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309"/>
  </p:handoutMasterIdLst>
  <p:sldIdLst>
    <p:sldId id="626" r:id="rId3"/>
    <p:sldId id="702" r:id="rId4"/>
    <p:sldId id="691" r:id="rId5"/>
    <p:sldId id="697" r:id="rId7"/>
    <p:sldId id="423" r:id="rId8"/>
    <p:sldId id="701" r:id="rId9"/>
    <p:sldId id="633" r:id="rId10"/>
    <p:sldId id="490" r:id="rId11"/>
    <p:sldId id="707" r:id="rId12"/>
    <p:sldId id="491" r:id="rId13"/>
    <p:sldId id="299" r:id="rId14"/>
    <p:sldId id="713" r:id="rId15"/>
    <p:sldId id="1551" r:id="rId16"/>
    <p:sldId id="1552" r:id="rId17"/>
    <p:sldId id="1554" r:id="rId18"/>
    <p:sldId id="717" r:id="rId19"/>
    <p:sldId id="842" r:id="rId20"/>
    <p:sldId id="843" r:id="rId21"/>
    <p:sldId id="1034" r:id="rId22"/>
    <p:sldId id="1035" r:id="rId23"/>
    <p:sldId id="648" r:id="rId24"/>
    <p:sldId id="660" r:id="rId25"/>
    <p:sldId id="649" r:id="rId26"/>
    <p:sldId id="661" r:id="rId27"/>
    <p:sldId id="650" r:id="rId28"/>
    <p:sldId id="662" r:id="rId29"/>
    <p:sldId id="651" r:id="rId30"/>
    <p:sldId id="663" r:id="rId31"/>
    <p:sldId id="840" r:id="rId32"/>
    <p:sldId id="841" r:id="rId33"/>
    <p:sldId id="1022" r:id="rId34"/>
    <p:sldId id="1023" r:id="rId35"/>
    <p:sldId id="654" r:id="rId36"/>
    <p:sldId id="656" r:id="rId37"/>
    <p:sldId id="657" r:id="rId38"/>
    <p:sldId id="1037" r:id="rId39"/>
    <p:sldId id="1377" r:id="rId40"/>
    <p:sldId id="1376" r:id="rId41"/>
    <p:sldId id="1224" r:id="rId42"/>
    <p:sldId id="1036" r:id="rId43"/>
    <p:sldId id="862" r:id="rId44"/>
    <p:sldId id="568" r:id="rId45"/>
    <p:sldId id="658" r:id="rId46"/>
    <p:sldId id="602" r:id="rId47"/>
    <p:sldId id="488" r:id="rId48"/>
    <p:sldId id="494" r:id="rId49"/>
    <p:sldId id="1549" r:id="rId50"/>
    <p:sldId id="1550" r:id="rId51"/>
    <p:sldId id="816" r:id="rId52"/>
    <p:sldId id="817" r:id="rId53"/>
    <p:sldId id="848" r:id="rId54"/>
    <p:sldId id="849" r:id="rId55"/>
    <p:sldId id="1370" r:id="rId56"/>
    <p:sldId id="1371" r:id="rId57"/>
    <p:sldId id="1555" r:id="rId58"/>
    <p:sldId id="309" r:id="rId59"/>
    <p:sldId id="679" r:id="rId60"/>
    <p:sldId id="680" r:id="rId61"/>
    <p:sldId id="844" r:id="rId62"/>
    <p:sldId id="845" r:id="rId63"/>
    <p:sldId id="846" r:id="rId64"/>
    <p:sldId id="847" r:id="rId65"/>
    <p:sldId id="1557" r:id="rId66"/>
    <p:sldId id="310" r:id="rId67"/>
    <p:sldId id="1038" r:id="rId68"/>
    <p:sldId id="1791" r:id="rId69"/>
    <p:sldId id="1558" r:id="rId70"/>
    <p:sldId id="821" r:id="rId71"/>
    <p:sldId id="803" r:id="rId72"/>
    <p:sldId id="442" r:id="rId73"/>
    <p:sldId id="1687" r:id="rId74"/>
    <p:sldId id="836" r:id="rId75"/>
    <p:sldId id="834" r:id="rId76"/>
    <p:sldId id="1040" r:id="rId77"/>
    <p:sldId id="1041" r:id="rId78"/>
    <p:sldId id="569" r:id="rId79"/>
    <p:sldId id="1688" r:id="rId80"/>
    <p:sldId id="675" r:id="rId81"/>
    <p:sldId id="725" r:id="rId82"/>
    <p:sldId id="676" r:id="rId83"/>
    <p:sldId id="1046" r:id="rId84"/>
    <p:sldId id="1045" r:id="rId85"/>
    <p:sldId id="677" r:id="rId86"/>
    <p:sldId id="852" r:id="rId87"/>
    <p:sldId id="853" r:id="rId88"/>
    <p:sldId id="863" r:id="rId89"/>
    <p:sldId id="864" r:id="rId90"/>
    <p:sldId id="728" r:id="rId91"/>
    <p:sldId id="1749" r:id="rId92"/>
    <p:sldId id="1750" r:id="rId93"/>
    <p:sldId id="1864" r:id="rId94"/>
    <p:sldId id="1865" r:id="rId95"/>
    <p:sldId id="1866" r:id="rId96"/>
    <p:sldId id="1867" r:id="rId97"/>
    <p:sldId id="1868" r:id="rId98"/>
    <p:sldId id="1869" r:id="rId99"/>
    <p:sldId id="1870" r:id="rId100"/>
    <p:sldId id="1871" r:id="rId101"/>
    <p:sldId id="1872" r:id="rId102"/>
    <p:sldId id="1873" r:id="rId103"/>
    <p:sldId id="1874" r:id="rId104"/>
    <p:sldId id="1875" r:id="rId105"/>
    <p:sldId id="1876" r:id="rId106"/>
    <p:sldId id="1877" r:id="rId107"/>
    <p:sldId id="1878" r:id="rId108"/>
    <p:sldId id="1879" r:id="rId109"/>
    <p:sldId id="1880" r:id="rId110"/>
    <p:sldId id="1881" r:id="rId111"/>
    <p:sldId id="1882" r:id="rId112"/>
    <p:sldId id="1883" r:id="rId113"/>
    <p:sldId id="1884" r:id="rId114"/>
    <p:sldId id="1885" r:id="rId115"/>
    <p:sldId id="1886" r:id="rId116"/>
    <p:sldId id="1887" r:id="rId117"/>
    <p:sldId id="1888" r:id="rId118"/>
    <p:sldId id="1889" r:id="rId119"/>
    <p:sldId id="1890" r:id="rId120"/>
    <p:sldId id="1891" r:id="rId121"/>
    <p:sldId id="1892" r:id="rId122"/>
    <p:sldId id="1893" r:id="rId123"/>
    <p:sldId id="1894" r:id="rId124"/>
    <p:sldId id="1895" r:id="rId125"/>
    <p:sldId id="1896" r:id="rId126"/>
    <p:sldId id="1897" r:id="rId127"/>
    <p:sldId id="1898" r:id="rId128"/>
    <p:sldId id="1899" r:id="rId129"/>
    <p:sldId id="1900" r:id="rId130"/>
    <p:sldId id="1901" r:id="rId131"/>
    <p:sldId id="1902" r:id="rId132"/>
    <p:sldId id="1903" r:id="rId133"/>
    <p:sldId id="1904" r:id="rId134"/>
    <p:sldId id="1905" r:id="rId135"/>
    <p:sldId id="2320" r:id="rId136"/>
    <p:sldId id="1906" r:id="rId137"/>
    <p:sldId id="1907" r:id="rId138"/>
    <p:sldId id="1908" r:id="rId139"/>
    <p:sldId id="1909" r:id="rId140"/>
    <p:sldId id="1910" r:id="rId141"/>
    <p:sldId id="1911" r:id="rId142"/>
    <p:sldId id="1912" r:id="rId143"/>
    <p:sldId id="1913" r:id="rId144"/>
    <p:sldId id="1914" r:id="rId145"/>
    <p:sldId id="1915" r:id="rId146"/>
    <p:sldId id="1916" r:id="rId147"/>
    <p:sldId id="1917" r:id="rId148"/>
    <p:sldId id="1918" r:id="rId149"/>
    <p:sldId id="1921" r:id="rId150"/>
    <p:sldId id="1922" r:id="rId151"/>
    <p:sldId id="1923" r:id="rId152"/>
    <p:sldId id="1924" r:id="rId153"/>
    <p:sldId id="1925" r:id="rId154"/>
    <p:sldId id="1926" r:id="rId155"/>
    <p:sldId id="1927" r:id="rId156"/>
    <p:sldId id="1928" r:id="rId157"/>
    <p:sldId id="1929" r:id="rId158"/>
    <p:sldId id="1930" r:id="rId159"/>
    <p:sldId id="1931" r:id="rId160"/>
    <p:sldId id="1932" r:id="rId161"/>
    <p:sldId id="1933" r:id="rId162"/>
    <p:sldId id="1934" r:id="rId163"/>
    <p:sldId id="1935" r:id="rId164"/>
    <p:sldId id="1936" r:id="rId165"/>
    <p:sldId id="1937" r:id="rId166"/>
    <p:sldId id="1938" r:id="rId167"/>
    <p:sldId id="1939" r:id="rId168"/>
    <p:sldId id="1940" r:id="rId169"/>
    <p:sldId id="1941" r:id="rId170"/>
    <p:sldId id="1942" r:id="rId171"/>
    <p:sldId id="1943" r:id="rId172"/>
    <p:sldId id="1944" r:id="rId173"/>
    <p:sldId id="1945" r:id="rId174"/>
    <p:sldId id="1946" r:id="rId175"/>
    <p:sldId id="1947" r:id="rId176"/>
    <p:sldId id="1955" r:id="rId177"/>
    <p:sldId id="1956" r:id="rId178"/>
    <p:sldId id="1957" r:id="rId179"/>
    <p:sldId id="1958" r:id="rId180"/>
    <p:sldId id="2139" r:id="rId181"/>
    <p:sldId id="1959" r:id="rId182"/>
    <p:sldId id="1960" r:id="rId183"/>
    <p:sldId id="1961" r:id="rId184"/>
    <p:sldId id="1962" r:id="rId185"/>
    <p:sldId id="1963" r:id="rId186"/>
    <p:sldId id="1964" r:id="rId187"/>
    <p:sldId id="1965" r:id="rId188"/>
    <p:sldId id="1966" r:id="rId189"/>
    <p:sldId id="1967" r:id="rId190"/>
    <p:sldId id="1968" r:id="rId191"/>
    <p:sldId id="1969" r:id="rId192"/>
    <p:sldId id="1970" r:id="rId193"/>
    <p:sldId id="1971" r:id="rId194"/>
    <p:sldId id="1972" r:id="rId195"/>
    <p:sldId id="1973" r:id="rId196"/>
    <p:sldId id="1974" r:id="rId197"/>
    <p:sldId id="1975" r:id="rId198"/>
    <p:sldId id="1976" r:id="rId199"/>
    <p:sldId id="1977" r:id="rId200"/>
    <p:sldId id="1978" r:id="rId201"/>
    <p:sldId id="1979" r:id="rId202"/>
    <p:sldId id="1982" r:id="rId203"/>
    <p:sldId id="1983" r:id="rId204"/>
    <p:sldId id="1984" r:id="rId205"/>
    <p:sldId id="1985" r:id="rId206"/>
    <p:sldId id="1986" r:id="rId207"/>
    <p:sldId id="1987" r:id="rId208"/>
    <p:sldId id="1988" r:id="rId209"/>
    <p:sldId id="1989" r:id="rId210"/>
    <p:sldId id="1992" r:id="rId211"/>
    <p:sldId id="1993" r:id="rId212"/>
    <p:sldId id="1994" r:id="rId213"/>
    <p:sldId id="1995" r:id="rId214"/>
    <p:sldId id="1996" r:id="rId215"/>
    <p:sldId id="1997" r:id="rId216"/>
    <p:sldId id="2321" r:id="rId217"/>
    <p:sldId id="1998" r:id="rId218"/>
    <p:sldId id="1999" r:id="rId219"/>
    <p:sldId id="2000" r:id="rId220"/>
    <p:sldId id="2001" r:id="rId221"/>
    <p:sldId id="2002" r:id="rId222"/>
    <p:sldId id="2003" r:id="rId223"/>
    <p:sldId id="2004" r:id="rId224"/>
    <p:sldId id="2005" r:id="rId225"/>
    <p:sldId id="2007" r:id="rId226"/>
    <p:sldId id="2008" r:id="rId227"/>
    <p:sldId id="2009" r:id="rId228"/>
    <p:sldId id="2010" r:id="rId229"/>
    <p:sldId id="2011" r:id="rId230"/>
    <p:sldId id="2012" r:id="rId231"/>
    <p:sldId id="2013" r:id="rId232"/>
    <p:sldId id="2014" r:id="rId233"/>
    <p:sldId id="2015" r:id="rId234"/>
    <p:sldId id="2016" r:id="rId235"/>
    <p:sldId id="2017" r:id="rId236"/>
    <p:sldId id="2018" r:id="rId237"/>
    <p:sldId id="2019" r:id="rId238"/>
    <p:sldId id="2020" r:id="rId239"/>
    <p:sldId id="2021" r:id="rId240"/>
    <p:sldId id="2022" r:id="rId241"/>
    <p:sldId id="2023" r:id="rId242"/>
    <p:sldId id="2024" r:id="rId243"/>
    <p:sldId id="2025" r:id="rId244"/>
    <p:sldId id="2026" r:id="rId245"/>
    <p:sldId id="2027" r:id="rId246"/>
    <p:sldId id="2028" r:id="rId247"/>
    <p:sldId id="2029" r:id="rId248"/>
    <p:sldId id="2030" r:id="rId249"/>
    <p:sldId id="2031" r:id="rId250"/>
    <p:sldId id="2032" r:id="rId251"/>
    <p:sldId id="2033" r:id="rId252"/>
    <p:sldId id="2038" r:id="rId253"/>
    <p:sldId id="2039" r:id="rId254"/>
    <p:sldId id="2040" r:id="rId255"/>
    <p:sldId id="2041" r:id="rId256"/>
    <p:sldId id="2042" r:id="rId257"/>
    <p:sldId id="2043" r:id="rId258"/>
    <p:sldId id="2048" r:id="rId259"/>
    <p:sldId id="2049" r:id="rId260"/>
    <p:sldId id="2050" r:id="rId261"/>
    <p:sldId id="2051" r:id="rId262"/>
    <p:sldId id="2052" r:id="rId263"/>
    <p:sldId id="2053" r:id="rId264"/>
    <p:sldId id="2054" r:id="rId265"/>
    <p:sldId id="2055" r:id="rId266"/>
    <p:sldId id="2056" r:id="rId267"/>
    <p:sldId id="2057" r:id="rId268"/>
    <p:sldId id="2058" r:id="rId269"/>
    <p:sldId id="2059" r:id="rId270"/>
    <p:sldId id="2080" r:id="rId271"/>
    <p:sldId id="2081" r:id="rId272"/>
    <p:sldId id="2084" r:id="rId273"/>
    <p:sldId id="2085" r:id="rId274"/>
    <p:sldId id="2086" r:id="rId275"/>
    <p:sldId id="2087" r:id="rId276"/>
    <p:sldId id="2088" r:id="rId277"/>
    <p:sldId id="2089" r:id="rId278"/>
    <p:sldId id="2090" r:id="rId279"/>
    <p:sldId id="2092" r:id="rId280"/>
    <p:sldId id="2093" r:id="rId281"/>
    <p:sldId id="2094" r:id="rId282"/>
    <p:sldId id="2095" r:id="rId283"/>
    <p:sldId id="2096" r:id="rId284"/>
    <p:sldId id="2097" r:id="rId285"/>
    <p:sldId id="2098" r:id="rId286"/>
    <p:sldId id="2099" r:id="rId287"/>
    <p:sldId id="2100" r:id="rId288"/>
    <p:sldId id="2101" r:id="rId289"/>
    <p:sldId id="2102" r:id="rId290"/>
    <p:sldId id="2103" r:id="rId291"/>
    <p:sldId id="2104" r:id="rId292"/>
    <p:sldId id="2105" r:id="rId293"/>
    <p:sldId id="2106" r:id="rId294"/>
    <p:sldId id="2116" r:id="rId295"/>
    <p:sldId id="2117" r:id="rId296"/>
    <p:sldId id="2118" r:id="rId297"/>
    <p:sldId id="2120" r:id="rId298"/>
    <p:sldId id="2121" r:id="rId299"/>
    <p:sldId id="2122" r:id="rId300"/>
    <p:sldId id="2123" r:id="rId301"/>
    <p:sldId id="2124" r:id="rId302"/>
    <p:sldId id="2125" r:id="rId303"/>
    <p:sldId id="2126" r:id="rId304"/>
    <p:sldId id="2127" r:id="rId305"/>
    <p:sldId id="2132" r:id="rId306"/>
    <p:sldId id="2133" r:id="rId307"/>
    <p:sldId id="2138" r:id="rId308"/>
  </p:sldIdLst>
  <p:sldSz cx="12192000" cy="6858000"/>
  <p:notesSz cx="6858000" cy="9144000"/>
  <p:defaultTextStyle>
    <a:defPPr>
      <a:defRPr lang="zh-CN"/>
    </a:defPPr>
    <a:lvl1pPr marL="0" algn="l" defTabSz="913130" rtl="0" eaLnBrk="1" latinLnBrk="0" hangingPunct="1">
      <a:defRPr sz="1900" kern="1200">
        <a:solidFill>
          <a:schemeClr val="tx1"/>
        </a:solidFill>
        <a:latin typeface="+mn-lt"/>
        <a:ea typeface="+mn-ea"/>
        <a:cs typeface="+mn-cs"/>
      </a:defRPr>
    </a:lvl1pPr>
    <a:lvl2pPr marL="457200" algn="l" defTabSz="913130" rtl="0" eaLnBrk="1" latinLnBrk="0" hangingPunct="1">
      <a:defRPr sz="1900" kern="1200">
        <a:solidFill>
          <a:schemeClr val="tx1"/>
        </a:solidFill>
        <a:latin typeface="+mn-lt"/>
        <a:ea typeface="+mn-ea"/>
        <a:cs typeface="+mn-cs"/>
      </a:defRPr>
    </a:lvl2pPr>
    <a:lvl3pPr marL="914400" algn="l" defTabSz="913130" rtl="0" eaLnBrk="1" latinLnBrk="0" hangingPunct="1">
      <a:defRPr sz="1900" kern="1200">
        <a:solidFill>
          <a:schemeClr val="tx1"/>
        </a:solidFill>
        <a:latin typeface="+mn-lt"/>
        <a:ea typeface="+mn-ea"/>
        <a:cs typeface="+mn-cs"/>
      </a:defRPr>
    </a:lvl3pPr>
    <a:lvl4pPr marL="1371600" algn="l" defTabSz="913130" rtl="0" eaLnBrk="1" latinLnBrk="0" hangingPunct="1">
      <a:defRPr sz="1900" kern="1200">
        <a:solidFill>
          <a:schemeClr val="tx1"/>
        </a:solidFill>
        <a:latin typeface="+mn-lt"/>
        <a:ea typeface="+mn-ea"/>
        <a:cs typeface="+mn-cs"/>
      </a:defRPr>
    </a:lvl4pPr>
    <a:lvl5pPr marL="1828800" algn="l" defTabSz="913130" rtl="0" eaLnBrk="1" latinLnBrk="0" hangingPunct="1">
      <a:defRPr sz="1900" kern="1200">
        <a:solidFill>
          <a:schemeClr val="tx1"/>
        </a:solidFill>
        <a:latin typeface="+mn-lt"/>
        <a:ea typeface="+mn-ea"/>
        <a:cs typeface="+mn-cs"/>
      </a:defRPr>
    </a:lvl5pPr>
    <a:lvl6pPr marL="2286000" algn="l" defTabSz="913130" rtl="0" eaLnBrk="1" latinLnBrk="0" hangingPunct="1">
      <a:defRPr sz="1900" kern="1200">
        <a:solidFill>
          <a:schemeClr val="tx1"/>
        </a:solidFill>
        <a:latin typeface="+mn-lt"/>
        <a:ea typeface="+mn-ea"/>
        <a:cs typeface="+mn-cs"/>
      </a:defRPr>
    </a:lvl6pPr>
    <a:lvl7pPr marL="2742565" algn="l" defTabSz="913130" rtl="0" eaLnBrk="1" latinLnBrk="0" hangingPunct="1">
      <a:defRPr sz="1900" kern="1200">
        <a:solidFill>
          <a:schemeClr val="tx1"/>
        </a:solidFill>
        <a:latin typeface="+mn-lt"/>
        <a:ea typeface="+mn-ea"/>
        <a:cs typeface="+mn-cs"/>
      </a:defRPr>
    </a:lvl7pPr>
    <a:lvl8pPr marL="3199765" algn="l" defTabSz="913130" rtl="0" eaLnBrk="1" latinLnBrk="0" hangingPunct="1">
      <a:defRPr sz="1900" kern="1200">
        <a:solidFill>
          <a:schemeClr val="tx1"/>
        </a:solidFill>
        <a:latin typeface="+mn-lt"/>
        <a:ea typeface="+mn-ea"/>
        <a:cs typeface="+mn-cs"/>
      </a:defRPr>
    </a:lvl8pPr>
    <a:lvl9pPr marL="3656965" algn="l" defTabSz="913130"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B96AB"/>
    <a:srgbClr val="FF33CC"/>
    <a:srgbClr val="EE8AE2"/>
    <a:srgbClr val="82CB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95" autoAdjust="0"/>
    <p:restoredTop sz="93567" autoAdjust="0"/>
  </p:normalViewPr>
  <p:slideViewPr>
    <p:cSldViewPr>
      <p:cViewPr varScale="1">
        <p:scale>
          <a:sx n="107" d="100"/>
          <a:sy n="107" d="100"/>
        </p:scale>
        <p:origin x="-1080" y="-84"/>
      </p:cViewPr>
      <p:guideLst>
        <p:guide orient="horz" pos="2201"/>
        <p:guide pos="389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3" Type="http://schemas.openxmlformats.org/officeDocument/2006/relationships/commentAuthors" Target="commentAuthors.xml"/><Relationship Id="rId312" Type="http://schemas.openxmlformats.org/officeDocument/2006/relationships/tableStyles" Target="tableStyles.xml"/><Relationship Id="rId311" Type="http://schemas.openxmlformats.org/officeDocument/2006/relationships/viewProps" Target="viewProps.xml"/><Relationship Id="rId310" Type="http://schemas.openxmlformats.org/officeDocument/2006/relationships/presProps" Target="presProps.xml"/><Relationship Id="rId31" Type="http://schemas.openxmlformats.org/officeDocument/2006/relationships/slide" Target="slides/slide28.xml"/><Relationship Id="rId309" Type="http://schemas.openxmlformats.org/officeDocument/2006/relationships/handoutMaster" Target="handoutMasters/handoutMaster1.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2#15">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15">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16">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7327CF9-E591-4188-8916-BCFEF0ECDF35}" type="doc">
      <dgm:prSet loTypeId="urn:microsoft.com/office/officeart/2005/8/layout/hList1" loCatId="list" qsTypeId="urn:microsoft.com/office/officeart/2005/8/quickstyle/simple2#12" qsCatId="simple" csTypeId="urn:microsoft.com/office/officeart/2005/8/colors/accent2_2#15" csCatId="accent1" phldr="1"/>
      <dgm:spPr/>
      <dgm:t>
        <a:bodyPr/>
        <a:lstStyle/>
        <a:p>
          <a:endParaRPr lang="zh-CN" altLang="en-US"/>
        </a:p>
      </dgm:t>
    </dgm:pt>
    <dgm:pt modelId="{B66602E1-7871-4D11-A9A3-28AC45BA99F5}">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800" b="1" dirty="0" smtClean="0">
              <a:latin typeface="方正清刻本悦宋简体" panose="02000000000000000000" pitchFamily="2" charset="-122"/>
              <a:ea typeface="方正清刻本悦宋简体" panose="02000000000000000000" pitchFamily="2" charset="-122"/>
            </a:rPr>
            <a:t>基本特点</a:t>
          </a:r>
        </a:p>
      </dgm:t>
    </dgm:pt>
    <dgm:pt modelId="{D0772064-EC38-4DD6-A08C-D796E981096B}" cxnId="{1242FA8F-9E4E-493A-9577-C0624EE7D7FA}" type="parTrans">
      <dgm:prSet/>
      <dgm:spPr/>
      <dgm:t>
        <a:bodyPr/>
        <a:lstStyle/>
        <a:p>
          <a:endParaRPr lang="zh-CN" altLang="en-US"/>
        </a:p>
      </dgm:t>
    </dgm:pt>
    <dgm:pt modelId="{2789AD0B-5FC7-45A4-A98B-3CF6B0ACAB16}" cxnId="{1242FA8F-9E4E-493A-9577-C0624EE7D7FA}" type="sibTrans">
      <dgm:prSet/>
      <dgm:spPr/>
      <dgm:t>
        <a:bodyPr/>
        <a:lstStyle/>
        <a:p>
          <a:endParaRPr lang="zh-CN" altLang="en-US"/>
        </a:p>
      </dgm:t>
    </dgm:pt>
    <dgm:pt modelId="{33AF7AE6-2A15-41F8-B9CF-E7BCC4C0B9F1}">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b="0" dirty="0" smtClean="0">
              <a:latin typeface="华文中宋" panose="02010600040101010101" charset="-122"/>
              <a:ea typeface="华文中宋" panose="02010600040101010101" charset="-122"/>
            </a:rPr>
            <a:t>1、客观性（主体</a:t>
          </a:r>
          <a:r>
            <a:rPr lang="en-US" altLang="zh-CN" sz="2400" b="0" dirty="0" smtClean="0">
              <a:latin typeface="华文中宋" panose="02010600040101010101" charset="-122"/>
              <a:ea typeface="华文中宋" panose="02010600040101010101" charset="-122"/>
            </a:rPr>
            <a:t>/</a:t>
          </a:r>
          <a:r>
            <a:rPr lang="zh-CN" altLang="en-US" sz="2400" b="0" dirty="0" smtClean="0">
              <a:latin typeface="华文中宋" panose="02010600040101010101" charset="-122"/>
              <a:ea typeface="华文中宋" panose="02010600040101010101" charset="-122"/>
            </a:rPr>
            <a:t>工具</a:t>
          </a:r>
          <a:r>
            <a:rPr lang="en-US" altLang="zh-CN" sz="2400" b="0" dirty="0" smtClean="0">
              <a:latin typeface="华文中宋" panose="02010600040101010101" charset="-122"/>
              <a:ea typeface="华文中宋" panose="02010600040101010101" charset="-122"/>
            </a:rPr>
            <a:t>/</a:t>
          </a:r>
          <a:r>
            <a:rPr lang="zh-CN" altLang="en-US" sz="2400" b="0" dirty="0" smtClean="0">
              <a:latin typeface="华文中宋" panose="02010600040101010101" charset="-122"/>
              <a:ea typeface="华文中宋" panose="02010600040101010101" charset="-122"/>
            </a:rPr>
            <a:t>对象）</a:t>
          </a:r>
        </a:p>
      </dgm:t>
    </dgm:pt>
    <dgm:pt modelId="{E80A6552-6396-4805-9F25-7B0A571F2479}" cxnId="{7D14C21A-5F68-41F3-BF1D-F508F19BEE61}" type="parTrans">
      <dgm:prSet/>
      <dgm:spPr/>
      <dgm:t>
        <a:bodyPr/>
        <a:lstStyle/>
        <a:p>
          <a:endParaRPr lang="zh-CN" altLang="en-US"/>
        </a:p>
      </dgm:t>
    </dgm:pt>
    <dgm:pt modelId="{45ABCFB9-3F98-4437-82AE-55785813DD88}" cxnId="{7D14C21A-5F68-41F3-BF1D-F508F19BEE61}" type="sibTrans">
      <dgm:prSet/>
      <dgm:spPr/>
      <dgm:t>
        <a:bodyPr/>
        <a:lstStyle/>
        <a:p>
          <a:endParaRPr lang="zh-CN" altLang="en-US"/>
        </a:p>
      </dgm:t>
    </dgm:pt>
    <dgm:pt modelId="{EDB2E552-30E0-41AE-8818-BD0014D5A1B4}">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b="0" dirty="0" smtClean="0">
              <a:latin typeface="华文中宋" panose="02010600040101010101" charset="-122"/>
              <a:ea typeface="华文中宋" panose="02010600040101010101" charset="-122"/>
            </a:rPr>
            <a:t>2、自觉能动性（有意识有目的）</a:t>
          </a:r>
        </a:p>
      </dgm:t>
    </dgm:pt>
    <dgm:pt modelId="{5C0095D5-77E3-4508-AFFD-34BB40EB38A4}" cxnId="{18C3643B-34F2-4A2B-BDD2-85F0148558BB}" type="parTrans">
      <dgm:prSet/>
      <dgm:spPr/>
    </dgm:pt>
    <dgm:pt modelId="{4B912A7B-7B39-42B3-B92D-CFE8EA800FA6}" cxnId="{18C3643B-34F2-4A2B-BDD2-85F0148558BB}" type="sibTrans">
      <dgm:prSet/>
      <dgm:spPr/>
    </dgm:pt>
    <dgm:pt modelId="{E85BD840-340F-48BE-B514-D9167AECF7D7}">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b="0" dirty="0" smtClean="0">
              <a:latin typeface="华文中宋" panose="02010600040101010101" charset="-122"/>
              <a:ea typeface="华文中宋" panose="02010600040101010101" charset="-122"/>
            </a:rPr>
            <a:t>3、社会历史性    </a:t>
          </a:r>
          <a:r>
            <a:rPr lang="zh-CN" altLang="en-US" sz="2400" b="0" dirty="0" smtClean="0">
              <a:solidFill>
                <a:srgbClr val="FF0000"/>
              </a:solidFill>
              <a:latin typeface="华文中宋" panose="02010600040101010101" charset="-122"/>
              <a:ea typeface="华文中宋" panose="02010600040101010101" charset="-122"/>
            </a:rPr>
            <a:t>“可冻死”</a:t>
          </a:r>
        </a:p>
      </dgm:t>
    </dgm:pt>
    <dgm:pt modelId="{7C7B5B87-3A98-4430-BD78-B7D3D50BCA6A}" cxnId="{A49DF9BF-193C-44B8-81C3-A07B5CFAB9C6}" type="parTrans">
      <dgm:prSet/>
      <dgm:spPr/>
    </dgm:pt>
    <dgm:pt modelId="{2CBF85EA-822C-4139-867B-0A08C9F961DB}" cxnId="{A49DF9BF-193C-44B8-81C3-A07B5CFAB9C6}" type="sibTrans">
      <dgm:prSet/>
      <dgm:spPr/>
    </dgm:pt>
    <dgm:pt modelId="{AD0AE3C0-D546-4DF9-9AEE-E602A227464A}">
      <dgm:prSe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800" b="1" dirty="0" smtClean="0">
              <a:latin typeface="方正清刻本悦宋简体" panose="02000000000000000000" pitchFamily="2" charset="-122"/>
              <a:ea typeface="方正清刻本悦宋简体" panose="02000000000000000000" pitchFamily="2" charset="-122"/>
            </a:rPr>
            <a:t>基本形式</a:t>
          </a:r>
        </a:p>
      </dgm:t>
    </dgm:pt>
    <dgm:pt modelId="{29A8E080-4D36-4CAE-8878-802A276FBD34}" cxnId="{24D866D6-E02F-4C39-880C-828DFC179DB3}" type="parTrans">
      <dgm:prSet/>
      <dgm:spPr/>
      <dgm:t>
        <a:bodyPr/>
        <a:lstStyle/>
        <a:p>
          <a:endParaRPr lang="zh-CN" altLang="en-US"/>
        </a:p>
      </dgm:t>
    </dgm:pt>
    <dgm:pt modelId="{E99A1756-85F6-41F2-9C3C-A495BB1C3F22}" cxnId="{24D866D6-E02F-4C39-880C-828DFC179DB3}" type="sibTrans">
      <dgm:prSet/>
      <dgm:spPr/>
      <dgm:t>
        <a:bodyPr/>
        <a:lstStyle/>
        <a:p>
          <a:endParaRPr lang="zh-CN" altLang="en-US"/>
        </a:p>
      </dgm:t>
    </dgm:pt>
    <dgm:pt modelId="{F9BE290F-6ACC-4197-9557-F1D28B226D6E}">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dirty="0" smtClean="0">
              <a:latin typeface="华文中宋" panose="02010600040101010101" charset="-122"/>
              <a:ea typeface="华文中宋" panose="02010600040101010101" charset="-122"/>
            </a:rPr>
            <a:t>1、</a:t>
          </a:r>
          <a:r>
            <a:rPr lang="zh-CN" altLang="en-US" sz="2400" b="1" dirty="0" smtClean="0">
              <a:latin typeface="华文中宋" panose="02010600040101010101" charset="-122"/>
              <a:ea typeface="华文中宋" panose="02010600040101010101" charset="-122"/>
            </a:rPr>
            <a:t>物质生产实践</a:t>
          </a:r>
          <a:r>
            <a:rPr lang="zh-CN" altLang="en-US" sz="2400" dirty="0" smtClean="0">
              <a:latin typeface="华文中宋" panose="02010600040101010101" charset="-122"/>
              <a:ea typeface="华文中宋" panose="02010600040101010101" charset="-122"/>
            </a:rPr>
            <a:t>（解决衣食住行问题）</a:t>
          </a:r>
        </a:p>
      </dgm:t>
    </dgm:pt>
    <dgm:pt modelId="{EF80E506-9E3E-48AA-8D98-7722B76EFD3B}" cxnId="{A5C38681-0051-4E40-9BFF-3F3BFE38DE7C}" type="parTrans">
      <dgm:prSet/>
      <dgm:spPr/>
      <dgm:t>
        <a:bodyPr/>
        <a:lstStyle/>
        <a:p>
          <a:endParaRPr lang="zh-CN" altLang="en-US"/>
        </a:p>
      </dgm:t>
    </dgm:pt>
    <dgm:pt modelId="{0703BB50-439A-4774-995C-F37A77105480}" cxnId="{A5C38681-0051-4E40-9BFF-3F3BFE38DE7C}" type="sibTrans">
      <dgm:prSet/>
      <dgm:spPr/>
      <dgm:t>
        <a:bodyPr/>
        <a:lstStyle/>
        <a:p>
          <a:endParaRPr lang="zh-CN" altLang="en-US"/>
        </a:p>
      </dgm:t>
    </dgm:pt>
    <dgm:pt modelId="{0E453C91-05CE-4C3C-9165-4A62BEA80A0B}">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dirty="0" smtClean="0">
              <a:latin typeface="华文中宋" panose="02010600040101010101" charset="-122"/>
              <a:ea typeface="华文中宋" panose="02010600040101010101" charset="-122"/>
            </a:rPr>
            <a:t>2、处理社会关系的实践</a:t>
          </a:r>
        </a:p>
      </dgm:t>
    </dgm:pt>
    <dgm:pt modelId="{F946D259-156F-4222-A714-D4A815A83E23}" cxnId="{A5374EA5-B641-47AE-AA4E-53DA0C06710A}" type="parTrans">
      <dgm:prSet/>
      <dgm:spPr/>
    </dgm:pt>
    <dgm:pt modelId="{FE65BEE2-212C-4BCC-BFB2-6B3909A6D58F}" cxnId="{A5374EA5-B641-47AE-AA4E-53DA0C06710A}" type="sibTrans">
      <dgm:prSet/>
      <dgm:spPr/>
    </dgm:pt>
    <dgm:pt modelId="{D12129CA-C1F9-42D2-8C11-7E067C0502A5}">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dirty="0" smtClean="0">
              <a:latin typeface="华文中宋" panose="02010600040101010101" charset="-122"/>
              <a:ea typeface="华文中宋" panose="02010600040101010101" charset="-122"/>
            </a:rPr>
            <a:t>3、科学实验</a:t>
          </a:r>
          <a:endParaRPr sz="6500"/>
        </a:p>
      </dgm:t>
    </dgm:pt>
    <dgm:pt modelId="{3FE2D1F8-A429-4B08-8C62-E4462E4E6A46}" cxnId="{BC168F74-CF4B-4628-A8FC-58565AA02A53}" type="parTrans">
      <dgm:prSet/>
      <dgm:spPr/>
    </dgm:pt>
    <dgm:pt modelId="{1D16F2CD-2BB6-477D-A50F-4E86211D160F}" cxnId="{BC168F74-CF4B-4628-A8FC-58565AA02A53}" type="sibTrans">
      <dgm:prSet/>
      <dgm:spPr/>
    </dgm:pt>
    <dgm:pt modelId="{3C5FE38D-35BF-46DF-B7B0-D7502A60C910}" type="pres">
      <dgm:prSet presAssocID="{C7327CF9-E591-4188-8916-BCFEF0ECDF35}" presName="Name0" presStyleCnt="0">
        <dgm:presLayoutVars>
          <dgm:dir/>
          <dgm:animLvl val="lvl"/>
          <dgm:resizeHandles val="exact"/>
        </dgm:presLayoutVars>
      </dgm:prSet>
      <dgm:spPr/>
      <dgm:t>
        <a:bodyPr/>
        <a:lstStyle/>
        <a:p>
          <a:endParaRPr lang="zh-CN" altLang="en-US"/>
        </a:p>
      </dgm:t>
    </dgm:pt>
    <dgm:pt modelId="{1B9600C4-D03D-4854-996F-7DA73D5DA0D2}" type="pres">
      <dgm:prSet presAssocID="{B66602E1-7871-4D11-A9A3-28AC45BA99F5}" presName="composite" presStyleCnt="0"/>
      <dgm:spPr/>
    </dgm:pt>
    <dgm:pt modelId="{20CBB904-E3B6-4DCD-A534-ABFFBA80D759}" type="pres">
      <dgm:prSet presAssocID="{B66602E1-7871-4D11-A9A3-28AC45BA99F5}" presName="parTx" presStyleLbl="alignNode1" presStyleIdx="0" presStyleCnt="2" custScaleY="87088" custLinFactNeighborX="2540" custLinFactNeighborY="-1419">
        <dgm:presLayoutVars>
          <dgm:chMax val="0"/>
          <dgm:chPref val="0"/>
          <dgm:bulletEnabled val="1"/>
        </dgm:presLayoutVars>
      </dgm:prSet>
      <dgm:spPr/>
      <dgm:t>
        <a:bodyPr/>
        <a:lstStyle/>
        <a:p>
          <a:endParaRPr lang="zh-CN" altLang="en-US"/>
        </a:p>
      </dgm:t>
    </dgm:pt>
    <dgm:pt modelId="{53A5DF74-AB7C-4C76-B154-A98925AE110D}" type="pres">
      <dgm:prSet presAssocID="{B66602E1-7871-4D11-A9A3-28AC45BA99F5}" presName="desTx" presStyleLbl="alignAccFollowNode1" presStyleIdx="0" presStyleCnt="2" custLinFactNeighborX="2540" custLinFactNeighborY="-327">
        <dgm:presLayoutVars>
          <dgm:bulletEnabled val="1"/>
        </dgm:presLayoutVars>
      </dgm:prSet>
      <dgm:spPr/>
      <dgm:t>
        <a:bodyPr/>
        <a:lstStyle/>
        <a:p>
          <a:endParaRPr lang="zh-CN" altLang="en-US"/>
        </a:p>
      </dgm:t>
    </dgm:pt>
    <dgm:pt modelId="{00A3C109-F5B6-4092-A0DB-A359A9E706F2}" type="pres">
      <dgm:prSet presAssocID="{2789AD0B-5FC7-45A4-A98B-3CF6B0ACAB16}" presName="space" presStyleCnt="0"/>
      <dgm:spPr/>
    </dgm:pt>
    <dgm:pt modelId="{AE04EB2E-B6C2-4448-BF5C-6604D81E88B3}" type="pres">
      <dgm:prSet presAssocID="{AD0AE3C0-D546-4DF9-9AEE-E602A227464A}" presName="composite" presStyleCnt="0"/>
      <dgm:spPr/>
    </dgm:pt>
    <dgm:pt modelId="{3AE0824C-FB7F-4CBC-8242-66BF5EAC2B92}" type="pres">
      <dgm:prSet presAssocID="{AD0AE3C0-D546-4DF9-9AEE-E602A227464A}" presName="parTx" presStyleLbl="alignNode1" presStyleIdx="1" presStyleCnt="2" custScaleY="87088" custLinFactNeighborX="-1530" custLinFactNeighborY="-1419">
        <dgm:presLayoutVars>
          <dgm:chMax val="0"/>
          <dgm:chPref val="0"/>
          <dgm:bulletEnabled val="1"/>
        </dgm:presLayoutVars>
      </dgm:prSet>
      <dgm:spPr/>
      <dgm:t>
        <a:bodyPr/>
        <a:lstStyle/>
        <a:p>
          <a:endParaRPr lang="zh-CN" altLang="en-US"/>
        </a:p>
      </dgm:t>
    </dgm:pt>
    <dgm:pt modelId="{9113E7A3-96C0-47B5-87BE-19357FE87837}" type="pres">
      <dgm:prSet presAssocID="{AD0AE3C0-D546-4DF9-9AEE-E602A227464A}" presName="desTx" presStyleLbl="alignAccFollowNode1" presStyleIdx="1" presStyleCnt="2" custLinFactNeighborX="-1530" custLinFactNeighborY="-327">
        <dgm:presLayoutVars>
          <dgm:bulletEnabled val="1"/>
        </dgm:presLayoutVars>
      </dgm:prSet>
      <dgm:spPr/>
      <dgm:t>
        <a:bodyPr/>
        <a:lstStyle/>
        <a:p>
          <a:endParaRPr lang="zh-CN" altLang="en-US"/>
        </a:p>
      </dgm:t>
    </dgm:pt>
  </dgm:ptLst>
  <dgm:cxnLst>
    <dgm:cxn modelId="{BC168F74-CF4B-4628-A8FC-58565AA02A53}" srcId="{AD0AE3C0-D546-4DF9-9AEE-E602A227464A}" destId="{D12129CA-C1F9-42D2-8C11-7E067C0502A5}" srcOrd="2" destOrd="0" parTransId="{3FE2D1F8-A429-4B08-8C62-E4462E4E6A46}" sibTransId="{1D16F2CD-2BB6-477D-A50F-4E86211D160F}"/>
    <dgm:cxn modelId="{7D14C21A-5F68-41F3-BF1D-F508F19BEE61}" srcId="{B66602E1-7871-4D11-A9A3-28AC45BA99F5}" destId="{33AF7AE6-2A15-41F8-B9CF-E7BCC4C0B9F1}" srcOrd="0" destOrd="0" parTransId="{E80A6552-6396-4805-9F25-7B0A571F2479}" sibTransId="{45ABCFB9-3F98-4437-82AE-55785813DD88}"/>
    <dgm:cxn modelId="{A5C38681-0051-4E40-9BFF-3F3BFE38DE7C}" srcId="{AD0AE3C0-D546-4DF9-9AEE-E602A227464A}" destId="{F9BE290F-6ACC-4197-9557-F1D28B226D6E}" srcOrd="0" destOrd="0" parTransId="{EF80E506-9E3E-48AA-8D98-7722B76EFD3B}" sibTransId="{0703BB50-439A-4774-995C-F37A77105480}"/>
    <dgm:cxn modelId="{4A466991-268F-4A2C-B046-EA560619B4F2}" type="presOf" srcId="{0E453C91-05CE-4C3C-9165-4A62BEA80A0B}" destId="{9113E7A3-96C0-47B5-87BE-19357FE87837}" srcOrd="0" destOrd="1" presId="urn:microsoft.com/office/officeart/2005/8/layout/hList1"/>
    <dgm:cxn modelId="{18C3643B-34F2-4A2B-BDD2-85F0148558BB}" srcId="{B66602E1-7871-4D11-A9A3-28AC45BA99F5}" destId="{EDB2E552-30E0-41AE-8818-BD0014D5A1B4}" srcOrd="1" destOrd="0" parTransId="{5C0095D5-77E3-4508-AFFD-34BB40EB38A4}" sibTransId="{4B912A7B-7B39-42B3-B92D-CFE8EA800FA6}"/>
    <dgm:cxn modelId="{1242FA8F-9E4E-493A-9577-C0624EE7D7FA}" srcId="{C7327CF9-E591-4188-8916-BCFEF0ECDF35}" destId="{B66602E1-7871-4D11-A9A3-28AC45BA99F5}" srcOrd="0" destOrd="0" parTransId="{D0772064-EC38-4DD6-A08C-D796E981096B}" sibTransId="{2789AD0B-5FC7-45A4-A98B-3CF6B0ACAB16}"/>
    <dgm:cxn modelId="{80DBE012-F420-466C-828B-8F02331D4A83}" type="presOf" srcId="{33AF7AE6-2A15-41F8-B9CF-E7BCC4C0B9F1}" destId="{53A5DF74-AB7C-4C76-B154-A98925AE110D}" srcOrd="0" destOrd="0" presId="urn:microsoft.com/office/officeart/2005/8/layout/hList1"/>
    <dgm:cxn modelId="{6DDBB01D-DD76-4991-8C1C-7004735D663E}" type="presOf" srcId="{B66602E1-7871-4D11-A9A3-28AC45BA99F5}" destId="{20CBB904-E3B6-4DCD-A534-ABFFBA80D759}" srcOrd="0" destOrd="0" presId="urn:microsoft.com/office/officeart/2005/8/layout/hList1"/>
    <dgm:cxn modelId="{24D866D6-E02F-4C39-880C-828DFC179DB3}" srcId="{C7327CF9-E591-4188-8916-BCFEF0ECDF35}" destId="{AD0AE3C0-D546-4DF9-9AEE-E602A227464A}" srcOrd="1" destOrd="0" parTransId="{29A8E080-4D36-4CAE-8878-802A276FBD34}" sibTransId="{E99A1756-85F6-41F2-9C3C-A495BB1C3F22}"/>
    <dgm:cxn modelId="{A5374EA5-B641-47AE-AA4E-53DA0C06710A}" srcId="{AD0AE3C0-D546-4DF9-9AEE-E602A227464A}" destId="{0E453C91-05CE-4C3C-9165-4A62BEA80A0B}" srcOrd="1" destOrd="0" parTransId="{F946D259-156F-4222-A714-D4A815A83E23}" sibTransId="{FE65BEE2-212C-4BCC-BFB2-6B3909A6D58F}"/>
    <dgm:cxn modelId="{5CD6ECD1-0FB7-469A-BC01-83A7DBF6248C}" type="presOf" srcId="{EDB2E552-30E0-41AE-8818-BD0014D5A1B4}" destId="{53A5DF74-AB7C-4C76-B154-A98925AE110D}" srcOrd="0" destOrd="1" presId="urn:microsoft.com/office/officeart/2005/8/layout/hList1"/>
    <dgm:cxn modelId="{3C280510-910A-435D-B995-AF94500F3F2A}" type="presOf" srcId="{C7327CF9-E591-4188-8916-BCFEF0ECDF35}" destId="{3C5FE38D-35BF-46DF-B7B0-D7502A60C910}" srcOrd="0" destOrd="0" presId="urn:microsoft.com/office/officeart/2005/8/layout/hList1"/>
    <dgm:cxn modelId="{34D8F144-A18B-47B2-BDEC-B134AF49ED9F}" type="presOf" srcId="{D12129CA-C1F9-42D2-8C11-7E067C0502A5}" destId="{9113E7A3-96C0-47B5-87BE-19357FE87837}" srcOrd="0" destOrd="2" presId="urn:microsoft.com/office/officeart/2005/8/layout/hList1"/>
    <dgm:cxn modelId="{5A65647B-1216-46BE-BCB0-C95C2517355F}" type="presOf" srcId="{F9BE290F-6ACC-4197-9557-F1D28B226D6E}" destId="{9113E7A3-96C0-47B5-87BE-19357FE87837}" srcOrd="0" destOrd="0" presId="urn:microsoft.com/office/officeart/2005/8/layout/hList1"/>
    <dgm:cxn modelId="{33F46490-FBB8-4BE8-BA1D-7CE16A966025}" type="presOf" srcId="{AD0AE3C0-D546-4DF9-9AEE-E602A227464A}" destId="{3AE0824C-FB7F-4CBC-8242-66BF5EAC2B92}" srcOrd="0" destOrd="0" presId="urn:microsoft.com/office/officeart/2005/8/layout/hList1"/>
    <dgm:cxn modelId="{A49DF9BF-193C-44B8-81C3-A07B5CFAB9C6}" srcId="{B66602E1-7871-4D11-A9A3-28AC45BA99F5}" destId="{E85BD840-340F-48BE-B514-D9167AECF7D7}" srcOrd="2" destOrd="0" parTransId="{7C7B5B87-3A98-4430-BD78-B7D3D50BCA6A}" sibTransId="{2CBF85EA-822C-4139-867B-0A08C9F961DB}"/>
    <dgm:cxn modelId="{E4F514C3-C506-444E-9D51-2F23986C5E28}" type="presOf" srcId="{E85BD840-340F-48BE-B514-D9167AECF7D7}" destId="{53A5DF74-AB7C-4C76-B154-A98925AE110D}" srcOrd="0" destOrd="2" presId="urn:microsoft.com/office/officeart/2005/8/layout/hList1"/>
    <dgm:cxn modelId="{FFACBC08-A5B5-42EE-9548-4D52A427B8B1}" type="presParOf" srcId="{3C5FE38D-35BF-46DF-B7B0-D7502A60C910}" destId="{1B9600C4-D03D-4854-996F-7DA73D5DA0D2}" srcOrd="0" destOrd="0" presId="urn:microsoft.com/office/officeart/2005/8/layout/hList1"/>
    <dgm:cxn modelId="{CAD1997C-94D7-4B1A-86E5-6846D8CE58FA}" type="presParOf" srcId="{1B9600C4-D03D-4854-996F-7DA73D5DA0D2}" destId="{20CBB904-E3B6-4DCD-A534-ABFFBA80D759}" srcOrd="0" destOrd="0" presId="urn:microsoft.com/office/officeart/2005/8/layout/hList1"/>
    <dgm:cxn modelId="{156964DB-526D-4A4D-B2E3-BA5E49A4C9BF}" type="presParOf" srcId="{1B9600C4-D03D-4854-996F-7DA73D5DA0D2}" destId="{53A5DF74-AB7C-4C76-B154-A98925AE110D}" srcOrd="1" destOrd="0" presId="urn:microsoft.com/office/officeart/2005/8/layout/hList1"/>
    <dgm:cxn modelId="{CC3CA715-4BF1-420E-B277-C47E569F9B7F}" type="presParOf" srcId="{3C5FE38D-35BF-46DF-B7B0-D7502A60C910}" destId="{00A3C109-F5B6-4092-A0DB-A359A9E706F2}" srcOrd="1" destOrd="0" presId="urn:microsoft.com/office/officeart/2005/8/layout/hList1"/>
    <dgm:cxn modelId="{B00C0981-9C01-44B1-AF72-1F03E3F7D600}" type="presParOf" srcId="{3C5FE38D-35BF-46DF-B7B0-D7502A60C910}" destId="{AE04EB2E-B6C2-4448-BF5C-6604D81E88B3}" srcOrd="2" destOrd="0" presId="urn:microsoft.com/office/officeart/2005/8/layout/hList1"/>
    <dgm:cxn modelId="{ADD47AFC-20F7-4DE2-94D6-0D82F4297232}" type="presParOf" srcId="{AE04EB2E-B6C2-4448-BF5C-6604D81E88B3}" destId="{3AE0824C-FB7F-4CBC-8242-66BF5EAC2B92}" srcOrd="0" destOrd="0" presId="urn:microsoft.com/office/officeart/2005/8/layout/hList1"/>
    <dgm:cxn modelId="{ED6BFAF2-0F70-4CB5-B4F0-7F9D2837B6F7}" type="presParOf" srcId="{AE04EB2E-B6C2-4448-BF5C-6604D81E88B3}" destId="{9113E7A3-96C0-47B5-87BE-19357FE87837}"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327CF9-E591-4188-8916-BCFEF0ECDF35}" type="doc">
      <dgm:prSet loTypeId="urn:microsoft.com/office/officeart/2005/8/layout/hList1" loCatId="list" qsTypeId="urn:microsoft.com/office/officeart/2005/8/quickstyle/simple2#12" qsCatId="simple" csTypeId="urn:microsoft.com/office/officeart/2005/8/colors/accent2_2#15" csCatId="accent1" phldr="1"/>
      <dgm:spPr/>
      <dgm:t>
        <a:bodyPr/>
        <a:lstStyle/>
        <a:p>
          <a:endParaRPr lang="zh-CN" altLang="en-US"/>
        </a:p>
      </dgm:t>
    </dgm:pt>
    <dgm:pt modelId="{B66602E1-7871-4D11-A9A3-28AC45BA99F5}">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800" b="1" dirty="0" smtClean="0">
              <a:latin typeface="方正清刻本悦宋简体" panose="02000000000000000000" pitchFamily="2" charset="-122"/>
              <a:ea typeface="方正清刻本悦宋简体" panose="02000000000000000000" pitchFamily="2" charset="-122"/>
            </a:rPr>
            <a:t>基本特点</a:t>
          </a:r>
        </a:p>
      </dgm:t>
    </dgm:pt>
    <dgm:pt modelId="{D0772064-EC38-4DD6-A08C-D796E981096B}" cxnId="{27037707-3110-4301-8BB6-C70DD7770234}" type="parTrans">
      <dgm:prSet/>
      <dgm:spPr/>
      <dgm:t>
        <a:bodyPr/>
        <a:lstStyle/>
        <a:p>
          <a:endParaRPr lang="zh-CN" altLang="en-US"/>
        </a:p>
      </dgm:t>
    </dgm:pt>
    <dgm:pt modelId="{2789AD0B-5FC7-45A4-A98B-3CF6B0ACAB16}" cxnId="{27037707-3110-4301-8BB6-C70DD7770234}" type="sibTrans">
      <dgm:prSet/>
      <dgm:spPr/>
      <dgm:t>
        <a:bodyPr/>
        <a:lstStyle/>
        <a:p>
          <a:endParaRPr lang="zh-CN" altLang="en-US"/>
        </a:p>
      </dgm:t>
    </dgm:pt>
    <dgm:pt modelId="{33AF7AE6-2A15-41F8-B9CF-E7BCC4C0B9F1}">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b="0" dirty="0" smtClean="0">
              <a:latin typeface="华文中宋" panose="02010600040101010101" charset="-122"/>
              <a:ea typeface="华文中宋" panose="02010600040101010101" charset="-122"/>
            </a:rPr>
            <a:t>1、客观性（主体</a:t>
          </a:r>
          <a:r>
            <a:rPr lang="en-US" altLang="zh-CN" sz="2400" b="0" dirty="0" smtClean="0">
              <a:latin typeface="华文中宋" panose="02010600040101010101" charset="-122"/>
              <a:ea typeface="华文中宋" panose="02010600040101010101" charset="-122"/>
            </a:rPr>
            <a:t>/</a:t>
          </a:r>
          <a:r>
            <a:rPr lang="zh-CN" altLang="en-US" sz="2400" b="0" dirty="0" smtClean="0">
              <a:latin typeface="华文中宋" panose="02010600040101010101" charset="-122"/>
              <a:ea typeface="华文中宋" panose="02010600040101010101" charset="-122"/>
            </a:rPr>
            <a:t>工具</a:t>
          </a:r>
          <a:r>
            <a:rPr lang="en-US" altLang="zh-CN" sz="2400" b="0" dirty="0" smtClean="0">
              <a:latin typeface="华文中宋" panose="02010600040101010101" charset="-122"/>
              <a:ea typeface="华文中宋" panose="02010600040101010101" charset="-122"/>
            </a:rPr>
            <a:t>/</a:t>
          </a:r>
          <a:r>
            <a:rPr lang="zh-CN" altLang="en-US" sz="2400" b="0" dirty="0" smtClean="0">
              <a:latin typeface="华文中宋" panose="02010600040101010101" charset="-122"/>
              <a:ea typeface="华文中宋" panose="02010600040101010101" charset="-122"/>
            </a:rPr>
            <a:t>对象）</a:t>
          </a:r>
        </a:p>
      </dgm:t>
    </dgm:pt>
    <dgm:pt modelId="{E80A6552-6396-4805-9F25-7B0A571F2479}" cxnId="{E98C0DBC-FAC8-482C-A1F0-45670860A11E}" type="parTrans">
      <dgm:prSet/>
      <dgm:spPr/>
      <dgm:t>
        <a:bodyPr/>
        <a:lstStyle/>
        <a:p>
          <a:endParaRPr lang="zh-CN" altLang="en-US"/>
        </a:p>
      </dgm:t>
    </dgm:pt>
    <dgm:pt modelId="{45ABCFB9-3F98-4437-82AE-55785813DD88}" cxnId="{E98C0DBC-FAC8-482C-A1F0-45670860A11E}" type="sibTrans">
      <dgm:prSet/>
      <dgm:spPr/>
      <dgm:t>
        <a:bodyPr/>
        <a:lstStyle/>
        <a:p>
          <a:endParaRPr lang="zh-CN" altLang="en-US"/>
        </a:p>
      </dgm:t>
    </dgm:pt>
    <dgm:pt modelId="{EDB2E552-30E0-41AE-8818-BD0014D5A1B4}">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b="0" dirty="0" smtClean="0">
              <a:latin typeface="华文中宋" panose="02010600040101010101" charset="-122"/>
              <a:ea typeface="华文中宋" panose="02010600040101010101" charset="-122"/>
            </a:rPr>
            <a:t>2、自觉能动性（有意识有目的）</a:t>
          </a:r>
        </a:p>
      </dgm:t>
    </dgm:pt>
    <dgm:pt modelId="{5C0095D5-77E3-4508-AFFD-34BB40EB38A4}" cxnId="{827582A0-E0DF-4E22-8864-39C911A210A7}" type="parTrans">
      <dgm:prSet/>
      <dgm:spPr/>
    </dgm:pt>
    <dgm:pt modelId="{4B912A7B-7B39-42B3-B92D-CFE8EA800FA6}" cxnId="{827582A0-E0DF-4E22-8864-39C911A210A7}" type="sibTrans">
      <dgm:prSet/>
      <dgm:spPr/>
    </dgm:pt>
    <dgm:pt modelId="{E85BD840-340F-48BE-B514-D9167AECF7D7}">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b="0" dirty="0" smtClean="0">
              <a:latin typeface="华文中宋" panose="02010600040101010101" charset="-122"/>
              <a:ea typeface="华文中宋" panose="02010600040101010101" charset="-122"/>
            </a:rPr>
            <a:t>3、社会历史性    </a:t>
          </a:r>
          <a:r>
            <a:rPr lang="zh-CN" altLang="en-US" sz="2400" b="0" dirty="0" smtClean="0">
              <a:solidFill>
                <a:srgbClr val="FF0000"/>
              </a:solidFill>
              <a:latin typeface="华文中宋" panose="02010600040101010101" charset="-122"/>
              <a:ea typeface="华文中宋" panose="02010600040101010101" charset="-122"/>
            </a:rPr>
            <a:t>“可冻死”</a:t>
          </a:r>
        </a:p>
      </dgm:t>
    </dgm:pt>
    <dgm:pt modelId="{7C7B5B87-3A98-4430-BD78-B7D3D50BCA6A}" cxnId="{C4EDE6C8-1EB8-4BE2-B1F1-A3F6E3DB2D59}" type="parTrans">
      <dgm:prSet/>
      <dgm:spPr/>
    </dgm:pt>
    <dgm:pt modelId="{2CBF85EA-822C-4139-867B-0A08C9F961DB}" cxnId="{C4EDE6C8-1EB8-4BE2-B1F1-A3F6E3DB2D59}" type="sibTrans">
      <dgm:prSet/>
      <dgm:spPr/>
    </dgm:pt>
    <dgm:pt modelId="{AD0AE3C0-D546-4DF9-9AEE-E602A227464A}">
      <dgm:prSe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800" b="1" dirty="0" smtClean="0">
              <a:latin typeface="方正清刻本悦宋简体" panose="02000000000000000000" pitchFamily="2" charset="-122"/>
              <a:ea typeface="方正清刻本悦宋简体" panose="02000000000000000000" pitchFamily="2" charset="-122"/>
            </a:rPr>
            <a:t>基本形式</a:t>
          </a:r>
        </a:p>
      </dgm:t>
    </dgm:pt>
    <dgm:pt modelId="{29A8E080-4D36-4CAE-8878-802A276FBD34}" cxnId="{F597B115-4DFD-46D4-A551-A549E7997CC4}" type="parTrans">
      <dgm:prSet/>
      <dgm:spPr/>
      <dgm:t>
        <a:bodyPr/>
        <a:lstStyle/>
        <a:p>
          <a:endParaRPr lang="zh-CN" altLang="en-US"/>
        </a:p>
      </dgm:t>
    </dgm:pt>
    <dgm:pt modelId="{E99A1756-85F6-41F2-9C3C-A495BB1C3F22}" cxnId="{F597B115-4DFD-46D4-A551-A549E7997CC4}" type="sibTrans">
      <dgm:prSet/>
      <dgm:spPr/>
      <dgm:t>
        <a:bodyPr/>
        <a:lstStyle/>
        <a:p>
          <a:endParaRPr lang="zh-CN" altLang="en-US"/>
        </a:p>
      </dgm:t>
    </dgm:pt>
    <dgm:pt modelId="{F9BE290F-6ACC-4197-9557-F1D28B226D6E}">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dirty="0" smtClean="0">
              <a:latin typeface="华文中宋" panose="02010600040101010101" charset="-122"/>
              <a:ea typeface="华文中宋" panose="02010600040101010101" charset="-122"/>
            </a:rPr>
            <a:t>1、</a:t>
          </a:r>
          <a:r>
            <a:rPr lang="zh-CN" altLang="en-US" sz="2400" b="1" dirty="0" smtClean="0">
              <a:solidFill>
                <a:srgbClr val="FF0000"/>
              </a:solidFill>
              <a:latin typeface="华文中宋" panose="02010600040101010101" charset="-122"/>
              <a:ea typeface="华文中宋" panose="02010600040101010101" charset="-122"/>
            </a:rPr>
            <a:t>物质生产实践</a:t>
          </a:r>
          <a:r>
            <a:rPr lang="zh-CN" altLang="en-US" sz="2400" dirty="0" smtClean="0">
              <a:latin typeface="华文中宋" panose="02010600040101010101" charset="-122"/>
              <a:ea typeface="华文中宋" panose="02010600040101010101" charset="-122"/>
            </a:rPr>
            <a:t>（</a:t>
          </a:r>
          <a:r>
            <a:rPr lang="zh-CN" altLang="en-US" sz="2400" b="1" dirty="0" smtClean="0">
              <a:solidFill>
                <a:srgbClr val="FF0000"/>
              </a:solidFill>
              <a:latin typeface="华文中宋" panose="02010600040101010101" charset="-122"/>
              <a:ea typeface="华文中宋" panose="02010600040101010101" charset="-122"/>
            </a:rPr>
            <a:t>最基本</a:t>
          </a:r>
          <a:r>
            <a:rPr lang="zh-CN" altLang="en-US" sz="2400" dirty="0" smtClean="0">
              <a:latin typeface="华文中宋" panose="02010600040101010101" charset="-122"/>
              <a:ea typeface="华文中宋" panose="02010600040101010101" charset="-122"/>
            </a:rPr>
            <a:t>）（解决衣食住行问题）</a:t>
          </a:r>
          <a:r>
            <a:rPr lang="zh-CN" altLang="en-US" sz="2400" b="1" dirty="0" smtClean="0">
              <a:solidFill>
                <a:prstClr val="black"/>
              </a:solidFill>
              <a:latin typeface="华文中宋" panose="02010600040101010101" charset="-122"/>
              <a:ea typeface="华文中宋" panose="02010600040101010101" charset="-122"/>
            </a:rPr>
            <a:t>【选择】</a:t>
          </a:r>
          <a:endParaRPr lang="zh-CN" altLang="en-US" sz="2400" dirty="0" smtClean="0">
            <a:latin typeface="华文中宋" panose="02010600040101010101" charset="-122"/>
            <a:ea typeface="华文中宋" panose="02010600040101010101" charset="-122"/>
          </a:endParaRPr>
        </a:p>
      </dgm:t>
    </dgm:pt>
    <dgm:pt modelId="{EF80E506-9E3E-48AA-8D98-7722B76EFD3B}" cxnId="{052251FC-BFB3-47D4-9600-B06BF09716D9}" type="parTrans">
      <dgm:prSet/>
      <dgm:spPr/>
      <dgm:t>
        <a:bodyPr/>
        <a:lstStyle/>
        <a:p>
          <a:endParaRPr lang="zh-CN" altLang="en-US"/>
        </a:p>
      </dgm:t>
    </dgm:pt>
    <dgm:pt modelId="{0703BB50-439A-4774-995C-F37A77105480}" cxnId="{052251FC-BFB3-47D4-9600-B06BF09716D9}" type="sibTrans">
      <dgm:prSet/>
      <dgm:spPr/>
      <dgm:t>
        <a:bodyPr/>
        <a:lstStyle/>
        <a:p>
          <a:endParaRPr lang="zh-CN" altLang="en-US"/>
        </a:p>
      </dgm:t>
    </dgm:pt>
    <dgm:pt modelId="{20495D65-62F1-4D91-8F76-51BADC3953C5}">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dirty="0" smtClean="0">
              <a:latin typeface="华文中宋" panose="02010600040101010101" charset="-122"/>
              <a:ea typeface="华文中宋" panose="02010600040101010101" charset="-122"/>
            </a:rPr>
            <a:t>2、处理社会关系的实践</a:t>
          </a:r>
        </a:p>
      </dgm:t>
    </dgm:pt>
    <dgm:pt modelId="{53924C93-EDB4-4276-AAE5-42C9BC88CA1B}" cxnId="{844277B6-6AFC-467D-B1CF-A7D715B2D4AA}" type="parTrans">
      <dgm:prSet/>
      <dgm:spPr/>
    </dgm:pt>
    <dgm:pt modelId="{5EF98C73-65A3-4929-B147-F9D70E2DDCC6}" cxnId="{844277B6-6AFC-467D-B1CF-A7D715B2D4AA}" type="sibTrans">
      <dgm:prSet/>
      <dgm:spPr/>
    </dgm:pt>
    <dgm:pt modelId="{33477D58-5889-4A24-A3BC-A75462C3C28F}">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dirty="0" smtClean="0">
              <a:latin typeface="华文中宋" panose="02010600040101010101" charset="-122"/>
              <a:ea typeface="华文中宋" panose="02010600040101010101" charset="-122"/>
            </a:rPr>
            <a:t>3、科学实验</a:t>
          </a:r>
        </a:p>
      </dgm:t>
    </dgm:pt>
    <dgm:pt modelId="{F254A252-6A1A-4BF0-AEA7-89DA6BE8E1BE}" cxnId="{39796369-1E16-4C04-A725-A9333195E7A9}" type="parTrans">
      <dgm:prSet/>
      <dgm:spPr/>
    </dgm:pt>
    <dgm:pt modelId="{84BE0B27-58A1-4987-89F4-90266DC6F737}" cxnId="{39796369-1E16-4C04-A725-A9333195E7A9}" type="sibTrans">
      <dgm:prSet/>
      <dgm:spPr/>
    </dgm:pt>
    <dgm:pt modelId="{3C5FE38D-35BF-46DF-B7B0-D7502A60C910}" type="pres">
      <dgm:prSet presAssocID="{C7327CF9-E591-4188-8916-BCFEF0ECDF35}" presName="Name0" presStyleCnt="0">
        <dgm:presLayoutVars>
          <dgm:dir/>
          <dgm:animLvl val="lvl"/>
          <dgm:resizeHandles val="exact"/>
        </dgm:presLayoutVars>
      </dgm:prSet>
      <dgm:spPr/>
      <dgm:t>
        <a:bodyPr/>
        <a:lstStyle/>
        <a:p>
          <a:endParaRPr lang="zh-CN" altLang="en-US"/>
        </a:p>
      </dgm:t>
    </dgm:pt>
    <dgm:pt modelId="{1B9600C4-D03D-4854-996F-7DA73D5DA0D2}" type="pres">
      <dgm:prSet presAssocID="{B66602E1-7871-4D11-A9A3-28AC45BA99F5}" presName="composite" presStyleCnt="0"/>
      <dgm:spPr/>
    </dgm:pt>
    <dgm:pt modelId="{20CBB904-E3B6-4DCD-A534-ABFFBA80D759}" type="pres">
      <dgm:prSet presAssocID="{B66602E1-7871-4D11-A9A3-28AC45BA99F5}" presName="parTx" presStyleLbl="alignNode1" presStyleIdx="0" presStyleCnt="2" custScaleY="87088" custLinFactNeighborX="2540" custLinFactNeighborY="-1419">
        <dgm:presLayoutVars>
          <dgm:chMax val="0"/>
          <dgm:chPref val="0"/>
          <dgm:bulletEnabled val="1"/>
        </dgm:presLayoutVars>
      </dgm:prSet>
      <dgm:spPr/>
      <dgm:t>
        <a:bodyPr/>
        <a:lstStyle/>
        <a:p>
          <a:endParaRPr lang="zh-CN" altLang="en-US"/>
        </a:p>
      </dgm:t>
    </dgm:pt>
    <dgm:pt modelId="{53A5DF74-AB7C-4C76-B154-A98925AE110D}" type="pres">
      <dgm:prSet presAssocID="{B66602E1-7871-4D11-A9A3-28AC45BA99F5}" presName="desTx" presStyleLbl="alignAccFollowNode1" presStyleIdx="0" presStyleCnt="2" custLinFactNeighborX="2540" custLinFactNeighborY="-327">
        <dgm:presLayoutVars>
          <dgm:bulletEnabled val="1"/>
        </dgm:presLayoutVars>
      </dgm:prSet>
      <dgm:spPr/>
      <dgm:t>
        <a:bodyPr/>
        <a:lstStyle/>
        <a:p>
          <a:endParaRPr lang="zh-CN" altLang="en-US"/>
        </a:p>
      </dgm:t>
    </dgm:pt>
    <dgm:pt modelId="{00A3C109-F5B6-4092-A0DB-A359A9E706F2}" type="pres">
      <dgm:prSet presAssocID="{2789AD0B-5FC7-45A4-A98B-3CF6B0ACAB16}" presName="space" presStyleCnt="0"/>
      <dgm:spPr/>
    </dgm:pt>
    <dgm:pt modelId="{AE04EB2E-B6C2-4448-BF5C-6604D81E88B3}" type="pres">
      <dgm:prSet presAssocID="{AD0AE3C0-D546-4DF9-9AEE-E602A227464A}" presName="composite" presStyleCnt="0"/>
      <dgm:spPr/>
    </dgm:pt>
    <dgm:pt modelId="{3AE0824C-FB7F-4CBC-8242-66BF5EAC2B92}" type="pres">
      <dgm:prSet presAssocID="{AD0AE3C0-D546-4DF9-9AEE-E602A227464A}" presName="parTx" presStyleLbl="alignNode1" presStyleIdx="1" presStyleCnt="2" custScaleY="87088" custLinFactNeighborX="-1530" custLinFactNeighborY="-1419">
        <dgm:presLayoutVars>
          <dgm:chMax val="0"/>
          <dgm:chPref val="0"/>
          <dgm:bulletEnabled val="1"/>
        </dgm:presLayoutVars>
      </dgm:prSet>
      <dgm:spPr/>
      <dgm:t>
        <a:bodyPr/>
        <a:lstStyle/>
        <a:p>
          <a:endParaRPr lang="zh-CN" altLang="en-US"/>
        </a:p>
      </dgm:t>
    </dgm:pt>
    <dgm:pt modelId="{9113E7A3-96C0-47B5-87BE-19357FE87837}" type="pres">
      <dgm:prSet presAssocID="{AD0AE3C0-D546-4DF9-9AEE-E602A227464A}" presName="desTx" presStyleLbl="alignAccFollowNode1" presStyleIdx="1" presStyleCnt="2" custLinFactNeighborX="-1530" custLinFactNeighborY="-327">
        <dgm:presLayoutVars>
          <dgm:bulletEnabled val="1"/>
        </dgm:presLayoutVars>
      </dgm:prSet>
      <dgm:spPr/>
      <dgm:t>
        <a:bodyPr/>
        <a:lstStyle/>
        <a:p>
          <a:endParaRPr lang="zh-CN" altLang="en-US"/>
        </a:p>
      </dgm:t>
    </dgm:pt>
  </dgm:ptLst>
  <dgm:cxnLst>
    <dgm:cxn modelId="{C4EDE6C8-1EB8-4BE2-B1F1-A3F6E3DB2D59}" srcId="{B66602E1-7871-4D11-A9A3-28AC45BA99F5}" destId="{E85BD840-340F-48BE-B514-D9167AECF7D7}" srcOrd="2" destOrd="0" parTransId="{7C7B5B87-3A98-4430-BD78-B7D3D50BCA6A}" sibTransId="{2CBF85EA-822C-4139-867B-0A08C9F961DB}"/>
    <dgm:cxn modelId="{39796369-1E16-4C04-A725-A9333195E7A9}" srcId="{AD0AE3C0-D546-4DF9-9AEE-E602A227464A}" destId="{33477D58-5889-4A24-A3BC-A75462C3C28F}" srcOrd="2" destOrd="0" parTransId="{F254A252-6A1A-4BF0-AEA7-89DA6BE8E1BE}" sibTransId="{84BE0B27-58A1-4987-89F4-90266DC6F737}"/>
    <dgm:cxn modelId="{27037707-3110-4301-8BB6-C70DD7770234}" srcId="{C7327CF9-E591-4188-8916-BCFEF0ECDF35}" destId="{B66602E1-7871-4D11-A9A3-28AC45BA99F5}" srcOrd="0" destOrd="0" parTransId="{D0772064-EC38-4DD6-A08C-D796E981096B}" sibTransId="{2789AD0B-5FC7-45A4-A98B-3CF6B0ACAB16}"/>
    <dgm:cxn modelId="{BB3AAEDE-8B5E-4AB7-AE15-16572E2EAD23}" type="presOf" srcId="{C7327CF9-E591-4188-8916-BCFEF0ECDF35}" destId="{3C5FE38D-35BF-46DF-B7B0-D7502A60C910}" srcOrd="0" destOrd="0" presId="urn:microsoft.com/office/officeart/2005/8/layout/hList1"/>
    <dgm:cxn modelId="{052251FC-BFB3-47D4-9600-B06BF09716D9}" srcId="{AD0AE3C0-D546-4DF9-9AEE-E602A227464A}" destId="{F9BE290F-6ACC-4197-9557-F1D28B226D6E}" srcOrd="0" destOrd="0" parTransId="{EF80E506-9E3E-48AA-8D98-7722B76EFD3B}" sibTransId="{0703BB50-439A-4774-995C-F37A77105480}"/>
    <dgm:cxn modelId="{F597B115-4DFD-46D4-A551-A549E7997CC4}" srcId="{C7327CF9-E591-4188-8916-BCFEF0ECDF35}" destId="{AD0AE3C0-D546-4DF9-9AEE-E602A227464A}" srcOrd="1" destOrd="0" parTransId="{29A8E080-4D36-4CAE-8878-802A276FBD34}" sibTransId="{E99A1756-85F6-41F2-9C3C-A495BB1C3F22}"/>
    <dgm:cxn modelId="{5993FFA9-2ED1-49D8-809F-B68CB113FF79}" type="presOf" srcId="{EDB2E552-30E0-41AE-8818-BD0014D5A1B4}" destId="{53A5DF74-AB7C-4C76-B154-A98925AE110D}" srcOrd="0" destOrd="1" presId="urn:microsoft.com/office/officeart/2005/8/layout/hList1"/>
    <dgm:cxn modelId="{7B5D81A2-DBF8-4F5E-BAB2-4FB8D4B5D901}" type="presOf" srcId="{F9BE290F-6ACC-4197-9557-F1D28B226D6E}" destId="{9113E7A3-96C0-47B5-87BE-19357FE87837}" srcOrd="0" destOrd="0" presId="urn:microsoft.com/office/officeart/2005/8/layout/hList1"/>
    <dgm:cxn modelId="{E98C0DBC-FAC8-482C-A1F0-45670860A11E}" srcId="{B66602E1-7871-4D11-A9A3-28AC45BA99F5}" destId="{33AF7AE6-2A15-41F8-B9CF-E7BCC4C0B9F1}" srcOrd="0" destOrd="0" parTransId="{E80A6552-6396-4805-9F25-7B0A571F2479}" sibTransId="{45ABCFB9-3F98-4437-82AE-55785813DD88}"/>
    <dgm:cxn modelId="{844277B6-6AFC-467D-B1CF-A7D715B2D4AA}" srcId="{AD0AE3C0-D546-4DF9-9AEE-E602A227464A}" destId="{20495D65-62F1-4D91-8F76-51BADC3953C5}" srcOrd="1" destOrd="0" parTransId="{53924C93-EDB4-4276-AAE5-42C9BC88CA1B}" sibTransId="{5EF98C73-65A3-4929-B147-F9D70E2DDCC6}"/>
    <dgm:cxn modelId="{827582A0-E0DF-4E22-8864-39C911A210A7}" srcId="{B66602E1-7871-4D11-A9A3-28AC45BA99F5}" destId="{EDB2E552-30E0-41AE-8818-BD0014D5A1B4}" srcOrd="1" destOrd="0" parTransId="{5C0095D5-77E3-4508-AFFD-34BB40EB38A4}" sibTransId="{4B912A7B-7B39-42B3-B92D-CFE8EA800FA6}"/>
    <dgm:cxn modelId="{D25941DD-EB68-4764-B847-7DD0A1CF04B7}" type="presOf" srcId="{E85BD840-340F-48BE-B514-D9167AECF7D7}" destId="{53A5DF74-AB7C-4C76-B154-A98925AE110D}" srcOrd="0" destOrd="2" presId="urn:microsoft.com/office/officeart/2005/8/layout/hList1"/>
    <dgm:cxn modelId="{CD4C2DD2-8DDA-45D3-A786-BB7D445F0B1B}" type="presOf" srcId="{AD0AE3C0-D546-4DF9-9AEE-E602A227464A}" destId="{3AE0824C-FB7F-4CBC-8242-66BF5EAC2B92}" srcOrd="0" destOrd="0" presId="urn:microsoft.com/office/officeart/2005/8/layout/hList1"/>
    <dgm:cxn modelId="{08D037E2-3DFC-4AE0-8F20-11FAC9C9D590}" type="presOf" srcId="{20495D65-62F1-4D91-8F76-51BADC3953C5}" destId="{9113E7A3-96C0-47B5-87BE-19357FE87837}" srcOrd="0" destOrd="1" presId="urn:microsoft.com/office/officeart/2005/8/layout/hList1"/>
    <dgm:cxn modelId="{4295FE6A-8E86-4690-8BE0-D87BEE4C2012}" type="presOf" srcId="{B66602E1-7871-4D11-A9A3-28AC45BA99F5}" destId="{20CBB904-E3B6-4DCD-A534-ABFFBA80D759}" srcOrd="0" destOrd="0" presId="urn:microsoft.com/office/officeart/2005/8/layout/hList1"/>
    <dgm:cxn modelId="{AE802770-E650-4161-A0CF-E3C973508353}" type="presOf" srcId="{33AF7AE6-2A15-41F8-B9CF-E7BCC4C0B9F1}" destId="{53A5DF74-AB7C-4C76-B154-A98925AE110D}" srcOrd="0" destOrd="0" presId="urn:microsoft.com/office/officeart/2005/8/layout/hList1"/>
    <dgm:cxn modelId="{C11F16D1-8C2D-4E39-87A3-E7945DD27382}" type="presOf" srcId="{33477D58-5889-4A24-A3BC-A75462C3C28F}" destId="{9113E7A3-96C0-47B5-87BE-19357FE87837}" srcOrd="0" destOrd="2" presId="urn:microsoft.com/office/officeart/2005/8/layout/hList1"/>
    <dgm:cxn modelId="{4B75EA6B-602C-441C-8E96-25235CB0FDA8}" type="presParOf" srcId="{3C5FE38D-35BF-46DF-B7B0-D7502A60C910}" destId="{1B9600C4-D03D-4854-996F-7DA73D5DA0D2}" srcOrd="0" destOrd="0" presId="urn:microsoft.com/office/officeart/2005/8/layout/hList1"/>
    <dgm:cxn modelId="{5005DBF3-B87A-434F-BECE-5942B2C3D945}" type="presParOf" srcId="{1B9600C4-D03D-4854-996F-7DA73D5DA0D2}" destId="{20CBB904-E3B6-4DCD-A534-ABFFBA80D759}" srcOrd="0" destOrd="0" presId="urn:microsoft.com/office/officeart/2005/8/layout/hList1"/>
    <dgm:cxn modelId="{6C608BD7-8B5D-4EBC-9824-CC8CF1A0BE09}" type="presParOf" srcId="{1B9600C4-D03D-4854-996F-7DA73D5DA0D2}" destId="{53A5DF74-AB7C-4C76-B154-A98925AE110D}" srcOrd="1" destOrd="0" presId="urn:microsoft.com/office/officeart/2005/8/layout/hList1"/>
    <dgm:cxn modelId="{225D08E9-3F39-4C08-80EF-FA039D2E591D}" type="presParOf" srcId="{3C5FE38D-35BF-46DF-B7B0-D7502A60C910}" destId="{00A3C109-F5B6-4092-A0DB-A359A9E706F2}" srcOrd="1" destOrd="0" presId="urn:microsoft.com/office/officeart/2005/8/layout/hList1"/>
    <dgm:cxn modelId="{A9B3CC0F-D6AF-453C-AED9-A78EB18F9F73}" type="presParOf" srcId="{3C5FE38D-35BF-46DF-B7B0-D7502A60C910}" destId="{AE04EB2E-B6C2-4448-BF5C-6604D81E88B3}" srcOrd="2" destOrd="0" presId="urn:microsoft.com/office/officeart/2005/8/layout/hList1"/>
    <dgm:cxn modelId="{86D5F6AA-E7B3-4708-B352-844B1D404BCA}" type="presParOf" srcId="{AE04EB2E-B6C2-4448-BF5C-6604D81E88B3}" destId="{3AE0824C-FB7F-4CBC-8242-66BF5EAC2B92}" srcOrd="0" destOrd="0" presId="urn:microsoft.com/office/officeart/2005/8/layout/hList1"/>
    <dgm:cxn modelId="{27F5CA44-CC1B-432B-835D-1C3A0480EA9C}" type="presParOf" srcId="{AE04EB2E-B6C2-4448-BF5C-6604D81E88B3}" destId="{9113E7A3-96C0-47B5-87BE-19357FE87837}"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FF7444-FB6A-4593-92B8-08878C14820C}" type="doc">
      <dgm:prSet loTypeId="urn:microsoft.com/office/officeart/2005/8/layout/hierarchy2#10" loCatId="hierarchy" qsTypeId="urn:microsoft.com/office/officeart/2005/8/quickstyle/simple1#10" qsCatId="simple" csTypeId="urn:microsoft.com/office/officeart/2005/8/colors/accent1_2#7" csCatId="accent1" phldr="1"/>
      <dgm:spPr/>
      <dgm:t>
        <a:bodyPr/>
        <a:lstStyle/>
        <a:p>
          <a:endParaRPr lang="zh-CN" altLang="en-US"/>
        </a:p>
      </dgm:t>
    </dgm:pt>
    <dgm:pt modelId="{208509A1-3246-43C4-872F-72F5C29E1095}">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三大规律</a:t>
          </a:r>
          <a:endParaRPr lang="zh-CN" altLang="en-US" sz="2400" b="1" dirty="0">
            <a:latin typeface="微软雅黑" panose="020B0503020204020204" pitchFamily="34" charset="-122"/>
            <a:ea typeface="微软雅黑" panose="020B0503020204020204" pitchFamily="34" charset="-122"/>
          </a:endParaRPr>
        </a:p>
      </dgm:t>
    </dgm:pt>
    <dgm:pt modelId="{CAA8ADC0-35C5-4506-920A-C56C3DEB3112}" cxnId="{83C673E1-9991-4C3F-9FD5-69D6293BC80B}" type="parTrans">
      <dgm:prSet/>
      <dgm:spPr/>
      <dgm:t>
        <a:bodyPr/>
        <a:lstStyle/>
        <a:p>
          <a:endParaRPr lang="zh-CN" altLang="en-US"/>
        </a:p>
      </dgm:t>
    </dgm:pt>
    <dgm:pt modelId="{DF975C26-40D6-46A5-926F-5BECED087651}" cxnId="{83C673E1-9991-4C3F-9FD5-69D6293BC80B}" type="sibTrans">
      <dgm:prSet/>
      <dgm:spPr/>
      <dgm:t>
        <a:bodyPr/>
        <a:lstStyle/>
        <a:p>
          <a:endParaRPr lang="zh-CN" altLang="en-US"/>
        </a:p>
      </dgm:t>
    </dgm:pt>
    <dgm:pt modelId="{48AEECFF-B475-4561-AB58-3E101083FF23}">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b="1" dirty="0" smtClean="0">
              <a:latin typeface="微软雅黑" panose="020B0503020204020204" pitchFamily="34" charset="-122"/>
              <a:ea typeface="微软雅黑" panose="020B0503020204020204" pitchFamily="34" charset="-122"/>
            </a:rPr>
            <a:t>对立统一规律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动力</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源泉</a:t>
          </a:r>
          <a:endParaRPr lang="zh-CN" altLang="en-US" b="1" dirty="0">
            <a:solidFill>
              <a:srgbClr val="C00000"/>
            </a:solidFill>
            <a:latin typeface="微软雅黑" panose="020B0503020204020204" pitchFamily="34" charset="-122"/>
            <a:ea typeface="微软雅黑" panose="020B0503020204020204" pitchFamily="34" charset="-122"/>
          </a:endParaRPr>
        </a:p>
      </dgm:t>
    </dgm:pt>
    <dgm:pt modelId="{687658F4-4E8C-41BA-A398-1CD915614ADF}" cxnId="{70A49DFA-16AD-459C-8272-11A75561A1F0}" type="parTrans">
      <dgm:prSet/>
      <dgm:spPr/>
      <dgm:t>
        <a:bodyPr/>
        <a:lstStyle/>
        <a:p>
          <a:endParaRPr lang="zh-CN" altLang="en-US"/>
        </a:p>
      </dgm:t>
    </dgm:pt>
    <dgm:pt modelId="{38D2EAE5-C76A-4042-B618-71DFCDF5232D}" cxnId="{70A49DFA-16AD-459C-8272-11A75561A1F0}" type="sibTrans">
      <dgm:prSet/>
      <dgm:spPr/>
      <dgm:t>
        <a:bodyPr/>
        <a:lstStyle/>
        <a:p>
          <a:endParaRPr lang="zh-CN" altLang="en-US"/>
        </a:p>
      </dgm:t>
    </dgm:pt>
    <dgm:pt modelId="{25F3226A-1AF7-452B-94C4-DC9A2C0B22A8}">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b="1" dirty="0" smtClean="0">
              <a:latin typeface="微软雅黑" panose="020B0503020204020204" pitchFamily="34" charset="-122"/>
              <a:ea typeface="微软雅黑" panose="020B0503020204020204" pitchFamily="34" charset="-122"/>
            </a:rPr>
            <a:t>质量互变规律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状态</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形式</a:t>
          </a:r>
          <a:endParaRPr lang="zh-CN" altLang="en-US" b="1" dirty="0">
            <a:solidFill>
              <a:srgbClr val="C00000"/>
            </a:solidFill>
            <a:latin typeface="微软雅黑" panose="020B0503020204020204" pitchFamily="34" charset="-122"/>
            <a:ea typeface="微软雅黑" panose="020B0503020204020204" pitchFamily="34" charset="-122"/>
          </a:endParaRPr>
        </a:p>
      </dgm:t>
    </dgm:pt>
    <dgm:pt modelId="{404F8DAD-4B16-4BF4-BB17-1C06A7D93796}" cxnId="{E24395E2-A666-4866-921B-04D6FE9B0AC0}" type="parTrans">
      <dgm:prSet/>
      <dgm:spPr/>
      <dgm:t>
        <a:bodyPr/>
        <a:lstStyle/>
        <a:p>
          <a:endParaRPr lang="zh-CN" altLang="en-US"/>
        </a:p>
      </dgm:t>
    </dgm:pt>
    <dgm:pt modelId="{716B9DC9-7E13-4F3E-9134-3B2C648BB630}" cxnId="{E24395E2-A666-4866-921B-04D6FE9B0AC0}" type="sibTrans">
      <dgm:prSet/>
      <dgm:spPr/>
      <dgm:t>
        <a:bodyPr/>
        <a:lstStyle/>
        <a:p>
          <a:endParaRPr lang="zh-CN" altLang="en-US"/>
        </a:p>
      </dgm:t>
    </dgm:pt>
    <dgm:pt modelId="{BC526EAD-C794-4815-93BE-F894F74F14E8}">
      <dgm:prSet>
        <dgm:style>
          <a:lnRef idx="2">
            <a:schemeClr val="accent5"/>
          </a:lnRef>
          <a:fillRef idx="1">
            <a:schemeClr val="lt1"/>
          </a:fillRef>
          <a:effectRef idx="0">
            <a:schemeClr val="accent5"/>
          </a:effectRef>
          <a:fontRef idx="minor">
            <a:schemeClr val="dk1"/>
          </a:fontRef>
        </dgm:style>
      </dgm:prSet>
      <dgm:spPr/>
      <dgm:t>
        <a:bodyPr/>
        <a:lstStyle/>
        <a:p>
          <a:r>
            <a:rPr lang="zh-CN" altLang="en-US" b="1" dirty="0" smtClean="0">
              <a:latin typeface="微软雅黑" panose="020B0503020204020204" pitchFamily="34" charset="-122"/>
              <a:ea typeface="微软雅黑" panose="020B0503020204020204" pitchFamily="34" charset="-122"/>
            </a:rPr>
            <a:t>否定之否定规律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趋势</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道路</a:t>
          </a:r>
          <a:endParaRPr lang="zh-CN" altLang="en-US" b="1" dirty="0">
            <a:solidFill>
              <a:srgbClr val="C00000"/>
            </a:solidFill>
            <a:latin typeface="微软雅黑" panose="020B0503020204020204" pitchFamily="34" charset="-122"/>
            <a:ea typeface="微软雅黑" panose="020B0503020204020204" pitchFamily="34" charset="-122"/>
          </a:endParaRPr>
        </a:p>
      </dgm:t>
    </dgm:pt>
    <dgm:pt modelId="{64D768E4-4AD1-4AE4-A8D6-D2FE4CDB2E15}" cxnId="{B79B3A20-D553-4E3B-A896-52EEEF2C4652}" type="parTrans">
      <dgm:prSet/>
      <dgm:spPr/>
      <dgm:t>
        <a:bodyPr/>
        <a:lstStyle/>
        <a:p>
          <a:endParaRPr lang="zh-CN" altLang="en-US"/>
        </a:p>
      </dgm:t>
    </dgm:pt>
    <dgm:pt modelId="{B60BF9F7-7B28-43A8-85DE-13072D17EF98}" cxnId="{B79B3A20-D553-4E3B-A896-52EEEF2C4652}" type="sibTrans">
      <dgm:prSet/>
      <dgm:spPr/>
      <dgm:t>
        <a:bodyPr/>
        <a:lstStyle/>
        <a:p>
          <a:endParaRPr lang="zh-CN" altLang="en-US"/>
        </a:p>
      </dgm:t>
    </dgm:pt>
    <dgm:pt modelId="{0AEFD8E8-DE28-461F-A6F0-7723851B32FF}" type="pres">
      <dgm:prSet presAssocID="{54FF7444-FB6A-4593-92B8-08878C14820C}" presName="diagram" presStyleCnt="0">
        <dgm:presLayoutVars>
          <dgm:chPref val="1"/>
          <dgm:dir/>
          <dgm:animOne val="branch"/>
          <dgm:animLvl val="lvl"/>
          <dgm:resizeHandles val="exact"/>
        </dgm:presLayoutVars>
      </dgm:prSet>
      <dgm:spPr/>
      <dgm:t>
        <a:bodyPr/>
        <a:lstStyle/>
        <a:p>
          <a:endParaRPr lang="zh-CN" altLang="en-US"/>
        </a:p>
      </dgm:t>
    </dgm:pt>
    <dgm:pt modelId="{019C75CD-6341-41D5-97D3-DDD086EEC4CC}" type="pres">
      <dgm:prSet presAssocID="{208509A1-3246-43C4-872F-72F5C29E1095}" presName="root1" presStyleCnt="0"/>
      <dgm:spPr/>
    </dgm:pt>
    <dgm:pt modelId="{98D493E6-3C95-4123-873B-980958AD3743}" type="pres">
      <dgm:prSet presAssocID="{208509A1-3246-43C4-872F-72F5C29E1095}" presName="LevelOneTextNode" presStyleLbl="node0" presStyleIdx="0" presStyleCnt="1" custScaleX="135671">
        <dgm:presLayoutVars>
          <dgm:chPref val="3"/>
        </dgm:presLayoutVars>
      </dgm:prSet>
      <dgm:spPr/>
      <dgm:t>
        <a:bodyPr/>
        <a:lstStyle/>
        <a:p>
          <a:endParaRPr lang="zh-CN" altLang="en-US"/>
        </a:p>
      </dgm:t>
    </dgm:pt>
    <dgm:pt modelId="{728CED24-D9B2-4171-9E75-1A3A3738CE4B}" type="pres">
      <dgm:prSet presAssocID="{208509A1-3246-43C4-872F-72F5C29E1095}" presName="level2hierChild" presStyleCnt="0"/>
      <dgm:spPr/>
    </dgm:pt>
    <dgm:pt modelId="{5676A3F2-A643-4533-9601-8B632D43254A}" type="pres">
      <dgm:prSet presAssocID="{687658F4-4E8C-41BA-A398-1CD915614ADF}" presName="conn2-1" presStyleLbl="parChTrans1D2" presStyleIdx="0" presStyleCnt="3"/>
      <dgm:spPr/>
      <dgm:t>
        <a:bodyPr/>
        <a:lstStyle/>
        <a:p>
          <a:endParaRPr lang="zh-CN" altLang="en-US"/>
        </a:p>
      </dgm:t>
    </dgm:pt>
    <dgm:pt modelId="{55FCF227-386B-4F17-BAC9-C5BB4BE9FDD9}" type="pres">
      <dgm:prSet presAssocID="{687658F4-4E8C-41BA-A398-1CD915614ADF}" presName="connTx" presStyleLbl="parChTrans1D2" presStyleIdx="0" presStyleCnt="3"/>
      <dgm:spPr/>
      <dgm:t>
        <a:bodyPr/>
        <a:lstStyle/>
        <a:p>
          <a:endParaRPr lang="zh-CN" altLang="en-US"/>
        </a:p>
      </dgm:t>
    </dgm:pt>
    <dgm:pt modelId="{3B1FD360-4ED1-4235-A0A1-5A916E4C7B75}" type="pres">
      <dgm:prSet presAssocID="{48AEECFF-B475-4561-AB58-3E101083FF23}" presName="root2" presStyleCnt="0"/>
      <dgm:spPr/>
    </dgm:pt>
    <dgm:pt modelId="{0F924B57-5FC7-4032-8BAA-E0D6238EC5E1}" type="pres">
      <dgm:prSet presAssocID="{48AEECFF-B475-4561-AB58-3E101083FF23}" presName="LevelTwoTextNode" presStyleLbl="node2" presStyleIdx="0" presStyleCnt="3" custScaleX="283060" custScaleY="73760">
        <dgm:presLayoutVars>
          <dgm:chPref val="3"/>
        </dgm:presLayoutVars>
      </dgm:prSet>
      <dgm:spPr/>
      <dgm:t>
        <a:bodyPr/>
        <a:lstStyle/>
        <a:p>
          <a:endParaRPr lang="zh-CN" altLang="en-US"/>
        </a:p>
      </dgm:t>
    </dgm:pt>
    <dgm:pt modelId="{3E18DC25-7F4F-4BF5-95A3-8ECE380BE79F}" type="pres">
      <dgm:prSet presAssocID="{48AEECFF-B475-4561-AB58-3E101083FF23}" presName="level3hierChild" presStyleCnt="0"/>
      <dgm:spPr/>
    </dgm:pt>
    <dgm:pt modelId="{EDE69B49-5653-4A74-BDA2-EE3C693B3BF2}" type="pres">
      <dgm:prSet presAssocID="{404F8DAD-4B16-4BF4-BB17-1C06A7D93796}" presName="conn2-1" presStyleLbl="parChTrans1D2" presStyleIdx="1" presStyleCnt="3"/>
      <dgm:spPr/>
      <dgm:t>
        <a:bodyPr/>
        <a:lstStyle/>
        <a:p>
          <a:endParaRPr lang="zh-CN" altLang="en-US"/>
        </a:p>
      </dgm:t>
    </dgm:pt>
    <dgm:pt modelId="{EF0A6A07-AD73-45BE-A900-CCD978635B93}" type="pres">
      <dgm:prSet presAssocID="{404F8DAD-4B16-4BF4-BB17-1C06A7D93796}" presName="connTx" presStyleLbl="parChTrans1D2" presStyleIdx="1" presStyleCnt="3"/>
      <dgm:spPr/>
      <dgm:t>
        <a:bodyPr/>
        <a:lstStyle/>
        <a:p>
          <a:endParaRPr lang="zh-CN" altLang="en-US"/>
        </a:p>
      </dgm:t>
    </dgm:pt>
    <dgm:pt modelId="{0B970BF6-0B17-4203-B44D-B3E72ABF9B73}" type="pres">
      <dgm:prSet presAssocID="{25F3226A-1AF7-452B-94C4-DC9A2C0B22A8}" presName="root2" presStyleCnt="0"/>
      <dgm:spPr/>
    </dgm:pt>
    <dgm:pt modelId="{7812FCC4-0340-4B25-8092-25A2B564E1BA}" type="pres">
      <dgm:prSet presAssocID="{25F3226A-1AF7-452B-94C4-DC9A2C0B22A8}" presName="LevelTwoTextNode" presStyleLbl="node2" presStyleIdx="1" presStyleCnt="3" custScaleX="283060" custScaleY="73760" custLinFactNeighborX="391" custLinFactNeighborY="2471">
        <dgm:presLayoutVars>
          <dgm:chPref val="3"/>
        </dgm:presLayoutVars>
      </dgm:prSet>
      <dgm:spPr/>
      <dgm:t>
        <a:bodyPr/>
        <a:lstStyle/>
        <a:p>
          <a:endParaRPr lang="zh-CN" altLang="en-US"/>
        </a:p>
      </dgm:t>
    </dgm:pt>
    <dgm:pt modelId="{98CB873E-A0A3-4F8D-A791-B76F0248E976}" type="pres">
      <dgm:prSet presAssocID="{25F3226A-1AF7-452B-94C4-DC9A2C0B22A8}" presName="level3hierChild" presStyleCnt="0"/>
      <dgm:spPr/>
    </dgm:pt>
    <dgm:pt modelId="{2264A5FC-CF1B-4978-A967-51CB5B89C97A}" type="pres">
      <dgm:prSet presAssocID="{64D768E4-4AD1-4AE4-A8D6-D2FE4CDB2E15}" presName="conn2-1" presStyleLbl="parChTrans1D2" presStyleIdx="2" presStyleCnt="3"/>
      <dgm:spPr/>
      <dgm:t>
        <a:bodyPr/>
        <a:lstStyle/>
        <a:p>
          <a:endParaRPr lang="zh-CN" altLang="en-US"/>
        </a:p>
      </dgm:t>
    </dgm:pt>
    <dgm:pt modelId="{C789ED58-C702-42FF-987C-C3849731AE90}" type="pres">
      <dgm:prSet presAssocID="{64D768E4-4AD1-4AE4-A8D6-D2FE4CDB2E15}" presName="connTx" presStyleLbl="parChTrans1D2" presStyleIdx="2" presStyleCnt="3"/>
      <dgm:spPr/>
      <dgm:t>
        <a:bodyPr/>
        <a:lstStyle/>
        <a:p>
          <a:endParaRPr lang="zh-CN" altLang="en-US"/>
        </a:p>
      </dgm:t>
    </dgm:pt>
    <dgm:pt modelId="{B8AFC2F2-B50B-40AE-84FA-3D6AE113E290}" type="pres">
      <dgm:prSet presAssocID="{BC526EAD-C794-4815-93BE-F894F74F14E8}" presName="root2" presStyleCnt="0"/>
      <dgm:spPr/>
    </dgm:pt>
    <dgm:pt modelId="{AA532B03-CE9E-4959-8E98-0A7782D90F64}" type="pres">
      <dgm:prSet presAssocID="{BC526EAD-C794-4815-93BE-F894F74F14E8}" presName="LevelTwoTextNode" presStyleLbl="node2" presStyleIdx="2" presStyleCnt="3" custScaleX="283060" custScaleY="73760">
        <dgm:presLayoutVars>
          <dgm:chPref val="3"/>
        </dgm:presLayoutVars>
      </dgm:prSet>
      <dgm:spPr/>
      <dgm:t>
        <a:bodyPr/>
        <a:lstStyle/>
        <a:p>
          <a:endParaRPr lang="zh-CN" altLang="en-US"/>
        </a:p>
      </dgm:t>
    </dgm:pt>
    <dgm:pt modelId="{02ABF0B6-9FF2-4757-9234-BC8AE0155ED6}" type="pres">
      <dgm:prSet presAssocID="{BC526EAD-C794-4815-93BE-F894F74F14E8}" presName="level3hierChild" presStyleCnt="0"/>
      <dgm:spPr/>
    </dgm:pt>
  </dgm:ptLst>
  <dgm:cxnLst>
    <dgm:cxn modelId="{B6A932C4-A47C-49D4-AF1C-2E2C0D3233E8}" type="presOf" srcId="{25F3226A-1AF7-452B-94C4-DC9A2C0B22A8}" destId="{7812FCC4-0340-4B25-8092-25A2B564E1BA}" srcOrd="0" destOrd="0" presId="urn:microsoft.com/office/officeart/2005/8/layout/hierarchy2#10"/>
    <dgm:cxn modelId="{70A49DFA-16AD-459C-8272-11A75561A1F0}" srcId="{208509A1-3246-43C4-872F-72F5C29E1095}" destId="{48AEECFF-B475-4561-AB58-3E101083FF23}" srcOrd="0" destOrd="0" parTransId="{687658F4-4E8C-41BA-A398-1CD915614ADF}" sibTransId="{38D2EAE5-C76A-4042-B618-71DFCDF5232D}"/>
    <dgm:cxn modelId="{D440AA7C-21B8-4156-9CAC-3C8ACB5D5446}" type="presOf" srcId="{54FF7444-FB6A-4593-92B8-08878C14820C}" destId="{0AEFD8E8-DE28-461F-A6F0-7723851B32FF}" srcOrd="0" destOrd="0" presId="urn:microsoft.com/office/officeart/2005/8/layout/hierarchy2#10"/>
    <dgm:cxn modelId="{9FF613BF-ED03-4BE4-9F1C-8DE2CE641890}" type="presOf" srcId="{208509A1-3246-43C4-872F-72F5C29E1095}" destId="{98D493E6-3C95-4123-873B-980958AD3743}" srcOrd="0" destOrd="0" presId="urn:microsoft.com/office/officeart/2005/8/layout/hierarchy2#10"/>
    <dgm:cxn modelId="{02D70F65-AD38-48A3-9151-BCE804CC87ED}" type="presOf" srcId="{64D768E4-4AD1-4AE4-A8D6-D2FE4CDB2E15}" destId="{2264A5FC-CF1B-4978-A967-51CB5B89C97A}" srcOrd="0" destOrd="0" presId="urn:microsoft.com/office/officeart/2005/8/layout/hierarchy2#10"/>
    <dgm:cxn modelId="{ADB6D9C5-DB99-4437-9938-39780C8B18A9}" type="presOf" srcId="{687658F4-4E8C-41BA-A398-1CD915614ADF}" destId="{55FCF227-386B-4F17-BAC9-C5BB4BE9FDD9}" srcOrd="1" destOrd="0" presId="urn:microsoft.com/office/officeart/2005/8/layout/hierarchy2#10"/>
    <dgm:cxn modelId="{83C673E1-9991-4C3F-9FD5-69D6293BC80B}" srcId="{54FF7444-FB6A-4593-92B8-08878C14820C}" destId="{208509A1-3246-43C4-872F-72F5C29E1095}" srcOrd="0" destOrd="0" parTransId="{CAA8ADC0-35C5-4506-920A-C56C3DEB3112}" sibTransId="{DF975C26-40D6-46A5-926F-5BECED087651}"/>
    <dgm:cxn modelId="{B79B3A20-D553-4E3B-A896-52EEEF2C4652}" srcId="{208509A1-3246-43C4-872F-72F5C29E1095}" destId="{BC526EAD-C794-4815-93BE-F894F74F14E8}" srcOrd="2" destOrd="0" parTransId="{64D768E4-4AD1-4AE4-A8D6-D2FE4CDB2E15}" sibTransId="{B60BF9F7-7B28-43A8-85DE-13072D17EF98}"/>
    <dgm:cxn modelId="{213030EA-BD2D-43ED-882D-95DE5CE776F3}" type="presOf" srcId="{48AEECFF-B475-4561-AB58-3E101083FF23}" destId="{0F924B57-5FC7-4032-8BAA-E0D6238EC5E1}" srcOrd="0" destOrd="0" presId="urn:microsoft.com/office/officeart/2005/8/layout/hierarchy2#10"/>
    <dgm:cxn modelId="{90452E94-0434-458A-BC2D-3A2042D1284B}" type="presOf" srcId="{64D768E4-4AD1-4AE4-A8D6-D2FE4CDB2E15}" destId="{C789ED58-C702-42FF-987C-C3849731AE90}" srcOrd="1" destOrd="0" presId="urn:microsoft.com/office/officeart/2005/8/layout/hierarchy2#10"/>
    <dgm:cxn modelId="{52D1F173-D3BD-44E4-8238-BFD54480BBFA}" type="presOf" srcId="{404F8DAD-4B16-4BF4-BB17-1C06A7D93796}" destId="{EF0A6A07-AD73-45BE-A900-CCD978635B93}" srcOrd="1" destOrd="0" presId="urn:microsoft.com/office/officeart/2005/8/layout/hierarchy2#10"/>
    <dgm:cxn modelId="{E24395E2-A666-4866-921B-04D6FE9B0AC0}" srcId="{208509A1-3246-43C4-872F-72F5C29E1095}" destId="{25F3226A-1AF7-452B-94C4-DC9A2C0B22A8}" srcOrd="1" destOrd="0" parTransId="{404F8DAD-4B16-4BF4-BB17-1C06A7D93796}" sibTransId="{716B9DC9-7E13-4F3E-9134-3B2C648BB630}"/>
    <dgm:cxn modelId="{AF91A4DA-4638-44AD-A9EF-79713DFEA30E}" type="presOf" srcId="{BC526EAD-C794-4815-93BE-F894F74F14E8}" destId="{AA532B03-CE9E-4959-8E98-0A7782D90F64}" srcOrd="0" destOrd="0" presId="urn:microsoft.com/office/officeart/2005/8/layout/hierarchy2#10"/>
    <dgm:cxn modelId="{7AC2BBA7-9862-4CFE-9E0E-75386B537C29}" type="presOf" srcId="{687658F4-4E8C-41BA-A398-1CD915614ADF}" destId="{5676A3F2-A643-4533-9601-8B632D43254A}" srcOrd="0" destOrd="0" presId="urn:microsoft.com/office/officeart/2005/8/layout/hierarchy2#10"/>
    <dgm:cxn modelId="{812F3E30-4755-403C-A4E3-2ACDC93EFEA4}" type="presOf" srcId="{404F8DAD-4B16-4BF4-BB17-1C06A7D93796}" destId="{EDE69B49-5653-4A74-BDA2-EE3C693B3BF2}" srcOrd="0" destOrd="0" presId="urn:microsoft.com/office/officeart/2005/8/layout/hierarchy2#10"/>
    <dgm:cxn modelId="{CC8FCBF4-8E81-4FB8-8CDB-306B20A59F5A}" type="presParOf" srcId="{0AEFD8E8-DE28-461F-A6F0-7723851B32FF}" destId="{019C75CD-6341-41D5-97D3-DDD086EEC4CC}" srcOrd="0" destOrd="0" presId="urn:microsoft.com/office/officeart/2005/8/layout/hierarchy2#10"/>
    <dgm:cxn modelId="{816FDCAA-EF41-4132-BEA8-42195D487578}" type="presParOf" srcId="{019C75CD-6341-41D5-97D3-DDD086EEC4CC}" destId="{98D493E6-3C95-4123-873B-980958AD3743}" srcOrd="0" destOrd="0" presId="urn:microsoft.com/office/officeart/2005/8/layout/hierarchy2#10"/>
    <dgm:cxn modelId="{9F9F358E-0586-4E6C-9217-94A6DBA2F5C1}" type="presParOf" srcId="{019C75CD-6341-41D5-97D3-DDD086EEC4CC}" destId="{728CED24-D9B2-4171-9E75-1A3A3738CE4B}" srcOrd="1" destOrd="0" presId="urn:microsoft.com/office/officeart/2005/8/layout/hierarchy2#10"/>
    <dgm:cxn modelId="{2CA3DCA2-0B0D-4425-8805-C92951AF05EC}" type="presParOf" srcId="{728CED24-D9B2-4171-9E75-1A3A3738CE4B}" destId="{5676A3F2-A643-4533-9601-8B632D43254A}" srcOrd="0" destOrd="0" presId="urn:microsoft.com/office/officeart/2005/8/layout/hierarchy2#10"/>
    <dgm:cxn modelId="{27E58BC7-3F65-4C20-B6A0-F32128382025}" type="presParOf" srcId="{5676A3F2-A643-4533-9601-8B632D43254A}" destId="{55FCF227-386B-4F17-BAC9-C5BB4BE9FDD9}" srcOrd="0" destOrd="0" presId="urn:microsoft.com/office/officeart/2005/8/layout/hierarchy2#10"/>
    <dgm:cxn modelId="{856E7CA6-8798-4220-9EB8-B35D2B374E0F}" type="presParOf" srcId="{728CED24-D9B2-4171-9E75-1A3A3738CE4B}" destId="{3B1FD360-4ED1-4235-A0A1-5A916E4C7B75}" srcOrd="1" destOrd="0" presId="urn:microsoft.com/office/officeart/2005/8/layout/hierarchy2#10"/>
    <dgm:cxn modelId="{B46379F9-61C3-4EC7-9673-FB27069A011A}" type="presParOf" srcId="{3B1FD360-4ED1-4235-A0A1-5A916E4C7B75}" destId="{0F924B57-5FC7-4032-8BAA-E0D6238EC5E1}" srcOrd="0" destOrd="0" presId="urn:microsoft.com/office/officeart/2005/8/layout/hierarchy2#10"/>
    <dgm:cxn modelId="{020978DF-F87E-4E78-9F8E-C95ACA338311}" type="presParOf" srcId="{3B1FD360-4ED1-4235-A0A1-5A916E4C7B75}" destId="{3E18DC25-7F4F-4BF5-95A3-8ECE380BE79F}" srcOrd="1" destOrd="0" presId="urn:microsoft.com/office/officeart/2005/8/layout/hierarchy2#10"/>
    <dgm:cxn modelId="{5FA2409F-8161-4AD8-A0C2-29EFB660427D}" type="presParOf" srcId="{728CED24-D9B2-4171-9E75-1A3A3738CE4B}" destId="{EDE69B49-5653-4A74-BDA2-EE3C693B3BF2}" srcOrd="2" destOrd="0" presId="urn:microsoft.com/office/officeart/2005/8/layout/hierarchy2#10"/>
    <dgm:cxn modelId="{1877C050-D4FF-427A-BA78-1D158AE961D7}" type="presParOf" srcId="{EDE69B49-5653-4A74-BDA2-EE3C693B3BF2}" destId="{EF0A6A07-AD73-45BE-A900-CCD978635B93}" srcOrd="0" destOrd="0" presId="urn:microsoft.com/office/officeart/2005/8/layout/hierarchy2#10"/>
    <dgm:cxn modelId="{C2358164-AD93-4724-A091-F13F8ACE7512}" type="presParOf" srcId="{728CED24-D9B2-4171-9E75-1A3A3738CE4B}" destId="{0B970BF6-0B17-4203-B44D-B3E72ABF9B73}" srcOrd="3" destOrd="0" presId="urn:microsoft.com/office/officeart/2005/8/layout/hierarchy2#10"/>
    <dgm:cxn modelId="{A7753A4B-16B9-411F-B975-B3898773F8EC}" type="presParOf" srcId="{0B970BF6-0B17-4203-B44D-B3E72ABF9B73}" destId="{7812FCC4-0340-4B25-8092-25A2B564E1BA}" srcOrd="0" destOrd="0" presId="urn:microsoft.com/office/officeart/2005/8/layout/hierarchy2#10"/>
    <dgm:cxn modelId="{61B03F12-DC55-4678-A832-52CC2BEE262A}" type="presParOf" srcId="{0B970BF6-0B17-4203-B44D-B3E72ABF9B73}" destId="{98CB873E-A0A3-4F8D-A791-B76F0248E976}" srcOrd="1" destOrd="0" presId="urn:microsoft.com/office/officeart/2005/8/layout/hierarchy2#10"/>
    <dgm:cxn modelId="{11A662F2-0BC2-42E6-978B-6F505BC8A003}" type="presParOf" srcId="{728CED24-D9B2-4171-9E75-1A3A3738CE4B}" destId="{2264A5FC-CF1B-4978-A967-51CB5B89C97A}" srcOrd="4" destOrd="0" presId="urn:microsoft.com/office/officeart/2005/8/layout/hierarchy2#10"/>
    <dgm:cxn modelId="{D58815A8-2D62-4760-AF76-4481F81ECE63}" type="presParOf" srcId="{2264A5FC-CF1B-4978-A967-51CB5B89C97A}" destId="{C789ED58-C702-42FF-987C-C3849731AE90}" srcOrd="0" destOrd="0" presId="urn:microsoft.com/office/officeart/2005/8/layout/hierarchy2#10"/>
    <dgm:cxn modelId="{838A6114-A05A-4AC8-A824-DEAF320190F2}" type="presParOf" srcId="{728CED24-D9B2-4171-9E75-1A3A3738CE4B}" destId="{B8AFC2F2-B50B-40AE-84FA-3D6AE113E290}" srcOrd="5" destOrd="0" presId="urn:microsoft.com/office/officeart/2005/8/layout/hierarchy2#10"/>
    <dgm:cxn modelId="{B412CA65-7A00-41C0-8B4A-BEDFDE973524}" type="presParOf" srcId="{B8AFC2F2-B50B-40AE-84FA-3D6AE113E290}" destId="{AA532B03-CE9E-4959-8E98-0A7782D90F64}" srcOrd="0" destOrd="0" presId="urn:microsoft.com/office/officeart/2005/8/layout/hierarchy2#10"/>
    <dgm:cxn modelId="{1FA549CA-5C1C-4C83-A3A8-BD42A747ED57}" type="presParOf" srcId="{B8AFC2F2-B50B-40AE-84FA-3D6AE113E290}" destId="{02ABF0B6-9FF2-4757-9234-BC8AE0155ED6}" srcOrd="1" destOrd="0" presId="urn:microsoft.com/office/officeart/2005/8/layout/hierarchy2#10"/>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FF7444-FB6A-4593-92B8-08878C14820C}" type="doc">
      <dgm:prSet loTypeId="urn:microsoft.com/office/officeart/2005/8/layout/hierarchy2#11" loCatId="hierarchy" qsTypeId="urn:microsoft.com/office/officeart/2005/8/quickstyle/simple1#11" qsCatId="simple" csTypeId="urn:microsoft.com/office/officeart/2005/8/colors/accent1_2#8" csCatId="accent1" phldr="1"/>
      <dgm:spPr/>
      <dgm:t>
        <a:bodyPr/>
        <a:lstStyle/>
        <a:p>
          <a:endParaRPr lang="zh-CN" altLang="en-US"/>
        </a:p>
      </dgm:t>
    </dgm:pt>
    <dgm:pt modelId="{208509A1-3246-43C4-872F-72F5C29E1095}">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三大规律</a:t>
          </a:r>
          <a:endParaRPr lang="zh-CN" altLang="en-US" sz="2400" b="1" dirty="0">
            <a:latin typeface="微软雅黑" panose="020B0503020204020204" pitchFamily="34" charset="-122"/>
            <a:ea typeface="微软雅黑" panose="020B0503020204020204" pitchFamily="34" charset="-122"/>
          </a:endParaRPr>
        </a:p>
      </dgm:t>
    </dgm:pt>
    <dgm:pt modelId="{CAA8ADC0-35C5-4506-920A-C56C3DEB3112}" cxnId="{83C673E1-9991-4C3F-9FD5-69D6293BC80B}" type="parTrans">
      <dgm:prSet/>
      <dgm:spPr/>
      <dgm:t>
        <a:bodyPr/>
        <a:lstStyle/>
        <a:p>
          <a:endParaRPr lang="zh-CN" altLang="en-US"/>
        </a:p>
      </dgm:t>
    </dgm:pt>
    <dgm:pt modelId="{DF975C26-40D6-46A5-926F-5BECED087651}" cxnId="{83C673E1-9991-4C3F-9FD5-69D6293BC80B}" type="sibTrans">
      <dgm:prSet/>
      <dgm:spPr/>
      <dgm:t>
        <a:bodyPr/>
        <a:lstStyle/>
        <a:p>
          <a:endParaRPr lang="zh-CN" altLang="en-US"/>
        </a:p>
      </dgm:t>
    </dgm:pt>
    <dgm:pt modelId="{48AEECFF-B475-4561-AB58-3E101083FF23}">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b="1" dirty="0" smtClean="0">
              <a:latin typeface="微软雅黑" panose="020B0503020204020204" pitchFamily="34" charset="-122"/>
              <a:ea typeface="微软雅黑" panose="020B0503020204020204" pitchFamily="34" charset="-122"/>
            </a:rPr>
            <a:t>对立统一规律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动力</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源泉</a:t>
          </a:r>
          <a:endParaRPr lang="zh-CN" altLang="en-US" b="1" dirty="0">
            <a:solidFill>
              <a:srgbClr val="C00000"/>
            </a:solidFill>
            <a:latin typeface="微软雅黑" panose="020B0503020204020204" pitchFamily="34" charset="-122"/>
            <a:ea typeface="微软雅黑" panose="020B0503020204020204" pitchFamily="34" charset="-122"/>
          </a:endParaRPr>
        </a:p>
      </dgm:t>
    </dgm:pt>
    <dgm:pt modelId="{687658F4-4E8C-41BA-A398-1CD915614ADF}" cxnId="{70A49DFA-16AD-459C-8272-11A75561A1F0}" type="parTrans">
      <dgm:prSet/>
      <dgm:spPr/>
      <dgm:t>
        <a:bodyPr/>
        <a:lstStyle/>
        <a:p>
          <a:endParaRPr lang="zh-CN" altLang="en-US"/>
        </a:p>
      </dgm:t>
    </dgm:pt>
    <dgm:pt modelId="{38D2EAE5-C76A-4042-B618-71DFCDF5232D}" cxnId="{70A49DFA-16AD-459C-8272-11A75561A1F0}" type="sibTrans">
      <dgm:prSet/>
      <dgm:spPr/>
      <dgm:t>
        <a:bodyPr/>
        <a:lstStyle/>
        <a:p>
          <a:endParaRPr lang="zh-CN" altLang="en-US"/>
        </a:p>
      </dgm:t>
    </dgm:pt>
    <dgm:pt modelId="{25F3226A-1AF7-452B-94C4-DC9A2C0B22A8}">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b="1" dirty="0" smtClean="0">
              <a:latin typeface="微软雅黑" panose="020B0503020204020204" pitchFamily="34" charset="-122"/>
              <a:ea typeface="微软雅黑" panose="020B0503020204020204" pitchFamily="34" charset="-122"/>
            </a:rPr>
            <a:t>质量互变规律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状态</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形式</a:t>
          </a:r>
          <a:endParaRPr lang="zh-CN" altLang="en-US" b="1" dirty="0">
            <a:solidFill>
              <a:srgbClr val="C00000"/>
            </a:solidFill>
            <a:latin typeface="微软雅黑" panose="020B0503020204020204" pitchFamily="34" charset="-122"/>
            <a:ea typeface="微软雅黑" panose="020B0503020204020204" pitchFamily="34" charset="-122"/>
          </a:endParaRPr>
        </a:p>
      </dgm:t>
    </dgm:pt>
    <dgm:pt modelId="{404F8DAD-4B16-4BF4-BB17-1C06A7D93796}" cxnId="{E24395E2-A666-4866-921B-04D6FE9B0AC0}" type="parTrans">
      <dgm:prSet/>
      <dgm:spPr/>
      <dgm:t>
        <a:bodyPr/>
        <a:lstStyle/>
        <a:p>
          <a:endParaRPr lang="zh-CN" altLang="en-US"/>
        </a:p>
      </dgm:t>
    </dgm:pt>
    <dgm:pt modelId="{716B9DC9-7E13-4F3E-9134-3B2C648BB630}" cxnId="{E24395E2-A666-4866-921B-04D6FE9B0AC0}" type="sibTrans">
      <dgm:prSet/>
      <dgm:spPr/>
      <dgm:t>
        <a:bodyPr/>
        <a:lstStyle/>
        <a:p>
          <a:endParaRPr lang="zh-CN" altLang="en-US"/>
        </a:p>
      </dgm:t>
    </dgm:pt>
    <dgm:pt modelId="{BC526EAD-C794-4815-93BE-F894F74F14E8}">
      <dgm:prSet>
        <dgm:style>
          <a:lnRef idx="2">
            <a:schemeClr val="accent5"/>
          </a:lnRef>
          <a:fillRef idx="1">
            <a:schemeClr val="lt1"/>
          </a:fillRef>
          <a:effectRef idx="0">
            <a:schemeClr val="accent5"/>
          </a:effectRef>
          <a:fontRef idx="minor">
            <a:schemeClr val="dk1"/>
          </a:fontRef>
        </dgm:style>
      </dgm:prSet>
      <dgm:spPr/>
      <dgm:t>
        <a:bodyPr/>
        <a:lstStyle/>
        <a:p>
          <a:r>
            <a:rPr lang="zh-CN" altLang="en-US" b="1" dirty="0" smtClean="0">
              <a:latin typeface="微软雅黑" panose="020B0503020204020204" pitchFamily="34" charset="-122"/>
              <a:ea typeface="微软雅黑" panose="020B0503020204020204" pitchFamily="34" charset="-122"/>
            </a:rPr>
            <a:t>否定之否定规律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趋势</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道路</a:t>
          </a:r>
          <a:endParaRPr lang="zh-CN" altLang="en-US" b="1" dirty="0">
            <a:solidFill>
              <a:srgbClr val="C00000"/>
            </a:solidFill>
            <a:latin typeface="微软雅黑" panose="020B0503020204020204" pitchFamily="34" charset="-122"/>
            <a:ea typeface="微软雅黑" panose="020B0503020204020204" pitchFamily="34" charset="-122"/>
          </a:endParaRPr>
        </a:p>
      </dgm:t>
    </dgm:pt>
    <dgm:pt modelId="{64D768E4-4AD1-4AE4-A8D6-D2FE4CDB2E15}" cxnId="{B79B3A20-D553-4E3B-A896-52EEEF2C4652}" type="parTrans">
      <dgm:prSet/>
      <dgm:spPr/>
      <dgm:t>
        <a:bodyPr/>
        <a:lstStyle/>
        <a:p>
          <a:endParaRPr lang="zh-CN" altLang="en-US"/>
        </a:p>
      </dgm:t>
    </dgm:pt>
    <dgm:pt modelId="{B60BF9F7-7B28-43A8-85DE-13072D17EF98}" cxnId="{B79B3A20-D553-4E3B-A896-52EEEF2C4652}" type="sibTrans">
      <dgm:prSet/>
      <dgm:spPr/>
      <dgm:t>
        <a:bodyPr/>
        <a:lstStyle/>
        <a:p>
          <a:endParaRPr lang="zh-CN" altLang="en-US"/>
        </a:p>
      </dgm:t>
    </dgm:pt>
    <dgm:pt modelId="{0AEFD8E8-DE28-461F-A6F0-7723851B32FF}" type="pres">
      <dgm:prSet presAssocID="{54FF7444-FB6A-4593-92B8-08878C14820C}" presName="diagram" presStyleCnt="0">
        <dgm:presLayoutVars>
          <dgm:chPref val="1"/>
          <dgm:dir/>
          <dgm:animOne val="branch"/>
          <dgm:animLvl val="lvl"/>
          <dgm:resizeHandles val="exact"/>
        </dgm:presLayoutVars>
      </dgm:prSet>
      <dgm:spPr/>
      <dgm:t>
        <a:bodyPr/>
        <a:lstStyle/>
        <a:p>
          <a:endParaRPr lang="zh-CN" altLang="en-US"/>
        </a:p>
      </dgm:t>
    </dgm:pt>
    <dgm:pt modelId="{019C75CD-6341-41D5-97D3-DDD086EEC4CC}" type="pres">
      <dgm:prSet presAssocID="{208509A1-3246-43C4-872F-72F5C29E1095}" presName="root1" presStyleCnt="0"/>
      <dgm:spPr/>
    </dgm:pt>
    <dgm:pt modelId="{98D493E6-3C95-4123-873B-980958AD3743}" type="pres">
      <dgm:prSet presAssocID="{208509A1-3246-43C4-872F-72F5C29E1095}" presName="LevelOneTextNode" presStyleLbl="node0" presStyleIdx="0" presStyleCnt="1" custScaleX="135671">
        <dgm:presLayoutVars>
          <dgm:chPref val="3"/>
        </dgm:presLayoutVars>
      </dgm:prSet>
      <dgm:spPr/>
      <dgm:t>
        <a:bodyPr/>
        <a:lstStyle/>
        <a:p>
          <a:endParaRPr lang="zh-CN" altLang="en-US"/>
        </a:p>
      </dgm:t>
    </dgm:pt>
    <dgm:pt modelId="{728CED24-D9B2-4171-9E75-1A3A3738CE4B}" type="pres">
      <dgm:prSet presAssocID="{208509A1-3246-43C4-872F-72F5C29E1095}" presName="level2hierChild" presStyleCnt="0"/>
      <dgm:spPr/>
    </dgm:pt>
    <dgm:pt modelId="{5676A3F2-A643-4533-9601-8B632D43254A}" type="pres">
      <dgm:prSet presAssocID="{687658F4-4E8C-41BA-A398-1CD915614ADF}" presName="conn2-1" presStyleLbl="parChTrans1D2" presStyleIdx="0" presStyleCnt="3"/>
      <dgm:spPr/>
      <dgm:t>
        <a:bodyPr/>
        <a:lstStyle/>
        <a:p>
          <a:endParaRPr lang="zh-CN" altLang="en-US"/>
        </a:p>
      </dgm:t>
    </dgm:pt>
    <dgm:pt modelId="{55FCF227-386B-4F17-BAC9-C5BB4BE9FDD9}" type="pres">
      <dgm:prSet presAssocID="{687658F4-4E8C-41BA-A398-1CD915614ADF}" presName="connTx" presStyleLbl="parChTrans1D2" presStyleIdx="0" presStyleCnt="3"/>
      <dgm:spPr/>
      <dgm:t>
        <a:bodyPr/>
        <a:lstStyle/>
        <a:p>
          <a:endParaRPr lang="zh-CN" altLang="en-US"/>
        </a:p>
      </dgm:t>
    </dgm:pt>
    <dgm:pt modelId="{3B1FD360-4ED1-4235-A0A1-5A916E4C7B75}" type="pres">
      <dgm:prSet presAssocID="{48AEECFF-B475-4561-AB58-3E101083FF23}" presName="root2" presStyleCnt="0"/>
      <dgm:spPr/>
    </dgm:pt>
    <dgm:pt modelId="{0F924B57-5FC7-4032-8BAA-E0D6238EC5E1}" type="pres">
      <dgm:prSet presAssocID="{48AEECFF-B475-4561-AB58-3E101083FF23}" presName="LevelTwoTextNode" presStyleLbl="node2" presStyleIdx="0" presStyleCnt="3" custScaleX="283060" custScaleY="73760">
        <dgm:presLayoutVars>
          <dgm:chPref val="3"/>
        </dgm:presLayoutVars>
      </dgm:prSet>
      <dgm:spPr/>
      <dgm:t>
        <a:bodyPr/>
        <a:lstStyle/>
        <a:p>
          <a:endParaRPr lang="zh-CN" altLang="en-US"/>
        </a:p>
      </dgm:t>
    </dgm:pt>
    <dgm:pt modelId="{3E18DC25-7F4F-4BF5-95A3-8ECE380BE79F}" type="pres">
      <dgm:prSet presAssocID="{48AEECFF-B475-4561-AB58-3E101083FF23}" presName="level3hierChild" presStyleCnt="0"/>
      <dgm:spPr/>
    </dgm:pt>
    <dgm:pt modelId="{EDE69B49-5653-4A74-BDA2-EE3C693B3BF2}" type="pres">
      <dgm:prSet presAssocID="{404F8DAD-4B16-4BF4-BB17-1C06A7D93796}" presName="conn2-1" presStyleLbl="parChTrans1D2" presStyleIdx="1" presStyleCnt="3"/>
      <dgm:spPr/>
      <dgm:t>
        <a:bodyPr/>
        <a:lstStyle/>
        <a:p>
          <a:endParaRPr lang="zh-CN" altLang="en-US"/>
        </a:p>
      </dgm:t>
    </dgm:pt>
    <dgm:pt modelId="{EF0A6A07-AD73-45BE-A900-CCD978635B93}" type="pres">
      <dgm:prSet presAssocID="{404F8DAD-4B16-4BF4-BB17-1C06A7D93796}" presName="connTx" presStyleLbl="parChTrans1D2" presStyleIdx="1" presStyleCnt="3"/>
      <dgm:spPr/>
      <dgm:t>
        <a:bodyPr/>
        <a:lstStyle/>
        <a:p>
          <a:endParaRPr lang="zh-CN" altLang="en-US"/>
        </a:p>
      </dgm:t>
    </dgm:pt>
    <dgm:pt modelId="{0B970BF6-0B17-4203-B44D-B3E72ABF9B73}" type="pres">
      <dgm:prSet presAssocID="{25F3226A-1AF7-452B-94C4-DC9A2C0B22A8}" presName="root2" presStyleCnt="0"/>
      <dgm:spPr/>
    </dgm:pt>
    <dgm:pt modelId="{7812FCC4-0340-4B25-8092-25A2B564E1BA}" type="pres">
      <dgm:prSet presAssocID="{25F3226A-1AF7-452B-94C4-DC9A2C0B22A8}" presName="LevelTwoTextNode" presStyleLbl="node2" presStyleIdx="1" presStyleCnt="3" custScaleX="283060" custScaleY="73760" custLinFactNeighborX="391" custLinFactNeighborY="2471">
        <dgm:presLayoutVars>
          <dgm:chPref val="3"/>
        </dgm:presLayoutVars>
      </dgm:prSet>
      <dgm:spPr/>
      <dgm:t>
        <a:bodyPr/>
        <a:lstStyle/>
        <a:p>
          <a:endParaRPr lang="zh-CN" altLang="en-US"/>
        </a:p>
      </dgm:t>
    </dgm:pt>
    <dgm:pt modelId="{98CB873E-A0A3-4F8D-A791-B76F0248E976}" type="pres">
      <dgm:prSet presAssocID="{25F3226A-1AF7-452B-94C4-DC9A2C0B22A8}" presName="level3hierChild" presStyleCnt="0"/>
      <dgm:spPr/>
    </dgm:pt>
    <dgm:pt modelId="{2264A5FC-CF1B-4978-A967-51CB5B89C97A}" type="pres">
      <dgm:prSet presAssocID="{64D768E4-4AD1-4AE4-A8D6-D2FE4CDB2E15}" presName="conn2-1" presStyleLbl="parChTrans1D2" presStyleIdx="2" presStyleCnt="3"/>
      <dgm:spPr/>
      <dgm:t>
        <a:bodyPr/>
        <a:lstStyle/>
        <a:p>
          <a:endParaRPr lang="zh-CN" altLang="en-US"/>
        </a:p>
      </dgm:t>
    </dgm:pt>
    <dgm:pt modelId="{C789ED58-C702-42FF-987C-C3849731AE90}" type="pres">
      <dgm:prSet presAssocID="{64D768E4-4AD1-4AE4-A8D6-D2FE4CDB2E15}" presName="connTx" presStyleLbl="parChTrans1D2" presStyleIdx="2" presStyleCnt="3"/>
      <dgm:spPr/>
      <dgm:t>
        <a:bodyPr/>
        <a:lstStyle/>
        <a:p>
          <a:endParaRPr lang="zh-CN" altLang="en-US"/>
        </a:p>
      </dgm:t>
    </dgm:pt>
    <dgm:pt modelId="{B8AFC2F2-B50B-40AE-84FA-3D6AE113E290}" type="pres">
      <dgm:prSet presAssocID="{BC526EAD-C794-4815-93BE-F894F74F14E8}" presName="root2" presStyleCnt="0"/>
      <dgm:spPr/>
    </dgm:pt>
    <dgm:pt modelId="{AA532B03-CE9E-4959-8E98-0A7782D90F64}" type="pres">
      <dgm:prSet presAssocID="{BC526EAD-C794-4815-93BE-F894F74F14E8}" presName="LevelTwoTextNode" presStyleLbl="node2" presStyleIdx="2" presStyleCnt="3" custScaleX="283060" custScaleY="73760">
        <dgm:presLayoutVars>
          <dgm:chPref val="3"/>
        </dgm:presLayoutVars>
      </dgm:prSet>
      <dgm:spPr/>
      <dgm:t>
        <a:bodyPr/>
        <a:lstStyle/>
        <a:p>
          <a:endParaRPr lang="zh-CN" altLang="en-US"/>
        </a:p>
      </dgm:t>
    </dgm:pt>
    <dgm:pt modelId="{02ABF0B6-9FF2-4757-9234-BC8AE0155ED6}" type="pres">
      <dgm:prSet presAssocID="{BC526EAD-C794-4815-93BE-F894F74F14E8}" presName="level3hierChild" presStyleCnt="0"/>
      <dgm:spPr/>
    </dgm:pt>
  </dgm:ptLst>
  <dgm:cxnLst>
    <dgm:cxn modelId="{B6A932C4-A47C-49D4-AF1C-2E2C0D3233E8}" type="presOf" srcId="{25F3226A-1AF7-452B-94C4-DC9A2C0B22A8}" destId="{7812FCC4-0340-4B25-8092-25A2B564E1BA}" srcOrd="0" destOrd="0" presId="urn:microsoft.com/office/officeart/2005/8/layout/hierarchy2#11"/>
    <dgm:cxn modelId="{70A49DFA-16AD-459C-8272-11A75561A1F0}" srcId="{208509A1-3246-43C4-872F-72F5C29E1095}" destId="{48AEECFF-B475-4561-AB58-3E101083FF23}" srcOrd="0" destOrd="0" parTransId="{687658F4-4E8C-41BA-A398-1CD915614ADF}" sibTransId="{38D2EAE5-C76A-4042-B618-71DFCDF5232D}"/>
    <dgm:cxn modelId="{D440AA7C-21B8-4156-9CAC-3C8ACB5D5446}" type="presOf" srcId="{54FF7444-FB6A-4593-92B8-08878C14820C}" destId="{0AEFD8E8-DE28-461F-A6F0-7723851B32FF}" srcOrd="0" destOrd="0" presId="urn:microsoft.com/office/officeart/2005/8/layout/hierarchy2#11"/>
    <dgm:cxn modelId="{9FF613BF-ED03-4BE4-9F1C-8DE2CE641890}" type="presOf" srcId="{208509A1-3246-43C4-872F-72F5C29E1095}" destId="{98D493E6-3C95-4123-873B-980958AD3743}" srcOrd="0" destOrd="0" presId="urn:microsoft.com/office/officeart/2005/8/layout/hierarchy2#11"/>
    <dgm:cxn modelId="{02D70F65-AD38-48A3-9151-BCE804CC87ED}" type="presOf" srcId="{64D768E4-4AD1-4AE4-A8D6-D2FE4CDB2E15}" destId="{2264A5FC-CF1B-4978-A967-51CB5B89C97A}" srcOrd="0" destOrd="0" presId="urn:microsoft.com/office/officeart/2005/8/layout/hierarchy2#11"/>
    <dgm:cxn modelId="{ADB6D9C5-DB99-4437-9938-39780C8B18A9}" type="presOf" srcId="{687658F4-4E8C-41BA-A398-1CD915614ADF}" destId="{55FCF227-386B-4F17-BAC9-C5BB4BE9FDD9}" srcOrd="1" destOrd="0" presId="urn:microsoft.com/office/officeart/2005/8/layout/hierarchy2#11"/>
    <dgm:cxn modelId="{83C673E1-9991-4C3F-9FD5-69D6293BC80B}" srcId="{54FF7444-FB6A-4593-92B8-08878C14820C}" destId="{208509A1-3246-43C4-872F-72F5C29E1095}" srcOrd="0" destOrd="0" parTransId="{CAA8ADC0-35C5-4506-920A-C56C3DEB3112}" sibTransId="{DF975C26-40D6-46A5-926F-5BECED087651}"/>
    <dgm:cxn modelId="{B79B3A20-D553-4E3B-A896-52EEEF2C4652}" srcId="{208509A1-3246-43C4-872F-72F5C29E1095}" destId="{BC526EAD-C794-4815-93BE-F894F74F14E8}" srcOrd="2" destOrd="0" parTransId="{64D768E4-4AD1-4AE4-A8D6-D2FE4CDB2E15}" sibTransId="{B60BF9F7-7B28-43A8-85DE-13072D17EF98}"/>
    <dgm:cxn modelId="{213030EA-BD2D-43ED-882D-95DE5CE776F3}" type="presOf" srcId="{48AEECFF-B475-4561-AB58-3E101083FF23}" destId="{0F924B57-5FC7-4032-8BAA-E0D6238EC5E1}" srcOrd="0" destOrd="0" presId="urn:microsoft.com/office/officeart/2005/8/layout/hierarchy2#11"/>
    <dgm:cxn modelId="{90452E94-0434-458A-BC2D-3A2042D1284B}" type="presOf" srcId="{64D768E4-4AD1-4AE4-A8D6-D2FE4CDB2E15}" destId="{C789ED58-C702-42FF-987C-C3849731AE90}" srcOrd="1" destOrd="0" presId="urn:microsoft.com/office/officeart/2005/8/layout/hierarchy2#11"/>
    <dgm:cxn modelId="{52D1F173-D3BD-44E4-8238-BFD54480BBFA}" type="presOf" srcId="{404F8DAD-4B16-4BF4-BB17-1C06A7D93796}" destId="{EF0A6A07-AD73-45BE-A900-CCD978635B93}" srcOrd="1" destOrd="0" presId="urn:microsoft.com/office/officeart/2005/8/layout/hierarchy2#11"/>
    <dgm:cxn modelId="{E24395E2-A666-4866-921B-04D6FE9B0AC0}" srcId="{208509A1-3246-43C4-872F-72F5C29E1095}" destId="{25F3226A-1AF7-452B-94C4-DC9A2C0B22A8}" srcOrd="1" destOrd="0" parTransId="{404F8DAD-4B16-4BF4-BB17-1C06A7D93796}" sibTransId="{716B9DC9-7E13-4F3E-9134-3B2C648BB630}"/>
    <dgm:cxn modelId="{AF91A4DA-4638-44AD-A9EF-79713DFEA30E}" type="presOf" srcId="{BC526EAD-C794-4815-93BE-F894F74F14E8}" destId="{AA532B03-CE9E-4959-8E98-0A7782D90F64}" srcOrd="0" destOrd="0" presId="urn:microsoft.com/office/officeart/2005/8/layout/hierarchy2#11"/>
    <dgm:cxn modelId="{7AC2BBA7-9862-4CFE-9E0E-75386B537C29}" type="presOf" srcId="{687658F4-4E8C-41BA-A398-1CD915614ADF}" destId="{5676A3F2-A643-4533-9601-8B632D43254A}" srcOrd="0" destOrd="0" presId="urn:microsoft.com/office/officeart/2005/8/layout/hierarchy2#11"/>
    <dgm:cxn modelId="{812F3E30-4755-403C-A4E3-2ACDC93EFEA4}" type="presOf" srcId="{404F8DAD-4B16-4BF4-BB17-1C06A7D93796}" destId="{EDE69B49-5653-4A74-BDA2-EE3C693B3BF2}" srcOrd="0" destOrd="0" presId="urn:microsoft.com/office/officeart/2005/8/layout/hierarchy2#11"/>
    <dgm:cxn modelId="{CC8FCBF4-8E81-4FB8-8CDB-306B20A59F5A}" type="presParOf" srcId="{0AEFD8E8-DE28-461F-A6F0-7723851B32FF}" destId="{019C75CD-6341-41D5-97D3-DDD086EEC4CC}" srcOrd="0" destOrd="0" presId="urn:microsoft.com/office/officeart/2005/8/layout/hierarchy2#11"/>
    <dgm:cxn modelId="{816FDCAA-EF41-4132-BEA8-42195D487578}" type="presParOf" srcId="{019C75CD-6341-41D5-97D3-DDD086EEC4CC}" destId="{98D493E6-3C95-4123-873B-980958AD3743}" srcOrd="0" destOrd="0" presId="urn:microsoft.com/office/officeart/2005/8/layout/hierarchy2#11"/>
    <dgm:cxn modelId="{9F9F358E-0586-4E6C-9217-94A6DBA2F5C1}" type="presParOf" srcId="{019C75CD-6341-41D5-97D3-DDD086EEC4CC}" destId="{728CED24-D9B2-4171-9E75-1A3A3738CE4B}" srcOrd="1" destOrd="0" presId="urn:microsoft.com/office/officeart/2005/8/layout/hierarchy2#11"/>
    <dgm:cxn modelId="{2CA3DCA2-0B0D-4425-8805-C92951AF05EC}" type="presParOf" srcId="{728CED24-D9B2-4171-9E75-1A3A3738CE4B}" destId="{5676A3F2-A643-4533-9601-8B632D43254A}" srcOrd="0" destOrd="0" presId="urn:microsoft.com/office/officeart/2005/8/layout/hierarchy2#11"/>
    <dgm:cxn modelId="{27E58BC7-3F65-4C20-B6A0-F32128382025}" type="presParOf" srcId="{5676A3F2-A643-4533-9601-8B632D43254A}" destId="{55FCF227-386B-4F17-BAC9-C5BB4BE9FDD9}" srcOrd="0" destOrd="0" presId="urn:microsoft.com/office/officeart/2005/8/layout/hierarchy2#11"/>
    <dgm:cxn modelId="{856E7CA6-8798-4220-9EB8-B35D2B374E0F}" type="presParOf" srcId="{728CED24-D9B2-4171-9E75-1A3A3738CE4B}" destId="{3B1FD360-4ED1-4235-A0A1-5A916E4C7B75}" srcOrd="1" destOrd="0" presId="urn:microsoft.com/office/officeart/2005/8/layout/hierarchy2#11"/>
    <dgm:cxn modelId="{B46379F9-61C3-4EC7-9673-FB27069A011A}" type="presParOf" srcId="{3B1FD360-4ED1-4235-A0A1-5A916E4C7B75}" destId="{0F924B57-5FC7-4032-8BAA-E0D6238EC5E1}" srcOrd="0" destOrd="0" presId="urn:microsoft.com/office/officeart/2005/8/layout/hierarchy2#11"/>
    <dgm:cxn modelId="{020978DF-F87E-4E78-9F8E-C95ACA338311}" type="presParOf" srcId="{3B1FD360-4ED1-4235-A0A1-5A916E4C7B75}" destId="{3E18DC25-7F4F-4BF5-95A3-8ECE380BE79F}" srcOrd="1" destOrd="0" presId="urn:microsoft.com/office/officeart/2005/8/layout/hierarchy2#11"/>
    <dgm:cxn modelId="{5FA2409F-8161-4AD8-A0C2-29EFB660427D}" type="presParOf" srcId="{728CED24-D9B2-4171-9E75-1A3A3738CE4B}" destId="{EDE69B49-5653-4A74-BDA2-EE3C693B3BF2}" srcOrd="2" destOrd="0" presId="urn:microsoft.com/office/officeart/2005/8/layout/hierarchy2#11"/>
    <dgm:cxn modelId="{1877C050-D4FF-427A-BA78-1D158AE961D7}" type="presParOf" srcId="{EDE69B49-5653-4A74-BDA2-EE3C693B3BF2}" destId="{EF0A6A07-AD73-45BE-A900-CCD978635B93}" srcOrd="0" destOrd="0" presId="urn:microsoft.com/office/officeart/2005/8/layout/hierarchy2#11"/>
    <dgm:cxn modelId="{C2358164-AD93-4724-A091-F13F8ACE7512}" type="presParOf" srcId="{728CED24-D9B2-4171-9E75-1A3A3738CE4B}" destId="{0B970BF6-0B17-4203-B44D-B3E72ABF9B73}" srcOrd="3" destOrd="0" presId="urn:microsoft.com/office/officeart/2005/8/layout/hierarchy2#11"/>
    <dgm:cxn modelId="{A7753A4B-16B9-411F-B975-B3898773F8EC}" type="presParOf" srcId="{0B970BF6-0B17-4203-B44D-B3E72ABF9B73}" destId="{7812FCC4-0340-4B25-8092-25A2B564E1BA}" srcOrd="0" destOrd="0" presId="urn:microsoft.com/office/officeart/2005/8/layout/hierarchy2#11"/>
    <dgm:cxn modelId="{61B03F12-DC55-4678-A832-52CC2BEE262A}" type="presParOf" srcId="{0B970BF6-0B17-4203-B44D-B3E72ABF9B73}" destId="{98CB873E-A0A3-4F8D-A791-B76F0248E976}" srcOrd="1" destOrd="0" presId="urn:microsoft.com/office/officeart/2005/8/layout/hierarchy2#11"/>
    <dgm:cxn modelId="{11A662F2-0BC2-42E6-978B-6F505BC8A003}" type="presParOf" srcId="{728CED24-D9B2-4171-9E75-1A3A3738CE4B}" destId="{2264A5FC-CF1B-4978-A967-51CB5B89C97A}" srcOrd="4" destOrd="0" presId="urn:microsoft.com/office/officeart/2005/8/layout/hierarchy2#11"/>
    <dgm:cxn modelId="{D58815A8-2D62-4760-AF76-4481F81ECE63}" type="presParOf" srcId="{2264A5FC-CF1B-4978-A967-51CB5B89C97A}" destId="{C789ED58-C702-42FF-987C-C3849731AE90}" srcOrd="0" destOrd="0" presId="urn:microsoft.com/office/officeart/2005/8/layout/hierarchy2#11"/>
    <dgm:cxn modelId="{838A6114-A05A-4AC8-A824-DEAF320190F2}" type="presParOf" srcId="{728CED24-D9B2-4171-9E75-1A3A3738CE4B}" destId="{B8AFC2F2-B50B-40AE-84FA-3D6AE113E290}" srcOrd="5" destOrd="0" presId="urn:microsoft.com/office/officeart/2005/8/layout/hierarchy2#11"/>
    <dgm:cxn modelId="{B412CA65-7A00-41C0-8B4A-BEDFDE973524}" type="presParOf" srcId="{B8AFC2F2-B50B-40AE-84FA-3D6AE113E290}" destId="{AA532B03-CE9E-4959-8E98-0A7782D90F64}" srcOrd="0" destOrd="0" presId="urn:microsoft.com/office/officeart/2005/8/layout/hierarchy2#11"/>
    <dgm:cxn modelId="{1FA549CA-5C1C-4C83-A3A8-BD42A747ED57}" type="presParOf" srcId="{B8AFC2F2-B50B-40AE-84FA-3D6AE113E290}" destId="{02ABF0B6-9FF2-4757-9234-BC8AE0155ED6}" srcOrd="1" destOrd="0" presId="urn:microsoft.com/office/officeart/2005/8/layout/hierarchy2#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FF7444-FB6A-4593-92B8-08878C14820C}" type="doc">
      <dgm:prSet loTypeId="urn:microsoft.com/office/officeart/2005/8/layout/hierarchy2#12" loCatId="hierarchy" qsTypeId="urn:microsoft.com/office/officeart/2005/8/quickstyle/simple1#12" qsCatId="simple" csTypeId="urn:microsoft.com/office/officeart/2005/8/colors/accent2_2#16" csCatId="accent2" phldr="1"/>
      <dgm:spPr/>
      <dgm:t>
        <a:bodyPr/>
        <a:lstStyle/>
        <a:p>
          <a:endParaRPr lang="zh-CN" altLang="en-US"/>
        </a:p>
      </dgm:t>
    </dgm:pt>
    <dgm:pt modelId="{208509A1-3246-43C4-872F-72F5C29E1095}">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三大规律</a:t>
          </a:r>
          <a:endParaRPr lang="zh-CN" altLang="en-US" sz="2400" b="1" dirty="0">
            <a:latin typeface="微软雅黑" panose="020B0503020204020204" pitchFamily="34" charset="-122"/>
            <a:ea typeface="微软雅黑" panose="020B0503020204020204" pitchFamily="34" charset="-122"/>
          </a:endParaRPr>
        </a:p>
      </dgm:t>
    </dgm:pt>
    <dgm:pt modelId="{CAA8ADC0-35C5-4506-920A-C56C3DEB3112}" cxnId="{83C673E1-9991-4C3F-9FD5-69D6293BC80B}" type="parTrans">
      <dgm:prSet/>
      <dgm:spPr/>
      <dgm:t>
        <a:bodyPr/>
        <a:lstStyle/>
        <a:p>
          <a:endParaRPr lang="zh-CN" altLang="en-US"/>
        </a:p>
      </dgm:t>
    </dgm:pt>
    <dgm:pt modelId="{DF975C26-40D6-46A5-926F-5BECED087651}" cxnId="{83C673E1-9991-4C3F-9FD5-69D6293BC80B}" type="sibTrans">
      <dgm:prSet/>
      <dgm:spPr/>
      <dgm:t>
        <a:bodyPr/>
        <a:lstStyle/>
        <a:p>
          <a:endParaRPr lang="zh-CN" altLang="en-US"/>
        </a:p>
      </dgm:t>
    </dgm:pt>
    <dgm:pt modelId="{48AEECFF-B475-4561-AB58-3E101083FF23}">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b="1" dirty="0" smtClean="0">
              <a:latin typeface="微软雅黑" panose="020B0503020204020204" pitchFamily="34" charset="-122"/>
              <a:ea typeface="微软雅黑" panose="020B0503020204020204" pitchFamily="34" charset="-122"/>
            </a:rPr>
            <a:t>对立统一规律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动力</a:t>
          </a:r>
          <a:r>
            <a:rPr lang="zh-CN" altLang="en-US" b="0" dirty="0" smtClean="0">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源泉</a:t>
          </a:r>
          <a:endParaRPr lang="zh-CN" altLang="en-US" b="1" dirty="0">
            <a:solidFill>
              <a:srgbClr val="C00000"/>
            </a:solidFill>
            <a:latin typeface="微软雅黑" panose="020B0503020204020204" pitchFamily="34" charset="-122"/>
            <a:ea typeface="微软雅黑" panose="020B0503020204020204" pitchFamily="34" charset="-122"/>
          </a:endParaRPr>
        </a:p>
      </dgm:t>
    </dgm:pt>
    <dgm:pt modelId="{687658F4-4E8C-41BA-A398-1CD915614ADF}" cxnId="{70A49DFA-16AD-459C-8272-11A75561A1F0}" type="parTrans">
      <dgm:prSet/>
      <dgm:spPr/>
      <dgm:t>
        <a:bodyPr/>
        <a:lstStyle/>
        <a:p>
          <a:endParaRPr lang="zh-CN" altLang="en-US"/>
        </a:p>
      </dgm:t>
    </dgm:pt>
    <dgm:pt modelId="{38D2EAE5-C76A-4042-B618-71DFCDF5232D}" cxnId="{70A49DFA-16AD-459C-8272-11A75561A1F0}" type="sibTrans">
      <dgm:prSet/>
      <dgm:spPr/>
      <dgm:t>
        <a:bodyPr/>
        <a:lstStyle/>
        <a:p>
          <a:endParaRPr lang="zh-CN" altLang="en-US"/>
        </a:p>
      </dgm:t>
    </dgm:pt>
    <dgm:pt modelId="{25F3226A-1AF7-452B-94C4-DC9A2C0B22A8}">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b="1" dirty="0" smtClean="0">
              <a:latin typeface="微软雅黑" panose="020B0503020204020204" pitchFamily="34" charset="-122"/>
              <a:ea typeface="微软雅黑" panose="020B0503020204020204" pitchFamily="34" charset="-122"/>
            </a:rPr>
            <a:t>质量互变规律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状态</a:t>
          </a:r>
          <a:r>
            <a:rPr lang="zh-CN" altLang="en-US" b="0" dirty="0" smtClean="0">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形式</a:t>
          </a:r>
          <a:endParaRPr lang="zh-CN" altLang="en-US" b="1" dirty="0">
            <a:solidFill>
              <a:srgbClr val="C00000"/>
            </a:solidFill>
            <a:latin typeface="微软雅黑" panose="020B0503020204020204" pitchFamily="34" charset="-122"/>
            <a:ea typeface="微软雅黑" panose="020B0503020204020204" pitchFamily="34" charset="-122"/>
          </a:endParaRPr>
        </a:p>
      </dgm:t>
    </dgm:pt>
    <dgm:pt modelId="{404F8DAD-4B16-4BF4-BB17-1C06A7D93796}" cxnId="{E24395E2-A666-4866-921B-04D6FE9B0AC0}" type="parTrans">
      <dgm:prSet/>
      <dgm:spPr/>
      <dgm:t>
        <a:bodyPr/>
        <a:lstStyle/>
        <a:p>
          <a:endParaRPr lang="zh-CN" altLang="en-US"/>
        </a:p>
      </dgm:t>
    </dgm:pt>
    <dgm:pt modelId="{716B9DC9-7E13-4F3E-9134-3B2C648BB630}" cxnId="{E24395E2-A666-4866-921B-04D6FE9B0AC0}" type="sibTrans">
      <dgm:prSet/>
      <dgm:spPr/>
      <dgm:t>
        <a:bodyPr/>
        <a:lstStyle/>
        <a:p>
          <a:endParaRPr lang="zh-CN" altLang="en-US"/>
        </a:p>
      </dgm:t>
    </dgm:pt>
    <dgm:pt modelId="{BC526EAD-C794-4815-93BE-F894F74F14E8}">
      <dgm:prSet>
        <dgm:style>
          <a:lnRef idx="2">
            <a:schemeClr val="accent5"/>
          </a:lnRef>
          <a:fillRef idx="1">
            <a:schemeClr val="lt1"/>
          </a:fillRef>
          <a:effectRef idx="0">
            <a:schemeClr val="accent5"/>
          </a:effectRef>
          <a:fontRef idx="minor">
            <a:schemeClr val="dk1"/>
          </a:fontRef>
        </dgm:style>
      </dgm:prSet>
      <dgm:spPr/>
      <dgm:t>
        <a:bodyPr/>
        <a:lstStyle/>
        <a:p>
          <a:r>
            <a:rPr lang="zh-CN" altLang="en-US" b="1" dirty="0" smtClean="0">
              <a:latin typeface="微软雅黑" panose="020B0503020204020204" pitchFamily="34" charset="-122"/>
              <a:ea typeface="微软雅黑" panose="020B0503020204020204" pitchFamily="34" charset="-122"/>
            </a:rPr>
            <a:t>否定之否定规律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趋势</a:t>
          </a:r>
          <a:r>
            <a:rPr lang="zh-CN" altLang="en-US" b="0" dirty="0" smtClean="0">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道路</a:t>
          </a:r>
          <a:endParaRPr lang="zh-CN" altLang="en-US" b="1" dirty="0">
            <a:solidFill>
              <a:srgbClr val="C00000"/>
            </a:solidFill>
            <a:latin typeface="微软雅黑" panose="020B0503020204020204" pitchFamily="34" charset="-122"/>
            <a:ea typeface="微软雅黑" panose="020B0503020204020204" pitchFamily="34" charset="-122"/>
          </a:endParaRPr>
        </a:p>
      </dgm:t>
    </dgm:pt>
    <dgm:pt modelId="{64D768E4-4AD1-4AE4-A8D6-D2FE4CDB2E15}" cxnId="{B79B3A20-D553-4E3B-A896-52EEEF2C4652}" type="parTrans">
      <dgm:prSet/>
      <dgm:spPr/>
      <dgm:t>
        <a:bodyPr/>
        <a:lstStyle/>
        <a:p>
          <a:endParaRPr lang="zh-CN" altLang="en-US"/>
        </a:p>
      </dgm:t>
    </dgm:pt>
    <dgm:pt modelId="{B60BF9F7-7B28-43A8-85DE-13072D17EF98}" cxnId="{B79B3A20-D553-4E3B-A896-52EEEF2C4652}" type="sibTrans">
      <dgm:prSet/>
      <dgm:spPr/>
      <dgm:t>
        <a:bodyPr/>
        <a:lstStyle/>
        <a:p>
          <a:endParaRPr lang="zh-CN" altLang="en-US"/>
        </a:p>
      </dgm:t>
    </dgm:pt>
    <dgm:pt modelId="{0AEFD8E8-DE28-461F-A6F0-7723851B32FF}" type="pres">
      <dgm:prSet presAssocID="{54FF7444-FB6A-4593-92B8-08878C14820C}" presName="diagram" presStyleCnt="0">
        <dgm:presLayoutVars>
          <dgm:chPref val="1"/>
          <dgm:dir/>
          <dgm:animOne val="branch"/>
          <dgm:animLvl val="lvl"/>
          <dgm:resizeHandles val="exact"/>
        </dgm:presLayoutVars>
      </dgm:prSet>
      <dgm:spPr/>
      <dgm:t>
        <a:bodyPr/>
        <a:lstStyle/>
        <a:p>
          <a:endParaRPr lang="zh-CN" altLang="en-US"/>
        </a:p>
      </dgm:t>
    </dgm:pt>
    <dgm:pt modelId="{019C75CD-6341-41D5-97D3-DDD086EEC4CC}" type="pres">
      <dgm:prSet presAssocID="{208509A1-3246-43C4-872F-72F5C29E1095}" presName="root1" presStyleCnt="0"/>
      <dgm:spPr/>
      <dgm:t>
        <a:bodyPr/>
        <a:lstStyle/>
        <a:p>
          <a:endParaRPr lang="zh-CN" altLang="en-US"/>
        </a:p>
      </dgm:t>
    </dgm:pt>
    <dgm:pt modelId="{98D493E6-3C95-4123-873B-980958AD3743}" type="pres">
      <dgm:prSet presAssocID="{208509A1-3246-43C4-872F-72F5C29E1095}" presName="LevelOneTextNode" presStyleLbl="node0" presStyleIdx="0" presStyleCnt="1" custScaleX="135671">
        <dgm:presLayoutVars>
          <dgm:chPref val="3"/>
        </dgm:presLayoutVars>
      </dgm:prSet>
      <dgm:spPr/>
      <dgm:t>
        <a:bodyPr/>
        <a:lstStyle/>
        <a:p>
          <a:endParaRPr lang="zh-CN" altLang="en-US"/>
        </a:p>
      </dgm:t>
    </dgm:pt>
    <dgm:pt modelId="{728CED24-D9B2-4171-9E75-1A3A3738CE4B}" type="pres">
      <dgm:prSet presAssocID="{208509A1-3246-43C4-872F-72F5C29E1095}" presName="level2hierChild" presStyleCnt="0"/>
      <dgm:spPr/>
      <dgm:t>
        <a:bodyPr/>
        <a:lstStyle/>
        <a:p>
          <a:endParaRPr lang="zh-CN" altLang="en-US"/>
        </a:p>
      </dgm:t>
    </dgm:pt>
    <dgm:pt modelId="{5676A3F2-A643-4533-9601-8B632D43254A}" type="pres">
      <dgm:prSet presAssocID="{687658F4-4E8C-41BA-A398-1CD915614ADF}" presName="conn2-1" presStyleLbl="parChTrans1D2" presStyleIdx="0" presStyleCnt="3"/>
      <dgm:spPr/>
      <dgm:t>
        <a:bodyPr/>
        <a:lstStyle/>
        <a:p>
          <a:endParaRPr lang="zh-CN" altLang="en-US"/>
        </a:p>
      </dgm:t>
    </dgm:pt>
    <dgm:pt modelId="{55FCF227-386B-4F17-BAC9-C5BB4BE9FDD9}" type="pres">
      <dgm:prSet presAssocID="{687658F4-4E8C-41BA-A398-1CD915614ADF}" presName="connTx" presStyleLbl="parChTrans1D2" presStyleIdx="0" presStyleCnt="3"/>
      <dgm:spPr/>
      <dgm:t>
        <a:bodyPr/>
        <a:lstStyle/>
        <a:p>
          <a:endParaRPr lang="zh-CN" altLang="en-US"/>
        </a:p>
      </dgm:t>
    </dgm:pt>
    <dgm:pt modelId="{3B1FD360-4ED1-4235-A0A1-5A916E4C7B75}" type="pres">
      <dgm:prSet presAssocID="{48AEECFF-B475-4561-AB58-3E101083FF23}" presName="root2" presStyleCnt="0"/>
      <dgm:spPr/>
      <dgm:t>
        <a:bodyPr/>
        <a:lstStyle/>
        <a:p>
          <a:endParaRPr lang="zh-CN" altLang="en-US"/>
        </a:p>
      </dgm:t>
    </dgm:pt>
    <dgm:pt modelId="{0F924B57-5FC7-4032-8BAA-E0D6238EC5E1}" type="pres">
      <dgm:prSet presAssocID="{48AEECFF-B475-4561-AB58-3E101083FF23}" presName="LevelTwoTextNode" presStyleLbl="node2" presStyleIdx="0" presStyleCnt="3" custScaleX="283060" custScaleY="73760">
        <dgm:presLayoutVars>
          <dgm:chPref val="3"/>
        </dgm:presLayoutVars>
      </dgm:prSet>
      <dgm:spPr/>
      <dgm:t>
        <a:bodyPr/>
        <a:lstStyle/>
        <a:p>
          <a:endParaRPr lang="zh-CN" altLang="en-US"/>
        </a:p>
      </dgm:t>
    </dgm:pt>
    <dgm:pt modelId="{3E18DC25-7F4F-4BF5-95A3-8ECE380BE79F}" type="pres">
      <dgm:prSet presAssocID="{48AEECFF-B475-4561-AB58-3E101083FF23}" presName="level3hierChild" presStyleCnt="0"/>
      <dgm:spPr/>
      <dgm:t>
        <a:bodyPr/>
        <a:lstStyle/>
        <a:p>
          <a:endParaRPr lang="zh-CN" altLang="en-US"/>
        </a:p>
      </dgm:t>
    </dgm:pt>
    <dgm:pt modelId="{EDE69B49-5653-4A74-BDA2-EE3C693B3BF2}" type="pres">
      <dgm:prSet presAssocID="{404F8DAD-4B16-4BF4-BB17-1C06A7D93796}" presName="conn2-1" presStyleLbl="parChTrans1D2" presStyleIdx="1" presStyleCnt="3"/>
      <dgm:spPr/>
      <dgm:t>
        <a:bodyPr/>
        <a:lstStyle/>
        <a:p>
          <a:endParaRPr lang="zh-CN" altLang="en-US"/>
        </a:p>
      </dgm:t>
    </dgm:pt>
    <dgm:pt modelId="{EF0A6A07-AD73-45BE-A900-CCD978635B93}" type="pres">
      <dgm:prSet presAssocID="{404F8DAD-4B16-4BF4-BB17-1C06A7D93796}" presName="connTx" presStyleLbl="parChTrans1D2" presStyleIdx="1" presStyleCnt="3"/>
      <dgm:spPr/>
      <dgm:t>
        <a:bodyPr/>
        <a:lstStyle/>
        <a:p>
          <a:endParaRPr lang="zh-CN" altLang="en-US"/>
        </a:p>
      </dgm:t>
    </dgm:pt>
    <dgm:pt modelId="{0B970BF6-0B17-4203-B44D-B3E72ABF9B73}" type="pres">
      <dgm:prSet presAssocID="{25F3226A-1AF7-452B-94C4-DC9A2C0B22A8}" presName="root2" presStyleCnt="0"/>
      <dgm:spPr/>
      <dgm:t>
        <a:bodyPr/>
        <a:lstStyle/>
        <a:p>
          <a:endParaRPr lang="zh-CN" altLang="en-US"/>
        </a:p>
      </dgm:t>
    </dgm:pt>
    <dgm:pt modelId="{7812FCC4-0340-4B25-8092-25A2B564E1BA}" type="pres">
      <dgm:prSet presAssocID="{25F3226A-1AF7-452B-94C4-DC9A2C0B22A8}" presName="LevelTwoTextNode" presStyleLbl="node2" presStyleIdx="1" presStyleCnt="3" custScaleX="283060" custScaleY="73760" custLinFactNeighborX="391" custLinFactNeighborY="2471">
        <dgm:presLayoutVars>
          <dgm:chPref val="3"/>
        </dgm:presLayoutVars>
      </dgm:prSet>
      <dgm:spPr/>
      <dgm:t>
        <a:bodyPr/>
        <a:lstStyle/>
        <a:p>
          <a:endParaRPr lang="zh-CN" altLang="en-US"/>
        </a:p>
      </dgm:t>
    </dgm:pt>
    <dgm:pt modelId="{98CB873E-A0A3-4F8D-A791-B76F0248E976}" type="pres">
      <dgm:prSet presAssocID="{25F3226A-1AF7-452B-94C4-DC9A2C0B22A8}" presName="level3hierChild" presStyleCnt="0"/>
      <dgm:spPr/>
      <dgm:t>
        <a:bodyPr/>
        <a:lstStyle/>
        <a:p>
          <a:endParaRPr lang="zh-CN" altLang="en-US"/>
        </a:p>
      </dgm:t>
    </dgm:pt>
    <dgm:pt modelId="{2264A5FC-CF1B-4978-A967-51CB5B89C97A}" type="pres">
      <dgm:prSet presAssocID="{64D768E4-4AD1-4AE4-A8D6-D2FE4CDB2E15}" presName="conn2-1" presStyleLbl="parChTrans1D2" presStyleIdx="2" presStyleCnt="3"/>
      <dgm:spPr/>
      <dgm:t>
        <a:bodyPr/>
        <a:lstStyle/>
        <a:p>
          <a:endParaRPr lang="zh-CN" altLang="en-US"/>
        </a:p>
      </dgm:t>
    </dgm:pt>
    <dgm:pt modelId="{C789ED58-C702-42FF-987C-C3849731AE90}" type="pres">
      <dgm:prSet presAssocID="{64D768E4-4AD1-4AE4-A8D6-D2FE4CDB2E15}" presName="connTx" presStyleLbl="parChTrans1D2" presStyleIdx="2" presStyleCnt="3"/>
      <dgm:spPr/>
      <dgm:t>
        <a:bodyPr/>
        <a:lstStyle/>
        <a:p>
          <a:endParaRPr lang="zh-CN" altLang="en-US"/>
        </a:p>
      </dgm:t>
    </dgm:pt>
    <dgm:pt modelId="{B8AFC2F2-B50B-40AE-84FA-3D6AE113E290}" type="pres">
      <dgm:prSet presAssocID="{BC526EAD-C794-4815-93BE-F894F74F14E8}" presName="root2" presStyleCnt="0"/>
      <dgm:spPr/>
      <dgm:t>
        <a:bodyPr/>
        <a:lstStyle/>
        <a:p>
          <a:endParaRPr lang="zh-CN" altLang="en-US"/>
        </a:p>
      </dgm:t>
    </dgm:pt>
    <dgm:pt modelId="{AA532B03-CE9E-4959-8E98-0A7782D90F64}" type="pres">
      <dgm:prSet presAssocID="{BC526EAD-C794-4815-93BE-F894F74F14E8}" presName="LevelTwoTextNode" presStyleLbl="node2" presStyleIdx="2" presStyleCnt="3" custScaleX="283060" custScaleY="73760">
        <dgm:presLayoutVars>
          <dgm:chPref val="3"/>
        </dgm:presLayoutVars>
      </dgm:prSet>
      <dgm:spPr/>
      <dgm:t>
        <a:bodyPr/>
        <a:lstStyle/>
        <a:p>
          <a:endParaRPr lang="zh-CN" altLang="en-US"/>
        </a:p>
      </dgm:t>
    </dgm:pt>
    <dgm:pt modelId="{02ABF0B6-9FF2-4757-9234-BC8AE0155ED6}" type="pres">
      <dgm:prSet presAssocID="{BC526EAD-C794-4815-93BE-F894F74F14E8}" presName="level3hierChild" presStyleCnt="0"/>
      <dgm:spPr/>
      <dgm:t>
        <a:bodyPr/>
        <a:lstStyle/>
        <a:p>
          <a:endParaRPr lang="zh-CN" altLang="en-US"/>
        </a:p>
      </dgm:t>
    </dgm:pt>
  </dgm:ptLst>
  <dgm:cxnLst>
    <dgm:cxn modelId="{657ECCEF-A2DD-4EC2-824F-216DB8507147}" type="presOf" srcId="{BC526EAD-C794-4815-93BE-F894F74F14E8}" destId="{AA532B03-CE9E-4959-8E98-0A7782D90F64}" srcOrd="0" destOrd="0" presId="urn:microsoft.com/office/officeart/2005/8/layout/hierarchy2#12"/>
    <dgm:cxn modelId="{C89E5542-9E3B-446E-A2E1-77D2F164B434}" type="presOf" srcId="{404F8DAD-4B16-4BF4-BB17-1C06A7D93796}" destId="{EDE69B49-5653-4A74-BDA2-EE3C693B3BF2}" srcOrd="0" destOrd="0" presId="urn:microsoft.com/office/officeart/2005/8/layout/hierarchy2#12"/>
    <dgm:cxn modelId="{AE5FAEF6-89A8-4BE4-A13B-6C164E08265E}" type="presOf" srcId="{687658F4-4E8C-41BA-A398-1CD915614ADF}" destId="{5676A3F2-A643-4533-9601-8B632D43254A}" srcOrd="0" destOrd="0" presId="urn:microsoft.com/office/officeart/2005/8/layout/hierarchy2#12"/>
    <dgm:cxn modelId="{B4C56555-0533-48CB-9D24-CE7636B85218}" type="presOf" srcId="{64D768E4-4AD1-4AE4-A8D6-D2FE4CDB2E15}" destId="{C789ED58-C702-42FF-987C-C3849731AE90}" srcOrd="1" destOrd="0" presId="urn:microsoft.com/office/officeart/2005/8/layout/hierarchy2#12"/>
    <dgm:cxn modelId="{6B5169BF-8998-4815-9336-11E4A0A5CD66}" type="presOf" srcId="{208509A1-3246-43C4-872F-72F5C29E1095}" destId="{98D493E6-3C95-4123-873B-980958AD3743}" srcOrd="0" destOrd="0" presId="urn:microsoft.com/office/officeart/2005/8/layout/hierarchy2#12"/>
    <dgm:cxn modelId="{6D03F84B-DE2C-4A0E-8A4F-7AF1A1BF0990}" type="presOf" srcId="{404F8DAD-4B16-4BF4-BB17-1C06A7D93796}" destId="{EF0A6A07-AD73-45BE-A900-CCD978635B93}" srcOrd="1" destOrd="0" presId="urn:microsoft.com/office/officeart/2005/8/layout/hierarchy2#12"/>
    <dgm:cxn modelId="{80A0CD9F-777F-4152-B67D-31978F92622A}" type="presOf" srcId="{25F3226A-1AF7-452B-94C4-DC9A2C0B22A8}" destId="{7812FCC4-0340-4B25-8092-25A2B564E1BA}" srcOrd="0" destOrd="0" presId="urn:microsoft.com/office/officeart/2005/8/layout/hierarchy2#12"/>
    <dgm:cxn modelId="{1908F0E5-1342-49F1-A4AF-6DD78182F001}" type="presOf" srcId="{54FF7444-FB6A-4593-92B8-08878C14820C}" destId="{0AEFD8E8-DE28-461F-A6F0-7723851B32FF}" srcOrd="0" destOrd="0" presId="urn:microsoft.com/office/officeart/2005/8/layout/hierarchy2#12"/>
    <dgm:cxn modelId="{B79B3A20-D553-4E3B-A896-52EEEF2C4652}" srcId="{208509A1-3246-43C4-872F-72F5C29E1095}" destId="{BC526EAD-C794-4815-93BE-F894F74F14E8}" srcOrd="2" destOrd="0" parTransId="{64D768E4-4AD1-4AE4-A8D6-D2FE4CDB2E15}" sibTransId="{B60BF9F7-7B28-43A8-85DE-13072D17EF98}"/>
    <dgm:cxn modelId="{E24395E2-A666-4866-921B-04D6FE9B0AC0}" srcId="{208509A1-3246-43C4-872F-72F5C29E1095}" destId="{25F3226A-1AF7-452B-94C4-DC9A2C0B22A8}" srcOrd="1" destOrd="0" parTransId="{404F8DAD-4B16-4BF4-BB17-1C06A7D93796}" sibTransId="{716B9DC9-7E13-4F3E-9134-3B2C648BB630}"/>
    <dgm:cxn modelId="{FF008BC8-7FB0-42BD-BBBA-79F9870007A4}" type="presOf" srcId="{48AEECFF-B475-4561-AB58-3E101083FF23}" destId="{0F924B57-5FC7-4032-8BAA-E0D6238EC5E1}" srcOrd="0" destOrd="0" presId="urn:microsoft.com/office/officeart/2005/8/layout/hierarchy2#12"/>
    <dgm:cxn modelId="{32A6A940-C134-4B17-AE0C-C7908A32FFDF}" type="presOf" srcId="{64D768E4-4AD1-4AE4-A8D6-D2FE4CDB2E15}" destId="{2264A5FC-CF1B-4978-A967-51CB5B89C97A}" srcOrd="0" destOrd="0" presId="urn:microsoft.com/office/officeart/2005/8/layout/hierarchy2#12"/>
    <dgm:cxn modelId="{BBE880AF-285E-4922-B034-EDB825D512EF}" type="presOf" srcId="{687658F4-4E8C-41BA-A398-1CD915614ADF}" destId="{55FCF227-386B-4F17-BAC9-C5BB4BE9FDD9}" srcOrd="1" destOrd="0" presId="urn:microsoft.com/office/officeart/2005/8/layout/hierarchy2#12"/>
    <dgm:cxn modelId="{70A49DFA-16AD-459C-8272-11A75561A1F0}" srcId="{208509A1-3246-43C4-872F-72F5C29E1095}" destId="{48AEECFF-B475-4561-AB58-3E101083FF23}" srcOrd="0" destOrd="0" parTransId="{687658F4-4E8C-41BA-A398-1CD915614ADF}" sibTransId="{38D2EAE5-C76A-4042-B618-71DFCDF5232D}"/>
    <dgm:cxn modelId="{83C673E1-9991-4C3F-9FD5-69D6293BC80B}" srcId="{54FF7444-FB6A-4593-92B8-08878C14820C}" destId="{208509A1-3246-43C4-872F-72F5C29E1095}" srcOrd="0" destOrd="0" parTransId="{CAA8ADC0-35C5-4506-920A-C56C3DEB3112}" sibTransId="{DF975C26-40D6-46A5-926F-5BECED087651}"/>
    <dgm:cxn modelId="{4186C557-BFDF-4F92-B183-B4B34A256482}" type="presParOf" srcId="{0AEFD8E8-DE28-461F-A6F0-7723851B32FF}" destId="{019C75CD-6341-41D5-97D3-DDD086EEC4CC}" srcOrd="0" destOrd="0" presId="urn:microsoft.com/office/officeart/2005/8/layout/hierarchy2#12"/>
    <dgm:cxn modelId="{8577D56B-B788-4BEC-A0F6-D3DF6DDFE51B}" type="presParOf" srcId="{019C75CD-6341-41D5-97D3-DDD086EEC4CC}" destId="{98D493E6-3C95-4123-873B-980958AD3743}" srcOrd="0" destOrd="0" presId="urn:microsoft.com/office/officeart/2005/8/layout/hierarchy2#12"/>
    <dgm:cxn modelId="{5D189972-A411-482C-AB86-BDE87A206F67}" type="presParOf" srcId="{019C75CD-6341-41D5-97D3-DDD086EEC4CC}" destId="{728CED24-D9B2-4171-9E75-1A3A3738CE4B}" srcOrd="1" destOrd="0" presId="urn:microsoft.com/office/officeart/2005/8/layout/hierarchy2#12"/>
    <dgm:cxn modelId="{3B126065-5F39-491B-B175-1A2CAF1A0FF2}" type="presParOf" srcId="{728CED24-D9B2-4171-9E75-1A3A3738CE4B}" destId="{5676A3F2-A643-4533-9601-8B632D43254A}" srcOrd="0" destOrd="0" presId="urn:microsoft.com/office/officeart/2005/8/layout/hierarchy2#12"/>
    <dgm:cxn modelId="{E206C334-A466-4F28-89EB-90D15642BA83}" type="presParOf" srcId="{5676A3F2-A643-4533-9601-8B632D43254A}" destId="{55FCF227-386B-4F17-BAC9-C5BB4BE9FDD9}" srcOrd="0" destOrd="0" presId="urn:microsoft.com/office/officeart/2005/8/layout/hierarchy2#12"/>
    <dgm:cxn modelId="{9C763472-E35B-4852-A004-CA95A92F36E2}" type="presParOf" srcId="{728CED24-D9B2-4171-9E75-1A3A3738CE4B}" destId="{3B1FD360-4ED1-4235-A0A1-5A916E4C7B75}" srcOrd="1" destOrd="0" presId="urn:microsoft.com/office/officeart/2005/8/layout/hierarchy2#12"/>
    <dgm:cxn modelId="{ED60022F-5920-4576-8C77-DC92E0A5124D}" type="presParOf" srcId="{3B1FD360-4ED1-4235-A0A1-5A916E4C7B75}" destId="{0F924B57-5FC7-4032-8BAA-E0D6238EC5E1}" srcOrd="0" destOrd="0" presId="urn:microsoft.com/office/officeart/2005/8/layout/hierarchy2#12"/>
    <dgm:cxn modelId="{7E6F157A-77F4-46A2-BB2B-93F616D1B84C}" type="presParOf" srcId="{3B1FD360-4ED1-4235-A0A1-5A916E4C7B75}" destId="{3E18DC25-7F4F-4BF5-95A3-8ECE380BE79F}" srcOrd="1" destOrd="0" presId="urn:microsoft.com/office/officeart/2005/8/layout/hierarchy2#12"/>
    <dgm:cxn modelId="{8E790E57-8021-40EB-87B9-B2DE41C31393}" type="presParOf" srcId="{728CED24-D9B2-4171-9E75-1A3A3738CE4B}" destId="{EDE69B49-5653-4A74-BDA2-EE3C693B3BF2}" srcOrd="2" destOrd="0" presId="urn:microsoft.com/office/officeart/2005/8/layout/hierarchy2#12"/>
    <dgm:cxn modelId="{A1A9FF13-F497-4C7E-A732-EE0568297848}" type="presParOf" srcId="{EDE69B49-5653-4A74-BDA2-EE3C693B3BF2}" destId="{EF0A6A07-AD73-45BE-A900-CCD978635B93}" srcOrd="0" destOrd="0" presId="urn:microsoft.com/office/officeart/2005/8/layout/hierarchy2#12"/>
    <dgm:cxn modelId="{98CA8587-CDA7-4202-88D6-F7F0F545D47D}" type="presParOf" srcId="{728CED24-D9B2-4171-9E75-1A3A3738CE4B}" destId="{0B970BF6-0B17-4203-B44D-B3E72ABF9B73}" srcOrd="3" destOrd="0" presId="urn:microsoft.com/office/officeart/2005/8/layout/hierarchy2#12"/>
    <dgm:cxn modelId="{B5860121-AB07-4DBC-898A-EEE8C79975E7}" type="presParOf" srcId="{0B970BF6-0B17-4203-B44D-B3E72ABF9B73}" destId="{7812FCC4-0340-4B25-8092-25A2B564E1BA}" srcOrd="0" destOrd="0" presId="urn:microsoft.com/office/officeart/2005/8/layout/hierarchy2#12"/>
    <dgm:cxn modelId="{FD147A17-8B00-4D89-97E5-27A1BB55A1B2}" type="presParOf" srcId="{0B970BF6-0B17-4203-B44D-B3E72ABF9B73}" destId="{98CB873E-A0A3-4F8D-A791-B76F0248E976}" srcOrd="1" destOrd="0" presId="urn:microsoft.com/office/officeart/2005/8/layout/hierarchy2#12"/>
    <dgm:cxn modelId="{0E9A69EF-C5AC-42E2-934F-575EC84D9799}" type="presParOf" srcId="{728CED24-D9B2-4171-9E75-1A3A3738CE4B}" destId="{2264A5FC-CF1B-4978-A967-51CB5B89C97A}" srcOrd="4" destOrd="0" presId="urn:microsoft.com/office/officeart/2005/8/layout/hierarchy2#12"/>
    <dgm:cxn modelId="{2ED47E6B-2332-40D0-A631-D719963F773C}" type="presParOf" srcId="{2264A5FC-CF1B-4978-A967-51CB5B89C97A}" destId="{C789ED58-C702-42FF-987C-C3849731AE90}" srcOrd="0" destOrd="0" presId="urn:microsoft.com/office/officeart/2005/8/layout/hierarchy2#12"/>
    <dgm:cxn modelId="{E90C43E5-2EF1-435E-A734-0FD79967928A}" type="presParOf" srcId="{728CED24-D9B2-4171-9E75-1A3A3738CE4B}" destId="{B8AFC2F2-B50B-40AE-84FA-3D6AE113E290}" srcOrd="5" destOrd="0" presId="urn:microsoft.com/office/officeart/2005/8/layout/hierarchy2#12"/>
    <dgm:cxn modelId="{46F0EB16-B12D-456B-AC87-6F5643D902A5}" type="presParOf" srcId="{B8AFC2F2-B50B-40AE-84FA-3D6AE113E290}" destId="{AA532B03-CE9E-4959-8E98-0A7782D90F64}" srcOrd="0" destOrd="0" presId="urn:microsoft.com/office/officeart/2005/8/layout/hierarchy2#12"/>
    <dgm:cxn modelId="{4B0C4EA1-D143-419E-9CCD-3C0B0501832D}" type="presParOf" srcId="{B8AFC2F2-B50B-40AE-84FA-3D6AE113E290}" destId="{02ABF0B6-9FF2-4757-9234-BC8AE0155ED6}" srcOrd="1" destOrd="0" presId="urn:microsoft.com/office/officeart/2005/8/layout/hierarchy2#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BB904-E3B6-4DCD-A534-ABFFBA80D759}">
      <dsp:nvSpPr>
        <dsp:cNvPr id="0" name=""/>
        <dsp:cNvSpPr/>
      </dsp:nvSpPr>
      <dsp:spPr>
        <a:xfrm>
          <a:off x="117985" y="38802"/>
          <a:ext cx="4643169" cy="65211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100000"/>
            </a:lnSpc>
            <a:spcBef>
              <a:spcPct val="0"/>
            </a:spcBef>
            <a:spcAft>
              <a:spcPct val="35000"/>
            </a:spcAft>
          </a:pPr>
          <a:r>
            <a:rPr lang="zh-CN" altLang="en-US" sz="2800" b="1" kern="1200" dirty="0" smtClean="0">
              <a:latin typeface="方正清刻本悦宋简体" panose="02000000000000000000" pitchFamily="2" charset="-122"/>
              <a:ea typeface="方正清刻本悦宋简体" panose="02000000000000000000" pitchFamily="2" charset="-122"/>
            </a:rPr>
            <a:t>基本特点</a:t>
          </a:r>
        </a:p>
      </dsp:txBody>
      <dsp:txXfrm>
        <a:off x="117985" y="38802"/>
        <a:ext cx="4643169" cy="652114"/>
      </dsp:txXfrm>
    </dsp:sp>
    <dsp:sp modelId="{53A5DF74-AB7C-4C76-B154-A98925AE110D}">
      <dsp:nvSpPr>
        <dsp:cNvPr id="0" name=""/>
        <dsp:cNvSpPr/>
      </dsp:nvSpPr>
      <dsp:spPr>
        <a:xfrm>
          <a:off x="117985" y="645790"/>
          <a:ext cx="4643169" cy="226599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00000"/>
            </a:lnSpc>
            <a:spcBef>
              <a:spcPct val="0"/>
            </a:spcBef>
            <a:spcAft>
              <a:spcPct val="15000"/>
            </a:spcAft>
            <a:buChar char="••"/>
          </a:pPr>
          <a:r>
            <a:rPr lang="zh-CN" altLang="en-US" sz="2400" b="0" kern="1200" dirty="0" smtClean="0">
              <a:latin typeface="华文中宋" panose="02010600040101010101" charset="-122"/>
              <a:ea typeface="华文中宋" panose="02010600040101010101" charset="-122"/>
            </a:rPr>
            <a:t>1、客观性（主体</a:t>
          </a:r>
          <a:r>
            <a:rPr lang="en-US" altLang="zh-CN" sz="2400" b="0" kern="1200" dirty="0" smtClean="0">
              <a:latin typeface="华文中宋" panose="02010600040101010101" charset="-122"/>
              <a:ea typeface="华文中宋" panose="02010600040101010101" charset="-122"/>
            </a:rPr>
            <a:t>/</a:t>
          </a:r>
          <a:r>
            <a:rPr lang="zh-CN" altLang="en-US" sz="2400" b="0" kern="1200" dirty="0" smtClean="0">
              <a:latin typeface="华文中宋" panose="02010600040101010101" charset="-122"/>
              <a:ea typeface="华文中宋" panose="02010600040101010101" charset="-122"/>
            </a:rPr>
            <a:t>工具</a:t>
          </a:r>
          <a:r>
            <a:rPr lang="en-US" altLang="zh-CN" sz="2400" b="0" kern="1200" dirty="0" smtClean="0">
              <a:latin typeface="华文中宋" panose="02010600040101010101" charset="-122"/>
              <a:ea typeface="华文中宋" panose="02010600040101010101" charset="-122"/>
            </a:rPr>
            <a:t>/</a:t>
          </a:r>
          <a:r>
            <a:rPr lang="zh-CN" altLang="en-US" sz="2400" b="0" kern="1200" dirty="0" smtClean="0">
              <a:latin typeface="华文中宋" panose="02010600040101010101" charset="-122"/>
              <a:ea typeface="华文中宋" panose="02010600040101010101" charset="-122"/>
            </a:rPr>
            <a:t>对象）</a:t>
          </a:r>
        </a:p>
        <a:p>
          <a:pPr marL="228600" lvl="1" indent="-228600" algn="l" defTabSz="1066800">
            <a:lnSpc>
              <a:spcPct val="100000"/>
            </a:lnSpc>
            <a:spcBef>
              <a:spcPct val="0"/>
            </a:spcBef>
            <a:spcAft>
              <a:spcPct val="15000"/>
            </a:spcAft>
            <a:buChar char="••"/>
          </a:pPr>
          <a:r>
            <a:rPr lang="zh-CN" altLang="en-US" sz="2400" b="0" kern="1200" dirty="0" smtClean="0">
              <a:latin typeface="华文中宋" panose="02010600040101010101" charset="-122"/>
              <a:ea typeface="华文中宋" panose="02010600040101010101" charset="-122"/>
            </a:rPr>
            <a:t>2、自觉能动性（有意识有目的）</a:t>
          </a:r>
        </a:p>
        <a:p>
          <a:pPr marL="228600" lvl="1" indent="-228600" algn="l" defTabSz="1066800">
            <a:lnSpc>
              <a:spcPct val="100000"/>
            </a:lnSpc>
            <a:spcBef>
              <a:spcPct val="0"/>
            </a:spcBef>
            <a:spcAft>
              <a:spcPct val="15000"/>
            </a:spcAft>
            <a:buChar char="••"/>
          </a:pPr>
          <a:r>
            <a:rPr lang="zh-CN" altLang="en-US" sz="2400" b="0" kern="1200" dirty="0" smtClean="0">
              <a:latin typeface="华文中宋" panose="02010600040101010101" charset="-122"/>
              <a:ea typeface="华文中宋" panose="02010600040101010101" charset="-122"/>
            </a:rPr>
            <a:t>3、社会历史性    </a:t>
          </a:r>
          <a:r>
            <a:rPr lang="zh-CN" altLang="en-US" sz="2400" b="0" kern="1200" dirty="0" smtClean="0">
              <a:solidFill>
                <a:srgbClr val="FF0000"/>
              </a:solidFill>
              <a:latin typeface="华文中宋" panose="02010600040101010101" charset="-122"/>
              <a:ea typeface="华文中宋" panose="02010600040101010101" charset="-122"/>
            </a:rPr>
            <a:t>“可冻死”</a:t>
          </a:r>
        </a:p>
      </dsp:txBody>
      <dsp:txXfrm>
        <a:off x="117985" y="645790"/>
        <a:ext cx="4643169" cy="2265997"/>
      </dsp:txXfrm>
    </dsp:sp>
    <dsp:sp modelId="{3AE0824C-FB7F-4CBC-8242-66BF5EAC2B92}">
      <dsp:nvSpPr>
        <dsp:cNvPr id="0" name=""/>
        <dsp:cNvSpPr/>
      </dsp:nvSpPr>
      <dsp:spPr>
        <a:xfrm>
          <a:off x="5222221" y="38802"/>
          <a:ext cx="4643169" cy="65211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100000"/>
            </a:lnSpc>
            <a:spcBef>
              <a:spcPct val="0"/>
            </a:spcBef>
            <a:spcAft>
              <a:spcPct val="35000"/>
            </a:spcAft>
          </a:pPr>
          <a:r>
            <a:rPr lang="zh-CN" altLang="en-US" sz="2800" b="1" kern="1200" dirty="0" smtClean="0">
              <a:latin typeface="方正清刻本悦宋简体" panose="02000000000000000000" pitchFamily="2" charset="-122"/>
              <a:ea typeface="方正清刻本悦宋简体" panose="02000000000000000000" pitchFamily="2" charset="-122"/>
            </a:rPr>
            <a:t>基本形式</a:t>
          </a:r>
        </a:p>
      </dsp:txBody>
      <dsp:txXfrm>
        <a:off x="5222221" y="38802"/>
        <a:ext cx="4643169" cy="652114"/>
      </dsp:txXfrm>
    </dsp:sp>
    <dsp:sp modelId="{9113E7A3-96C0-47B5-87BE-19357FE87837}">
      <dsp:nvSpPr>
        <dsp:cNvPr id="0" name=""/>
        <dsp:cNvSpPr/>
      </dsp:nvSpPr>
      <dsp:spPr>
        <a:xfrm>
          <a:off x="5222221" y="645790"/>
          <a:ext cx="4643169" cy="226599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00000"/>
            </a:lnSpc>
            <a:spcBef>
              <a:spcPct val="0"/>
            </a:spcBef>
            <a:spcAft>
              <a:spcPct val="15000"/>
            </a:spcAft>
            <a:buChar char="••"/>
          </a:pPr>
          <a:r>
            <a:rPr lang="zh-CN" altLang="en-US" sz="2400" kern="1200" dirty="0" smtClean="0">
              <a:latin typeface="华文中宋" panose="02010600040101010101" charset="-122"/>
              <a:ea typeface="华文中宋" panose="02010600040101010101" charset="-122"/>
            </a:rPr>
            <a:t>1、</a:t>
          </a:r>
          <a:r>
            <a:rPr lang="zh-CN" altLang="en-US" sz="2400" b="1" kern="1200" dirty="0" smtClean="0">
              <a:latin typeface="华文中宋" panose="02010600040101010101" charset="-122"/>
              <a:ea typeface="华文中宋" panose="02010600040101010101" charset="-122"/>
            </a:rPr>
            <a:t>物质生产实践</a:t>
          </a:r>
          <a:r>
            <a:rPr lang="zh-CN" altLang="en-US" sz="2400" kern="1200" dirty="0" smtClean="0">
              <a:latin typeface="华文中宋" panose="02010600040101010101" charset="-122"/>
              <a:ea typeface="华文中宋" panose="02010600040101010101" charset="-122"/>
            </a:rPr>
            <a:t>（解决衣食住行问题）</a:t>
          </a:r>
        </a:p>
        <a:p>
          <a:pPr marL="228600" lvl="1" indent="-228600" algn="l" defTabSz="1066800">
            <a:lnSpc>
              <a:spcPct val="100000"/>
            </a:lnSpc>
            <a:spcBef>
              <a:spcPct val="0"/>
            </a:spcBef>
            <a:spcAft>
              <a:spcPct val="15000"/>
            </a:spcAft>
            <a:buChar char="••"/>
          </a:pPr>
          <a:r>
            <a:rPr lang="zh-CN" altLang="en-US" sz="2400" kern="1200" dirty="0" smtClean="0">
              <a:latin typeface="华文中宋" panose="02010600040101010101" charset="-122"/>
              <a:ea typeface="华文中宋" panose="02010600040101010101" charset="-122"/>
            </a:rPr>
            <a:t>2、处理社会关系的实践</a:t>
          </a:r>
        </a:p>
        <a:p>
          <a:pPr marL="228600" lvl="1" indent="-228600" algn="l" defTabSz="1066800">
            <a:lnSpc>
              <a:spcPct val="100000"/>
            </a:lnSpc>
            <a:spcBef>
              <a:spcPct val="0"/>
            </a:spcBef>
            <a:spcAft>
              <a:spcPct val="15000"/>
            </a:spcAft>
            <a:buChar char="••"/>
          </a:pPr>
          <a:r>
            <a:rPr lang="zh-CN" altLang="en-US" sz="2400" kern="1200" dirty="0" smtClean="0">
              <a:latin typeface="华文中宋" panose="02010600040101010101" charset="-122"/>
              <a:ea typeface="华文中宋" panose="02010600040101010101" charset="-122"/>
            </a:rPr>
            <a:t>3、科学实验</a:t>
          </a:r>
          <a:endParaRPr sz="6500" kern="1200"/>
        </a:p>
      </dsp:txBody>
      <dsp:txXfrm>
        <a:off x="5222221" y="645790"/>
        <a:ext cx="4643169" cy="2265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BB904-E3B6-4DCD-A534-ABFFBA80D759}">
      <dsp:nvSpPr>
        <dsp:cNvPr id="0" name=""/>
        <dsp:cNvSpPr/>
      </dsp:nvSpPr>
      <dsp:spPr>
        <a:xfrm>
          <a:off x="117985" y="38802"/>
          <a:ext cx="4643169" cy="65211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100000"/>
            </a:lnSpc>
            <a:spcBef>
              <a:spcPct val="0"/>
            </a:spcBef>
            <a:spcAft>
              <a:spcPct val="35000"/>
            </a:spcAft>
          </a:pPr>
          <a:r>
            <a:rPr lang="zh-CN" altLang="en-US" sz="2800" b="1" kern="1200" dirty="0" smtClean="0">
              <a:latin typeface="方正清刻本悦宋简体" panose="02000000000000000000" pitchFamily="2" charset="-122"/>
              <a:ea typeface="方正清刻本悦宋简体" panose="02000000000000000000" pitchFamily="2" charset="-122"/>
            </a:rPr>
            <a:t>基本特点</a:t>
          </a:r>
        </a:p>
      </dsp:txBody>
      <dsp:txXfrm>
        <a:off x="117985" y="38802"/>
        <a:ext cx="4643169" cy="652114"/>
      </dsp:txXfrm>
    </dsp:sp>
    <dsp:sp modelId="{53A5DF74-AB7C-4C76-B154-A98925AE110D}">
      <dsp:nvSpPr>
        <dsp:cNvPr id="0" name=""/>
        <dsp:cNvSpPr/>
      </dsp:nvSpPr>
      <dsp:spPr>
        <a:xfrm>
          <a:off x="117985" y="645790"/>
          <a:ext cx="4643169" cy="226599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00000"/>
            </a:lnSpc>
            <a:spcBef>
              <a:spcPct val="0"/>
            </a:spcBef>
            <a:spcAft>
              <a:spcPct val="15000"/>
            </a:spcAft>
            <a:buChar char="••"/>
          </a:pPr>
          <a:r>
            <a:rPr lang="zh-CN" altLang="en-US" sz="2400" b="0" kern="1200" dirty="0" smtClean="0">
              <a:latin typeface="华文中宋" panose="02010600040101010101" charset="-122"/>
              <a:ea typeface="华文中宋" panose="02010600040101010101" charset="-122"/>
            </a:rPr>
            <a:t>1、客观性（主体</a:t>
          </a:r>
          <a:r>
            <a:rPr lang="en-US" altLang="zh-CN" sz="2400" b="0" kern="1200" dirty="0" smtClean="0">
              <a:latin typeface="华文中宋" panose="02010600040101010101" charset="-122"/>
              <a:ea typeface="华文中宋" panose="02010600040101010101" charset="-122"/>
            </a:rPr>
            <a:t>/</a:t>
          </a:r>
          <a:r>
            <a:rPr lang="zh-CN" altLang="en-US" sz="2400" b="0" kern="1200" dirty="0" smtClean="0">
              <a:latin typeface="华文中宋" panose="02010600040101010101" charset="-122"/>
              <a:ea typeface="华文中宋" panose="02010600040101010101" charset="-122"/>
            </a:rPr>
            <a:t>工具</a:t>
          </a:r>
          <a:r>
            <a:rPr lang="en-US" altLang="zh-CN" sz="2400" b="0" kern="1200" dirty="0" smtClean="0">
              <a:latin typeface="华文中宋" panose="02010600040101010101" charset="-122"/>
              <a:ea typeface="华文中宋" panose="02010600040101010101" charset="-122"/>
            </a:rPr>
            <a:t>/</a:t>
          </a:r>
          <a:r>
            <a:rPr lang="zh-CN" altLang="en-US" sz="2400" b="0" kern="1200" dirty="0" smtClean="0">
              <a:latin typeface="华文中宋" panose="02010600040101010101" charset="-122"/>
              <a:ea typeface="华文中宋" panose="02010600040101010101" charset="-122"/>
            </a:rPr>
            <a:t>对象）</a:t>
          </a:r>
        </a:p>
        <a:p>
          <a:pPr marL="228600" lvl="1" indent="-228600" algn="l" defTabSz="1066800">
            <a:lnSpc>
              <a:spcPct val="100000"/>
            </a:lnSpc>
            <a:spcBef>
              <a:spcPct val="0"/>
            </a:spcBef>
            <a:spcAft>
              <a:spcPct val="15000"/>
            </a:spcAft>
            <a:buChar char="••"/>
          </a:pPr>
          <a:r>
            <a:rPr lang="zh-CN" altLang="en-US" sz="2400" b="0" kern="1200" dirty="0" smtClean="0">
              <a:latin typeface="华文中宋" panose="02010600040101010101" charset="-122"/>
              <a:ea typeface="华文中宋" panose="02010600040101010101" charset="-122"/>
            </a:rPr>
            <a:t>2、自觉能动性（有意识有目的）</a:t>
          </a:r>
        </a:p>
        <a:p>
          <a:pPr marL="228600" lvl="1" indent="-228600" algn="l" defTabSz="1066800">
            <a:lnSpc>
              <a:spcPct val="100000"/>
            </a:lnSpc>
            <a:spcBef>
              <a:spcPct val="0"/>
            </a:spcBef>
            <a:spcAft>
              <a:spcPct val="15000"/>
            </a:spcAft>
            <a:buChar char="••"/>
          </a:pPr>
          <a:r>
            <a:rPr lang="zh-CN" altLang="en-US" sz="2400" b="0" kern="1200" dirty="0" smtClean="0">
              <a:latin typeface="华文中宋" panose="02010600040101010101" charset="-122"/>
              <a:ea typeface="华文中宋" panose="02010600040101010101" charset="-122"/>
            </a:rPr>
            <a:t>3、社会历史性    </a:t>
          </a:r>
          <a:r>
            <a:rPr lang="zh-CN" altLang="en-US" sz="2400" b="0" kern="1200" dirty="0" smtClean="0">
              <a:solidFill>
                <a:srgbClr val="FF0000"/>
              </a:solidFill>
              <a:latin typeface="华文中宋" panose="02010600040101010101" charset="-122"/>
              <a:ea typeface="华文中宋" panose="02010600040101010101" charset="-122"/>
            </a:rPr>
            <a:t>“可冻死”</a:t>
          </a:r>
        </a:p>
      </dsp:txBody>
      <dsp:txXfrm>
        <a:off x="117985" y="645790"/>
        <a:ext cx="4643169" cy="2265997"/>
      </dsp:txXfrm>
    </dsp:sp>
    <dsp:sp modelId="{3AE0824C-FB7F-4CBC-8242-66BF5EAC2B92}">
      <dsp:nvSpPr>
        <dsp:cNvPr id="0" name=""/>
        <dsp:cNvSpPr/>
      </dsp:nvSpPr>
      <dsp:spPr>
        <a:xfrm>
          <a:off x="5222221" y="38802"/>
          <a:ext cx="4643169" cy="65211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100000"/>
            </a:lnSpc>
            <a:spcBef>
              <a:spcPct val="0"/>
            </a:spcBef>
            <a:spcAft>
              <a:spcPct val="35000"/>
            </a:spcAft>
          </a:pPr>
          <a:r>
            <a:rPr lang="zh-CN" altLang="en-US" sz="2800" b="1" kern="1200" dirty="0" smtClean="0">
              <a:latin typeface="方正清刻本悦宋简体" panose="02000000000000000000" pitchFamily="2" charset="-122"/>
              <a:ea typeface="方正清刻本悦宋简体" panose="02000000000000000000" pitchFamily="2" charset="-122"/>
            </a:rPr>
            <a:t>基本形式</a:t>
          </a:r>
        </a:p>
      </dsp:txBody>
      <dsp:txXfrm>
        <a:off x="5222221" y="38802"/>
        <a:ext cx="4643169" cy="652114"/>
      </dsp:txXfrm>
    </dsp:sp>
    <dsp:sp modelId="{9113E7A3-96C0-47B5-87BE-19357FE87837}">
      <dsp:nvSpPr>
        <dsp:cNvPr id="0" name=""/>
        <dsp:cNvSpPr/>
      </dsp:nvSpPr>
      <dsp:spPr>
        <a:xfrm>
          <a:off x="5222221" y="645790"/>
          <a:ext cx="4643169" cy="226599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00000"/>
            </a:lnSpc>
            <a:spcBef>
              <a:spcPct val="0"/>
            </a:spcBef>
            <a:spcAft>
              <a:spcPct val="15000"/>
            </a:spcAft>
            <a:buChar char="••"/>
          </a:pPr>
          <a:r>
            <a:rPr lang="zh-CN" altLang="en-US" sz="2400" kern="1200" dirty="0" smtClean="0">
              <a:latin typeface="华文中宋" panose="02010600040101010101" charset="-122"/>
              <a:ea typeface="华文中宋" panose="02010600040101010101" charset="-122"/>
            </a:rPr>
            <a:t>1、</a:t>
          </a:r>
          <a:r>
            <a:rPr lang="zh-CN" altLang="en-US" sz="2400" b="1" kern="1200" dirty="0" smtClean="0">
              <a:solidFill>
                <a:srgbClr val="FF0000"/>
              </a:solidFill>
              <a:latin typeface="华文中宋" panose="02010600040101010101" charset="-122"/>
              <a:ea typeface="华文中宋" panose="02010600040101010101" charset="-122"/>
            </a:rPr>
            <a:t>物质生产实践</a:t>
          </a:r>
          <a:r>
            <a:rPr lang="zh-CN" altLang="en-US" sz="2400" kern="1200" dirty="0" smtClean="0">
              <a:latin typeface="华文中宋" panose="02010600040101010101" charset="-122"/>
              <a:ea typeface="华文中宋" panose="02010600040101010101" charset="-122"/>
            </a:rPr>
            <a:t>（</a:t>
          </a:r>
          <a:r>
            <a:rPr lang="zh-CN" altLang="en-US" sz="2400" b="1" kern="1200" dirty="0" smtClean="0">
              <a:solidFill>
                <a:srgbClr val="FF0000"/>
              </a:solidFill>
              <a:latin typeface="华文中宋" panose="02010600040101010101" charset="-122"/>
              <a:ea typeface="华文中宋" panose="02010600040101010101" charset="-122"/>
            </a:rPr>
            <a:t>最基本</a:t>
          </a:r>
          <a:r>
            <a:rPr lang="zh-CN" altLang="en-US" sz="2400" kern="1200" dirty="0" smtClean="0">
              <a:latin typeface="华文中宋" panose="02010600040101010101" charset="-122"/>
              <a:ea typeface="华文中宋" panose="02010600040101010101" charset="-122"/>
            </a:rPr>
            <a:t>）（解决衣食住行问题）</a:t>
          </a:r>
          <a:r>
            <a:rPr lang="zh-CN" altLang="en-US" sz="2400" b="1" kern="1200" dirty="0" smtClean="0">
              <a:solidFill>
                <a:prstClr val="black"/>
              </a:solidFill>
              <a:latin typeface="华文中宋" panose="02010600040101010101" charset="-122"/>
              <a:ea typeface="华文中宋" panose="02010600040101010101" charset="-122"/>
            </a:rPr>
            <a:t>【选择】</a:t>
          </a:r>
          <a:endParaRPr lang="zh-CN" altLang="en-US" sz="2400" kern="1200" dirty="0" smtClean="0">
            <a:latin typeface="华文中宋" panose="02010600040101010101" charset="-122"/>
            <a:ea typeface="华文中宋" panose="02010600040101010101" charset="-122"/>
          </a:endParaRPr>
        </a:p>
        <a:p>
          <a:pPr marL="228600" lvl="1" indent="-228600" algn="l" defTabSz="1066800">
            <a:lnSpc>
              <a:spcPct val="100000"/>
            </a:lnSpc>
            <a:spcBef>
              <a:spcPct val="0"/>
            </a:spcBef>
            <a:spcAft>
              <a:spcPct val="15000"/>
            </a:spcAft>
            <a:buChar char="••"/>
          </a:pPr>
          <a:r>
            <a:rPr lang="zh-CN" altLang="en-US" sz="2400" kern="1200" dirty="0" smtClean="0">
              <a:latin typeface="华文中宋" panose="02010600040101010101" charset="-122"/>
              <a:ea typeface="华文中宋" panose="02010600040101010101" charset="-122"/>
            </a:rPr>
            <a:t>2、处理社会关系的实践</a:t>
          </a:r>
        </a:p>
        <a:p>
          <a:pPr marL="228600" lvl="1" indent="-228600" algn="l" defTabSz="1066800">
            <a:lnSpc>
              <a:spcPct val="100000"/>
            </a:lnSpc>
            <a:spcBef>
              <a:spcPct val="0"/>
            </a:spcBef>
            <a:spcAft>
              <a:spcPct val="15000"/>
            </a:spcAft>
            <a:buChar char="••"/>
          </a:pPr>
          <a:r>
            <a:rPr lang="zh-CN" altLang="en-US" sz="2400" kern="1200" dirty="0" smtClean="0">
              <a:latin typeface="华文中宋" panose="02010600040101010101" charset="-122"/>
              <a:ea typeface="华文中宋" panose="02010600040101010101" charset="-122"/>
            </a:rPr>
            <a:t>3、科学实验</a:t>
          </a:r>
        </a:p>
      </dsp:txBody>
      <dsp:txXfrm>
        <a:off x="5222221" y="645790"/>
        <a:ext cx="4643169" cy="2265997"/>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161240" cy="4293096"/>
        <a:chOff x="0" y="0"/>
        <a:chExt cx="11161240" cy="4293096"/>
      </a:xfrm>
    </dsp:grpSpPr>
    <dsp:sp modelId="{98D493E6-3C95-4123-873B-980958AD3743}">
      <dsp:nvSpPr>
        <dsp:cNvPr id="3" name="圆角矩形 2"/>
        <dsp:cNvSpPr/>
      </dsp:nvSpPr>
      <dsp:spPr bwMode="white">
        <a:xfrm>
          <a:off x="0" y="1538281"/>
          <a:ext cx="3300969" cy="1216534"/>
        </a:xfrm>
        <a:prstGeom prst="roundRect">
          <a:avLst>
            <a:gd name="adj" fmla="val 10000"/>
          </a:avLst>
        </a:prstGeom>
      </dsp:spPr>
      <dsp:style>
        <a:lnRef idx="2">
          <a:schemeClr val="accent5"/>
        </a:lnRef>
        <a:fillRef idx="1">
          <a:schemeClr val="lt1"/>
        </a:fillRef>
        <a:effectRef idx="0">
          <a:schemeClr val="accent5"/>
        </a:effectRef>
        <a:fontRef idx="minor">
          <a:schemeClr val="dk1"/>
        </a:fontRef>
      </dsp:style>
      <dsp:txBody>
        <a:bodyPr lIns="15240" tIns="15240" rIns="15240" bIns="1524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三大规律</a:t>
          </a:r>
          <a:endParaRPr lang="zh-CN" altLang="en-US" sz="2400" b="1" dirty="0">
            <a:latin typeface="微软雅黑" panose="020B0503020204020204" pitchFamily="34" charset="-122"/>
            <a:ea typeface="微软雅黑" panose="020B0503020204020204" pitchFamily="34" charset="-122"/>
          </a:endParaRPr>
        </a:p>
      </dsp:txBody>
      <dsp:txXfrm>
        <a:off x="0" y="1538281"/>
        <a:ext cx="3300969" cy="1216534"/>
      </dsp:txXfrm>
    </dsp:sp>
    <dsp:sp modelId="{5676A3F2-A643-4533-9601-8B632D43254A}">
      <dsp:nvSpPr>
        <dsp:cNvPr id="4" name="任意多边形 3"/>
        <dsp:cNvSpPr/>
      </dsp:nvSpPr>
      <dsp:spPr bwMode="white">
        <a:xfrm>
          <a:off x="3060752" y="1581147"/>
          <a:ext cx="1453661" cy="51007"/>
        </a:xfrm>
        <a:custGeom>
          <a:avLst/>
          <a:gdLst/>
          <a:ahLst/>
          <a:cxnLst/>
          <a:pathLst>
            <a:path w="2289" h="80">
              <a:moveTo>
                <a:pt x="378" y="890"/>
              </a:moveTo>
              <a:lnTo>
                <a:pt x="1911" y="-810"/>
              </a:lnTo>
            </a:path>
          </a:pathLst>
        </a:custGeom>
      </dsp:spPr>
      <dsp:style>
        <a:lnRef idx="2">
          <a:schemeClr val="accent1">
            <a:shade val="60000"/>
          </a:schemeClr>
        </a:lnRef>
        <a:fillRef idx="0">
          <a:schemeClr val="accent1"/>
        </a:fillRef>
        <a:effectRef idx="0">
          <a:scrgbClr r="0" g="0" b="0"/>
        </a:effectRef>
        <a:fontRef idx="minor"/>
      </dsp:style>
      <dsp:txXfrm>
        <a:off x="3060752" y="1581147"/>
        <a:ext cx="1453661" cy="51007"/>
      </dsp:txXfrm>
    </dsp:sp>
    <dsp:sp modelId="{0F924B57-5FC7-4032-8BAA-E0D6238EC5E1}">
      <dsp:nvSpPr>
        <dsp:cNvPr id="5" name="圆角矩形 4"/>
        <dsp:cNvSpPr/>
      </dsp:nvSpPr>
      <dsp:spPr bwMode="white">
        <a:xfrm>
          <a:off x="4274196" y="618094"/>
          <a:ext cx="6887044" cy="897316"/>
        </a:xfrm>
        <a:prstGeom prst="roundRect">
          <a:avLst>
            <a:gd name="adj" fmla="val 10000"/>
          </a:avLst>
        </a:prstGeom>
      </dsp:spPr>
      <dsp:style>
        <a:lnRef idx="2">
          <a:schemeClr val="accent5"/>
        </a:lnRef>
        <a:fillRef idx="1">
          <a:schemeClr val="lt1"/>
        </a:fillRef>
        <a:effectRef idx="0">
          <a:schemeClr val="accent5"/>
        </a:effectRef>
        <a:fontRef idx="minor">
          <a:schemeClr val="dk1"/>
        </a:fontRef>
      </dsp:style>
      <dsp:txBody>
        <a:bodyPr lIns="16510" tIns="16510" rIns="16510" bIns="1651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b="1" dirty="0" smtClean="0">
              <a:latin typeface="微软雅黑" panose="020B0503020204020204" pitchFamily="34" charset="-122"/>
              <a:ea typeface="微软雅黑" panose="020B0503020204020204" pitchFamily="34" charset="-122"/>
            </a:rPr>
            <a:t>对立统一规律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动力</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源泉</a:t>
          </a:r>
          <a:endParaRPr lang="zh-CN" altLang="en-US" b="1" dirty="0">
            <a:solidFill>
              <a:srgbClr val="C00000"/>
            </a:solidFill>
            <a:latin typeface="微软雅黑" panose="020B0503020204020204" pitchFamily="34" charset="-122"/>
            <a:ea typeface="微软雅黑" panose="020B0503020204020204" pitchFamily="34" charset="-122"/>
          </a:endParaRPr>
        </a:p>
      </dsp:txBody>
      <dsp:txXfrm>
        <a:off x="4274196" y="618094"/>
        <a:ext cx="6887044" cy="897316"/>
      </dsp:txXfrm>
    </dsp:sp>
    <dsp:sp modelId="{EDE69B49-5653-4A74-BDA2-EE3C693B3BF2}">
      <dsp:nvSpPr>
        <dsp:cNvPr id="6" name="任意多边形 5"/>
        <dsp:cNvSpPr/>
      </dsp:nvSpPr>
      <dsp:spPr bwMode="white">
        <a:xfrm>
          <a:off x="3300736" y="2136075"/>
          <a:ext cx="973692" cy="51007"/>
        </a:xfrm>
        <a:custGeom>
          <a:avLst/>
          <a:gdLst/>
          <a:ahLst/>
          <a:cxnLst/>
          <a:pathLst>
            <a:path w="1533" h="80">
              <a:moveTo>
                <a:pt x="0" y="16"/>
              </a:moveTo>
              <a:lnTo>
                <a:pt x="1533" y="64"/>
              </a:lnTo>
            </a:path>
          </a:pathLst>
        </a:custGeom>
      </dsp:spPr>
      <dsp:style>
        <a:lnRef idx="2">
          <a:schemeClr val="accent1">
            <a:shade val="60000"/>
          </a:schemeClr>
        </a:lnRef>
        <a:fillRef idx="0">
          <a:schemeClr val="accent1"/>
        </a:fillRef>
        <a:effectRef idx="0">
          <a:scrgbClr r="0" g="0" b="0"/>
        </a:effectRef>
        <a:fontRef idx="minor"/>
      </dsp:style>
      <dsp:txXfrm>
        <a:off x="3300736" y="2136075"/>
        <a:ext cx="973692" cy="51007"/>
      </dsp:txXfrm>
    </dsp:sp>
    <dsp:sp modelId="{7812FCC4-0340-4B25-8092-25A2B564E1BA}">
      <dsp:nvSpPr>
        <dsp:cNvPr id="7" name="圆角矩形 6"/>
        <dsp:cNvSpPr/>
      </dsp:nvSpPr>
      <dsp:spPr bwMode="white">
        <a:xfrm>
          <a:off x="4274196" y="1727951"/>
          <a:ext cx="6887044" cy="897316"/>
        </a:xfrm>
        <a:prstGeom prst="roundRect">
          <a:avLst>
            <a:gd name="adj" fmla="val 10000"/>
          </a:avLst>
        </a:prstGeom>
      </dsp:spPr>
      <dsp:style>
        <a:lnRef idx="2">
          <a:schemeClr val="accent5"/>
        </a:lnRef>
        <a:fillRef idx="1">
          <a:schemeClr val="lt1"/>
        </a:fillRef>
        <a:effectRef idx="0">
          <a:schemeClr val="accent5"/>
        </a:effectRef>
        <a:fontRef idx="minor">
          <a:schemeClr val="dk1"/>
        </a:fontRef>
      </dsp:style>
      <dsp:txBody>
        <a:bodyPr lIns="16510" tIns="16510" rIns="16510" bIns="1651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b="1" dirty="0" smtClean="0">
              <a:latin typeface="微软雅黑" panose="020B0503020204020204" pitchFamily="34" charset="-122"/>
              <a:ea typeface="微软雅黑" panose="020B0503020204020204" pitchFamily="34" charset="-122"/>
            </a:rPr>
            <a:t>质量互变规律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状态</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形式</a:t>
          </a:r>
          <a:endParaRPr lang="zh-CN" altLang="en-US" b="1" dirty="0">
            <a:solidFill>
              <a:srgbClr val="C00000"/>
            </a:solidFill>
            <a:latin typeface="微软雅黑" panose="020B0503020204020204" pitchFamily="34" charset="-122"/>
            <a:ea typeface="微软雅黑" panose="020B0503020204020204" pitchFamily="34" charset="-122"/>
          </a:endParaRPr>
        </a:p>
      </dsp:txBody>
      <dsp:txXfrm>
        <a:off x="4274196" y="1727951"/>
        <a:ext cx="6887044" cy="897316"/>
      </dsp:txXfrm>
    </dsp:sp>
    <dsp:sp modelId="{2264A5FC-CF1B-4978-A967-51CB5B89C97A}">
      <dsp:nvSpPr>
        <dsp:cNvPr id="8" name="任意多边形 7"/>
        <dsp:cNvSpPr/>
      </dsp:nvSpPr>
      <dsp:spPr bwMode="white">
        <a:xfrm>
          <a:off x="3060752" y="2660943"/>
          <a:ext cx="1453661" cy="51007"/>
        </a:xfrm>
        <a:custGeom>
          <a:avLst/>
          <a:gdLst/>
          <a:ahLst/>
          <a:cxnLst/>
          <a:pathLst>
            <a:path w="2289" h="80">
              <a:moveTo>
                <a:pt x="378" y="-810"/>
              </a:moveTo>
              <a:lnTo>
                <a:pt x="1911" y="890"/>
              </a:lnTo>
            </a:path>
          </a:pathLst>
        </a:custGeom>
      </dsp:spPr>
      <dsp:style>
        <a:lnRef idx="2">
          <a:schemeClr val="accent1">
            <a:shade val="60000"/>
          </a:schemeClr>
        </a:lnRef>
        <a:fillRef idx="0">
          <a:schemeClr val="accent1"/>
        </a:fillRef>
        <a:effectRef idx="0">
          <a:scrgbClr r="0" g="0" b="0"/>
        </a:effectRef>
        <a:fontRef idx="minor"/>
      </dsp:style>
      <dsp:txXfrm>
        <a:off x="3060752" y="2660943"/>
        <a:ext cx="1453661" cy="51007"/>
      </dsp:txXfrm>
    </dsp:sp>
    <dsp:sp modelId="{AA532B03-CE9E-4959-8E98-0A7782D90F64}">
      <dsp:nvSpPr>
        <dsp:cNvPr id="9" name="圆角矩形 8"/>
        <dsp:cNvSpPr/>
      </dsp:nvSpPr>
      <dsp:spPr bwMode="white">
        <a:xfrm>
          <a:off x="4274196" y="2777686"/>
          <a:ext cx="6887044" cy="897316"/>
        </a:xfrm>
        <a:prstGeom prst="roundRect">
          <a:avLst>
            <a:gd name="adj" fmla="val 10000"/>
          </a:avLst>
        </a:prstGeom>
      </dsp:spPr>
      <dsp:style>
        <a:lnRef idx="2">
          <a:schemeClr val="accent5"/>
        </a:lnRef>
        <a:fillRef idx="1">
          <a:schemeClr val="lt1"/>
        </a:fillRef>
        <a:effectRef idx="0">
          <a:schemeClr val="accent5"/>
        </a:effectRef>
        <a:fontRef idx="minor">
          <a:schemeClr val="dk1"/>
        </a:fontRef>
      </dsp:style>
      <dsp:txBody>
        <a:bodyPr lIns="16510" tIns="16510" rIns="16510" bIns="1651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b="1" dirty="0" smtClean="0">
              <a:latin typeface="微软雅黑" panose="020B0503020204020204" pitchFamily="34" charset="-122"/>
              <a:ea typeface="微软雅黑" panose="020B0503020204020204" pitchFamily="34" charset="-122"/>
            </a:rPr>
            <a:t>否定之否定规律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趋势</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道路</a:t>
          </a:r>
          <a:endParaRPr lang="zh-CN" altLang="en-US" b="1" dirty="0">
            <a:solidFill>
              <a:srgbClr val="C00000"/>
            </a:solidFill>
            <a:latin typeface="微软雅黑" panose="020B0503020204020204" pitchFamily="34" charset="-122"/>
            <a:ea typeface="微软雅黑" panose="020B0503020204020204" pitchFamily="34" charset="-122"/>
          </a:endParaRPr>
        </a:p>
      </dsp:txBody>
      <dsp:txXfrm>
        <a:off x="4274196" y="2777686"/>
        <a:ext cx="6887044" cy="897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161240" cy="4293096"/>
        <a:chOff x="0" y="0"/>
        <a:chExt cx="11161240" cy="4293096"/>
      </a:xfrm>
    </dsp:grpSpPr>
    <dsp:sp modelId="{98D493E6-3C95-4123-873B-980958AD3743}">
      <dsp:nvSpPr>
        <dsp:cNvPr id="3" name="圆角矩形 2"/>
        <dsp:cNvSpPr/>
      </dsp:nvSpPr>
      <dsp:spPr bwMode="white">
        <a:xfrm>
          <a:off x="0" y="1538281"/>
          <a:ext cx="3300969" cy="1216534"/>
        </a:xfrm>
        <a:prstGeom prst="roundRect">
          <a:avLst>
            <a:gd name="adj" fmla="val 10000"/>
          </a:avLst>
        </a:prstGeom>
      </dsp:spPr>
      <dsp:style>
        <a:lnRef idx="2">
          <a:schemeClr val="accent5"/>
        </a:lnRef>
        <a:fillRef idx="1">
          <a:schemeClr val="lt1"/>
        </a:fillRef>
        <a:effectRef idx="0">
          <a:schemeClr val="accent5"/>
        </a:effectRef>
        <a:fontRef idx="minor">
          <a:schemeClr val="dk1"/>
        </a:fontRef>
      </dsp:style>
      <dsp:txBody>
        <a:bodyPr lIns="15240" tIns="15240" rIns="15240" bIns="1524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三大规律</a:t>
          </a:r>
          <a:endParaRPr lang="zh-CN" altLang="en-US" sz="2400" b="1" dirty="0">
            <a:latin typeface="微软雅黑" panose="020B0503020204020204" pitchFamily="34" charset="-122"/>
            <a:ea typeface="微软雅黑" panose="020B0503020204020204" pitchFamily="34" charset="-122"/>
          </a:endParaRPr>
        </a:p>
      </dsp:txBody>
      <dsp:txXfrm>
        <a:off x="0" y="1538281"/>
        <a:ext cx="3300969" cy="1216534"/>
      </dsp:txXfrm>
    </dsp:sp>
    <dsp:sp modelId="{5676A3F2-A643-4533-9601-8B632D43254A}">
      <dsp:nvSpPr>
        <dsp:cNvPr id="4" name="任意多边形 3"/>
        <dsp:cNvSpPr/>
      </dsp:nvSpPr>
      <dsp:spPr bwMode="white">
        <a:xfrm>
          <a:off x="3060752" y="1581147"/>
          <a:ext cx="1453661" cy="51007"/>
        </a:xfrm>
        <a:custGeom>
          <a:avLst/>
          <a:gdLst/>
          <a:ahLst/>
          <a:cxnLst/>
          <a:pathLst>
            <a:path w="2289" h="80">
              <a:moveTo>
                <a:pt x="378" y="890"/>
              </a:moveTo>
              <a:lnTo>
                <a:pt x="1911" y="-810"/>
              </a:lnTo>
            </a:path>
          </a:pathLst>
        </a:custGeom>
      </dsp:spPr>
      <dsp:style>
        <a:lnRef idx="2">
          <a:schemeClr val="accent1">
            <a:shade val="60000"/>
          </a:schemeClr>
        </a:lnRef>
        <a:fillRef idx="0">
          <a:schemeClr val="accent1"/>
        </a:fillRef>
        <a:effectRef idx="0">
          <a:scrgbClr r="0" g="0" b="0"/>
        </a:effectRef>
        <a:fontRef idx="minor"/>
      </dsp:style>
      <dsp:txXfrm>
        <a:off x="3060752" y="1581147"/>
        <a:ext cx="1453661" cy="51007"/>
      </dsp:txXfrm>
    </dsp:sp>
    <dsp:sp modelId="{0F924B57-5FC7-4032-8BAA-E0D6238EC5E1}">
      <dsp:nvSpPr>
        <dsp:cNvPr id="5" name="圆角矩形 4"/>
        <dsp:cNvSpPr/>
      </dsp:nvSpPr>
      <dsp:spPr bwMode="white">
        <a:xfrm>
          <a:off x="4274196" y="618094"/>
          <a:ext cx="6887044" cy="897316"/>
        </a:xfrm>
        <a:prstGeom prst="roundRect">
          <a:avLst>
            <a:gd name="adj" fmla="val 10000"/>
          </a:avLst>
        </a:prstGeom>
      </dsp:spPr>
      <dsp:style>
        <a:lnRef idx="2">
          <a:schemeClr val="accent5"/>
        </a:lnRef>
        <a:fillRef idx="1">
          <a:schemeClr val="lt1"/>
        </a:fillRef>
        <a:effectRef idx="0">
          <a:schemeClr val="accent5"/>
        </a:effectRef>
        <a:fontRef idx="minor">
          <a:schemeClr val="dk1"/>
        </a:fontRef>
      </dsp:style>
      <dsp:txBody>
        <a:bodyPr lIns="16510" tIns="16510" rIns="16510" bIns="1651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b="1" dirty="0" smtClean="0">
              <a:latin typeface="微软雅黑" panose="020B0503020204020204" pitchFamily="34" charset="-122"/>
              <a:ea typeface="微软雅黑" panose="020B0503020204020204" pitchFamily="34" charset="-122"/>
            </a:rPr>
            <a:t>对立统一规律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动力</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源泉</a:t>
          </a:r>
          <a:endParaRPr lang="zh-CN" altLang="en-US" b="1" dirty="0">
            <a:solidFill>
              <a:srgbClr val="C00000"/>
            </a:solidFill>
            <a:latin typeface="微软雅黑" panose="020B0503020204020204" pitchFamily="34" charset="-122"/>
            <a:ea typeface="微软雅黑" panose="020B0503020204020204" pitchFamily="34" charset="-122"/>
          </a:endParaRPr>
        </a:p>
      </dsp:txBody>
      <dsp:txXfrm>
        <a:off x="4274196" y="618094"/>
        <a:ext cx="6887044" cy="897316"/>
      </dsp:txXfrm>
    </dsp:sp>
    <dsp:sp modelId="{EDE69B49-5653-4A74-BDA2-EE3C693B3BF2}">
      <dsp:nvSpPr>
        <dsp:cNvPr id="6" name="任意多边形 5"/>
        <dsp:cNvSpPr/>
      </dsp:nvSpPr>
      <dsp:spPr bwMode="white">
        <a:xfrm>
          <a:off x="3300736" y="2136075"/>
          <a:ext cx="973692" cy="51007"/>
        </a:xfrm>
        <a:custGeom>
          <a:avLst/>
          <a:gdLst/>
          <a:ahLst/>
          <a:cxnLst/>
          <a:pathLst>
            <a:path w="1533" h="80">
              <a:moveTo>
                <a:pt x="0" y="16"/>
              </a:moveTo>
              <a:lnTo>
                <a:pt x="1533" y="64"/>
              </a:lnTo>
            </a:path>
          </a:pathLst>
        </a:custGeom>
      </dsp:spPr>
      <dsp:style>
        <a:lnRef idx="2">
          <a:schemeClr val="accent1">
            <a:shade val="60000"/>
          </a:schemeClr>
        </a:lnRef>
        <a:fillRef idx="0">
          <a:schemeClr val="accent1"/>
        </a:fillRef>
        <a:effectRef idx="0">
          <a:scrgbClr r="0" g="0" b="0"/>
        </a:effectRef>
        <a:fontRef idx="minor"/>
      </dsp:style>
      <dsp:txXfrm>
        <a:off x="3300736" y="2136075"/>
        <a:ext cx="973692" cy="51007"/>
      </dsp:txXfrm>
    </dsp:sp>
    <dsp:sp modelId="{7812FCC4-0340-4B25-8092-25A2B564E1BA}">
      <dsp:nvSpPr>
        <dsp:cNvPr id="7" name="圆角矩形 6"/>
        <dsp:cNvSpPr/>
      </dsp:nvSpPr>
      <dsp:spPr bwMode="white">
        <a:xfrm>
          <a:off x="4274196" y="1727951"/>
          <a:ext cx="6887044" cy="897316"/>
        </a:xfrm>
        <a:prstGeom prst="roundRect">
          <a:avLst>
            <a:gd name="adj" fmla="val 10000"/>
          </a:avLst>
        </a:prstGeom>
      </dsp:spPr>
      <dsp:style>
        <a:lnRef idx="2">
          <a:schemeClr val="accent5"/>
        </a:lnRef>
        <a:fillRef idx="1">
          <a:schemeClr val="lt1"/>
        </a:fillRef>
        <a:effectRef idx="0">
          <a:schemeClr val="accent5"/>
        </a:effectRef>
        <a:fontRef idx="minor">
          <a:schemeClr val="dk1"/>
        </a:fontRef>
      </dsp:style>
      <dsp:txBody>
        <a:bodyPr lIns="16510" tIns="16510" rIns="16510" bIns="1651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b="1" dirty="0" smtClean="0">
              <a:latin typeface="微软雅黑" panose="020B0503020204020204" pitchFamily="34" charset="-122"/>
              <a:ea typeface="微软雅黑" panose="020B0503020204020204" pitchFamily="34" charset="-122"/>
            </a:rPr>
            <a:t>质量互变规律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状态</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形式</a:t>
          </a:r>
          <a:endParaRPr lang="zh-CN" altLang="en-US" b="1" dirty="0">
            <a:solidFill>
              <a:srgbClr val="C00000"/>
            </a:solidFill>
            <a:latin typeface="微软雅黑" panose="020B0503020204020204" pitchFamily="34" charset="-122"/>
            <a:ea typeface="微软雅黑" panose="020B0503020204020204" pitchFamily="34" charset="-122"/>
          </a:endParaRPr>
        </a:p>
      </dsp:txBody>
      <dsp:txXfrm>
        <a:off x="4274196" y="1727951"/>
        <a:ext cx="6887044" cy="897316"/>
      </dsp:txXfrm>
    </dsp:sp>
    <dsp:sp modelId="{2264A5FC-CF1B-4978-A967-51CB5B89C97A}">
      <dsp:nvSpPr>
        <dsp:cNvPr id="8" name="任意多边形 7"/>
        <dsp:cNvSpPr/>
      </dsp:nvSpPr>
      <dsp:spPr bwMode="white">
        <a:xfrm>
          <a:off x="3060752" y="2660943"/>
          <a:ext cx="1453661" cy="51007"/>
        </a:xfrm>
        <a:custGeom>
          <a:avLst/>
          <a:gdLst/>
          <a:ahLst/>
          <a:cxnLst/>
          <a:pathLst>
            <a:path w="2289" h="80">
              <a:moveTo>
                <a:pt x="378" y="-810"/>
              </a:moveTo>
              <a:lnTo>
                <a:pt x="1911" y="890"/>
              </a:lnTo>
            </a:path>
          </a:pathLst>
        </a:custGeom>
      </dsp:spPr>
      <dsp:style>
        <a:lnRef idx="2">
          <a:schemeClr val="accent1">
            <a:shade val="60000"/>
          </a:schemeClr>
        </a:lnRef>
        <a:fillRef idx="0">
          <a:schemeClr val="accent1"/>
        </a:fillRef>
        <a:effectRef idx="0">
          <a:scrgbClr r="0" g="0" b="0"/>
        </a:effectRef>
        <a:fontRef idx="minor"/>
      </dsp:style>
      <dsp:txXfrm>
        <a:off x="3060752" y="2660943"/>
        <a:ext cx="1453661" cy="51007"/>
      </dsp:txXfrm>
    </dsp:sp>
    <dsp:sp modelId="{AA532B03-CE9E-4959-8E98-0A7782D90F64}">
      <dsp:nvSpPr>
        <dsp:cNvPr id="9" name="圆角矩形 8"/>
        <dsp:cNvSpPr/>
      </dsp:nvSpPr>
      <dsp:spPr bwMode="white">
        <a:xfrm>
          <a:off x="4274196" y="2777686"/>
          <a:ext cx="6887044" cy="897316"/>
        </a:xfrm>
        <a:prstGeom prst="roundRect">
          <a:avLst>
            <a:gd name="adj" fmla="val 10000"/>
          </a:avLst>
        </a:prstGeom>
      </dsp:spPr>
      <dsp:style>
        <a:lnRef idx="2">
          <a:schemeClr val="accent5"/>
        </a:lnRef>
        <a:fillRef idx="1">
          <a:schemeClr val="lt1"/>
        </a:fillRef>
        <a:effectRef idx="0">
          <a:schemeClr val="accent5"/>
        </a:effectRef>
        <a:fontRef idx="minor">
          <a:schemeClr val="dk1"/>
        </a:fontRef>
      </dsp:style>
      <dsp:txBody>
        <a:bodyPr lIns="16510" tIns="16510" rIns="16510" bIns="1651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b="1" dirty="0" smtClean="0">
              <a:latin typeface="微软雅黑" panose="020B0503020204020204" pitchFamily="34" charset="-122"/>
              <a:ea typeface="微软雅黑" panose="020B0503020204020204" pitchFamily="34" charset="-122"/>
            </a:rPr>
            <a:t>否定之否定规律</a:t>
          </a:r>
          <a:r>
            <a:rPr lang="zh-CN" altLang="en-US" dirty="0" smtClean="0">
              <a:latin typeface="微软雅黑" panose="020B0503020204020204" pitchFamily="34" charset="-122"/>
              <a:ea typeface="微软雅黑" panose="020B0503020204020204" pitchFamily="34" charset="-122"/>
            </a:rPr>
            <a:t>：揭示事物发展的</a:t>
          </a:r>
          <a:r>
            <a:rPr lang="zh-CN" altLang="en-US" b="1" dirty="0" smtClean="0">
              <a:solidFill>
                <a:srgbClr val="C00000"/>
              </a:solidFill>
              <a:latin typeface="微软雅黑" panose="020B0503020204020204" pitchFamily="34" charset="-122"/>
              <a:ea typeface="微软雅黑" panose="020B0503020204020204" pitchFamily="34" charset="-122"/>
            </a:rPr>
            <a:t>趋势</a:t>
          </a:r>
          <a:r>
            <a:rPr lang="zh-CN" altLang="en-US" b="0" dirty="0" smtClean="0">
              <a:solidFill>
                <a:schemeClr val="tx1"/>
              </a:solidFill>
              <a:latin typeface="微软雅黑" panose="020B0503020204020204" pitchFamily="34" charset="-122"/>
              <a:ea typeface="微软雅黑" panose="020B0503020204020204" pitchFamily="34" charset="-122"/>
            </a:rPr>
            <a:t>和</a:t>
          </a:r>
          <a:r>
            <a:rPr lang="zh-CN" altLang="en-US" b="1" dirty="0" smtClean="0">
              <a:solidFill>
                <a:srgbClr val="C00000"/>
              </a:solidFill>
              <a:latin typeface="微软雅黑" panose="020B0503020204020204" pitchFamily="34" charset="-122"/>
              <a:ea typeface="微软雅黑" panose="020B0503020204020204" pitchFamily="34" charset="-122"/>
            </a:rPr>
            <a:t>道路</a:t>
          </a:r>
          <a:endParaRPr lang="zh-CN" altLang="en-US" b="1" dirty="0">
            <a:solidFill>
              <a:srgbClr val="C00000"/>
            </a:solidFill>
            <a:latin typeface="微软雅黑" panose="020B0503020204020204" pitchFamily="34" charset="-122"/>
            <a:ea typeface="微软雅黑" panose="020B0503020204020204" pitchFamily="34" charset="-122"/>
          </a:endParaRPr>
        </a:p>
      </dsp:txBody>
      <dsp:txXfrm>
        <a:off x="4274196" y="2777686"/>
        <a:ext cx="6887044" cy="8973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493E6-3C95-4123-873B-980958AD3743}">
      <dsp:nvSpPr>
        <dsp:cNvPr id="0" name=""/>
        <dsp:cNvSpPr/>
      </dsp:nvSpPr>
      <dsp:spPr>
        <a:xfrm>
          <a:off x="3284" y="1538638"/>
          <a:ext cx="3299025" cy="1215818"/>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三大规律</a:t>
          </a:r>
          <a:endParaRPr lang="zh-CN" altLang="en-US" sz="2400" b="1" kern="1200" dirty="0">
            <a:latin typeface="微软雅黑" panose="020B0503020204020204" pitchFamily="34" charset="-122"/>
            <a:ea typeface="微软雅黑" panose="020B0503020204020204" pitchFamily="34" charset="-122"/>
          </a:endParaRPr>
        </a:p>
      </dsp:txBody>
      <dsp:txXfrm>
        <a:off x="38894" y="1574248"/>
        <a:ext cx="3227805" cy="1144598"/>
      </dsp:txXfrm>
    </dsp:sp>
    <dsp:sp modelId="{5676A3F2-A643-4533-9601-8B632D43254A}">
      <dsp:nvSpPr>
        <dsp:cNvPr id="0" name=""/>
        <dsp:cNvSpPr/>
      </dsp:nvSpPr>
      <dsp:spPr>
        <a:xfrm rot="18721713">
          <a:off x="3062234" y="1581479"/>
          <a:ext cx="1452805" cy="50976"/>
        </a:xfrm>
        <a:custGeom>
          <a:avLst/>
          <a:gdLst/>
          <a:ahLst/>
          <a:cxnLst/>
          <a:rect l="0" t="0" r="0" b="0"/>
          <a:pathLst>
            <a:path>
              <a:moveTo>
                <a:pt x="0" y="25488"/>
              </a:moveTo>
              <a:lnTo>
                <a:pt x="1452805" y="2548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752317" y="1570647"/>
        <a:ext cx="72640" cy="72640"/>
      </dsp:txXfrm>
    </dsp:sp>
    <dsp:sp modelId="{0F924B57-5FC7-4032-8BAA-E0D6238EC5E1}">
      <dsp:nvSpPr>
        <dsp:cNvPr id="0" name=""/>
        <dsp:cNvSpPr/>
      </dsp:nvSpPr>
      <dsp:spPr>
        <a:xfrm>
          <a:off x="4274964" y="618994"/>
          <a:ext cx="6882990" cy="896787"/>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smtClean="0">
              <a:latin typeface="微软雅黑" panose="020B0503020204020204" pitchFamily="34" charset="-122"/>
              <a:ea typeface="微软雅黑" panose="020B0503020204020204" pitchFamily="34" charset="-122"/>
            </a:rPr>
            <a:t>对立统一规律</a:t>
          </a:r>
          <a:r>
            <a:rPr lang="zh-CN" altLang="en-US" sz="2300" kern="1200" dirty="0" smtClean="0">
              <a:latin typeface="微软雅黑" panose="020B0503020204020204" pitchFamily="34" charset="-122"/>
              <a:ea typeface="微软雅黑" panose="020B0503020204020204" pitchFamily="34" charset="-122"/>
            </a:rPr>
            <a:t>：揭示事物发展的</a:t>
          </a:r>
          <a:r>
            <a:rPr lang="zh-CN" altLang="en-US" sz="2300" b="1" kern="1200" dirty="0" smtClean="0">
              <a:solidFill>
                <a:srgbClr val="C00000"/>
              </a:solidFill>
              <a:latin typeface="微软雅黑" panose="020B0503020204020204" pitchFamily="34" charset="-122"/>
              <a:ea typeface="微软雅黑" panose="020B0503020204020204" pitchFamily="34" charset="-122"/>
            </a:rPr>
            <a:t>动力</a:t>
          </a:r>
          <a:r>
            <a:rPr lang="zh-CN" altLang="en-US" sz="2300" b="0" kern="1200" dirty="0" smtClean="0">
              <a:latin typeface="微软雅黑" panose="020B0503020204020204" pitchFamily="34" charset="-122"/>
              <a:ea typeface="微软雅黑" panose="020B0503020204020204" pitchFamily="34" charset="-122"/>
            </a:rPr>
            <a:t>和</a:t>
          </a:r>
          <a:r>
            <a:rPr lang="zh-CN" altLang="en-US" sz="2300" b="1" kern="1200" dirty="0" smtClean="0">
              <a:solidFill>
                <a:srgbClr val="C00000"/>
              </a:solidFill>
              <a:latin typeface="微软雅黑" panose="020B0503020204020204" pitchFamily="34" charset="-122"/>
              <a:ea typeface="微软雅黑" panose="020B0503020204020204" pitchFamily="34" charset="-122"/>
            </a:rPr>
            <a:t>源泉</a:t>
          </a:r>
          <a:endParaRPr lang="zh-CN" altLang="en-US" sz="2300" b="1" kern="1200" dirty="0">
            <a:solidFill>
              <a:srgbClr val="C00000"/>
            </a:solidFill>
            <a:latin typeface="微软雅黑" panose="020B0503020204020204" pitchFamily="34" charset="-122"/>
            <a:ea typeface="微软雅黑" panose="020B0503020204020204" pitchFamily="34" charset="-122"/>
          </a:endParaRPr>
        </a:p>
      </dsp:txBody>
      <dsp:txXfrm>
        <a:off x="4301230" y="645260"/>
        <a:ext cx="6830458" cy="844255"/>
      </dsp:txXfrm>
    </dsp:sp>
    <dsp:sp modelId="{EDE69B49-5653-4A74-BDA2-EE3C693B3BF2}">
      <dsp:nvSpPr>
        <dsp:cNvPr id="0" name=""/>
        <dsp:cNvSpPr/>
      </dsp:nvSpPr>
      <dsp:spPr>
        <a:xfrm rot="105793">
          <a:off x="3302079" y="2136081"/>
          <a:ext cx="976401" cy="50976"/>
        </a:xfrm>
        <a:custGeom>
          <a:avLst/>
          <a:gdLst/>
          <a:ahLst/>
          <a:cxnLst/>
          <a:rect l="0" t="0" r="0" b="0"/>
          <a:pathLst>
            <a:path>
              <a:moveTo>
                <a:pt x="0" y="25488"/>
              </a:moveTo>
              <a:lnTo>
                <a:pt x="976401" y="2548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765870" y="2137159"/>
        <a:ext cx="48820" cy="48820"/>
      </dsp:txXfrm>
    </dsp:sp>
    <dsp:sp modelId="{7812FCC4-0340-4B25-8092-25A2B564E1BA}">
      <dsp:nvSpPr>
        <dsp:cNvPr id="0" name=""/>
        <dsp:cNvSpPr/>
      </dsp:nvSpPr>
      <dsp:spPr>
        <a:xfrm>
          <a:off x="4278249" y="1728197"/>
          <a:ext cx="6882990" cy="896787"/>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smtClean="0">
              <a:latin typeface="微软雅黑" panose="020B0503020204020204" pitchFamily="34" charset="-122"/>
              <a:ea typeface="微软雅黑" panose="020B0503020204020204" pitchFamily="34" charset="-122"/>
            </a:rPr>
            <a:t>质量互变规律</a:t>
          </a:r>
          <a:r>
            <a:rPr lang="zh-CN" altLang="en-US" sz="2300" kern="1200" dirty="0" smtClean="0">
              <a:latin typeface="微软雅黑" panose="020B0503020204020204" pitchFamily="34" charset="-122"/>
              <a:ea typeface="微软雅黑" panose="020B0503020204020204" pitchFamily="34" charset="-122"/>
            </a:rPr>
            <a:t>：揭示事物发展的</a:t>
          </a:r>
          <a:r>
            <a:rPr lang="zh-CN" altLang="en-US" sz="2300" b="1" kern="1200" dirty="0" smtClean="0">
              <a:solidFill>
                <a:srgbClr val="C00000"/>
              </a:solidFill>
              <a:latin typeface="微软雅黑" panose="020B0503020204020204" pitchFamily="34" charset="-122"/>
              <a:ea typeface="微软雅黑" panose="020B0503020204020204" pitchFamily="34" charset="-122"/>
            </a:rPr>
            <a:t>状态</a:t>
          </a:r>
          <a:r>
            <a:rPr lang="zh-CN" altLang="en-US" sz="2300" b="0" kern="1200" dirty="0" smtClean="0">
              <a:latin typeface="微软雅黑" panose="020B0503020204020204" pitchFamily="34" charset="-122"/>
              <a:ea typeface="微软雅黑" panose="020B0503020204020204" pitchFamily="34" charset="-122"/>
            </a:rPr>
            <a:t>和</a:t>
          </a:r>
          <a:r>
            <a:rPr lang="zh-CN" altLang="en-US" sz="2300" b="1" kern="1200" dirty="0" smtClean="0">
              <a:solidFill>
                <a:srgbClr val="C00000"/>
              </a:solidFill>
              <a:latin typeface="微软雅黑" panose="020B0503020204020204" pitchFamily="34" charset="-122"/>
              <a:ea typeface="微软雅黑" panose="020B0503020204020204" pitchFamily="34" charset="-122"/>
            </a:rPr>
            <a:t>形式</a:t>
          </a:r>
          <a:endParaRPr lang="zh-CN" altLang="en-US" sz="2300" b="1" kern="1200" dirty="0">
            <a:solidFill>
              <a:srgbClr val="C00000"/>
            </a:solidFill>
            <a:latin typeface="微软雅黑" panose="020B0503020204020204" pitchFamily="34" charset="-122"/>
            <a:ea typeface="微软雅黑" panose="020B0503020204020204" pitchFamily="34" charset="-122"/>
          </a:endParaRPr>
        </a:p>
      </dsp:txBody>
      <dsp:txXfrm>
        <a:off x="4304515" y="1754463"/>
        <a:ext cx="6830458" cy="844255"/>
      </dsp:txXfrm>
    </dsp:sp>
    <dsp:sp modelId="{2264A5FC-CF1B-4978-A967-51CB5B89C97A}">
      <dsp:nvSpPr>
        <dsp:cNvPr id="0" name=""/>
        <dsp:cNvSpPr/>
      </dsp:nvSpPr>
      <dsp:spPr>
        <a:xfrm rot="2878287">
          <a:off x="3062234" y="2660639"/>
          <a:ext cx="1452805" cy="50976"/>
        </a:xfrm>
        <a:custGeom>
          <a:avLst/>
          <a:gdLst/>
          <a:ahLst/>
          <a:cxnLst/>
          <a:rect l="0" t="0" r="0" b="0"/>
          <a:pathLst>
            <a:path>
              <a:moveTo>
                <a:pt x="0" y="25488"/>
              </a:moveTo>
              <a:lnTo>
                <a:pt x="1452805" y="2548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752317" y="2649807"/>
        <a:ext cx="72640" cy="72640"/>
      </dsp:txXfrm>
    </dsp:sp>
    <dsp:sp modelId="{AA532B03-CE9E-4959-8E98-0A7782D90F64}">
      <dsp:nvSpPr>
        <dsp:cNvPr id="0" name=""/>
        <dsp:cNvSpPr/>
      </dsp:nvSpPr>
      <dsp:spPr>
        <a:xfrm>
          <a:off x="4274964" y="2777314"/>
          <a:ext cx="6882990" cy="896787"/>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b="1" kern="1200" dirty="0" smtClean="0">
              <a:latin typeface="微软雅黑" panose="020B0503020204020204" pitchFamily="34" charset="-122"/>
              <a:ea typeface="微软雅黑" panose="020B0503020204020204" pitchFamily="34" charset="-122"/>
            </a:rPr>
            <a:t>否定之否定规律</a:t>
          </a:r>
          <a:r>
            <a:rPr lang="zh-CN" altLang="en-US" sz="2200" kern="1200" dirty="0" smtClean="0">
              <a:latin typeface="微软雅黑" panose="020B0503020204020204" pitchFamily="34" charset="-122"/>
              <a:ea typeface="微软雅黑" panose="020B0503020204020204" pitchFamily="34" charset="-122"/>
            </a:rPr>
            <a:t>：揭示事物发展的</a:t>
          </a:r>
          <a:r>
            <a:rPr lang="zh-CN" altLang="en-US" sz="2200" b="1" kern="1200" dirty="0" smtClean="0">
              <a:solidFill>
                <a:srgbClr val="C00000"/>
              </a:solidFill>
              <a:latin typeface="微软雅黑" panose="020B0503020204020204" pitchFamily="34" charset="-122"/>
              <a:ea typeface="微软雅黑" panose="020B0503020204020204" pitchFamily="34" charset="-122"/>
            </a:rPr>
            <a:t>趋势</a:t>
          </a:r>
          <a:r>
            <a:rPr lang="zh-CN" altLang="en-US" sz="2200" b="0" kern="1200" dirty="0" smtClean="0">
              <a:latin typeface="微软雅黑" panose="020B0503020204020204" pitchFamily="34" charset="-122"/>
              <a:ea typeface="微软雅黑" panose="020B0503020204020204" pitchFamily="34" charset="-122"/>
            </a:rPr>
            <a:t>和</a:t>
          </a:r>
          <a:r>
            <a:rPr lang="zh-CN" altLang="en-US" sz="2200" b="1" kern="1200" dirty="0" smtClean="0">
              <a:solidFill>
                <a:srgbClr val="C00000"/>
              </a:solidFill>
              <a:latin typeface="微软雅黑" panose="020B0503020204020204" pitchFamily="34" charset="-122"/>
              <a:ea typeface="微软雅黑" panose="020B0503020204020204" pitchFamily="34" charset="-122"/>
            </a:rPr>
            <a:t>道路</a:t>
          </a:r>
          <a:endParaRPr lang="zh-CN" altLang="en-US" sz="2200" b="1" kern="1200" dirty="0">
            <a:solidFill>
              <a:srgbClr val="C00000"/>
            </a:solidFill>
            <a:latin typeface="微软雅黑" panose="020B0503020204020204" pitchFamily="34" charset="-122"/>
            <a:ea typeface="微软雅黑" panose="020B0503020204020204" pitchFamily="34" charset="-122"/>
          </a:endParaRPr>
        </a:p>
      </dsp:txBody>
      <dsp:txXfrm>
        <a:off x="4301230" y="2803580"/>
        <a:ext cx="6830458" cy="84425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10">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1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1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1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C8EEEF-628A-4314-B8E0-69AC206DDB9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92991D-6283-431B-B0C2-DCA88DF56C5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3130" rtl="0" eaLnBrk="1" latinLnBrk="0" hangingPunct="1">
      <a:defRPr sz="1200" kern="1200">
        <a:solidFill>
          <a:schemeClr val="tx1"/>
        </a:solidFill>
        <a:latin typeface="+mn-lt"/>
        <a:ea typeface="+mn-ea"/>
        <a:cs typeface="+mn-cs"/>
      </a:defRPr>
    </a:lvl1pPr>
    <a:lvl2pPr marL="457200" algn="l" defTabSz="913130" rtl="0" eaLnBrk="1" latinLnBrk="0" hangingPunct="1">
      <a:defRPr sz="1200" kern="1200">
        <a:solidFill>
          <a:schemeClr val="tx1"/>
        </a:solidFill>
        <a:latin typeface="+mn-lt"/>
        <a:ea typeface="+mn-ea"/>
        <a:cs typeface="+mn-cs"/>
      </a:defRPr>
    </a:lvl2pPr>
    <a:lvl3pPr marL="914400" algn="l" defTabSz="913130" rtl="0" eaLnBrk="1" latinLnBrk="0" hangingPunct="1">
      <a:defRPr sz="1200" kern="1200">
        <a:solidFill>
          <a:schemeClr val="tx1"/>
        </a:solidFill>
        <a:latin typeface="+mn-lt"/>
        <a:ea typeface="+mn-ea"/>
        <a:cs typeface="+mn-cs"/>
      </a:defRPr>
    </a:lvl3pPr>
    <a:lvl4pPr marL="1371600" algn="l" defTabSz="913130" rtl="0" eaLnBrk="1" latinLnBrk="0" hangingPunct="1">
      <a:defRPr sz="1200" kern="1200">
        <a:solidFill>
          <a:schemeClr val="tx1"/>
        </a:solidFill>
        <a:latin typeface="+mn-lt"/>
        <a:ea typeface="+mn-ea"/>
        <a:cs typeface="+mn-cs"/>
      </a:defRPr>
    </a:lvl4pPr>
    <a:lvl5pPr marL="1828800" algn="l" defTabSz="913130" rtl="0" eaLnBrk="1" latinLnBrk="0" hangingPunct="1">
      <a:defRPr sz="1200" kern="1200">
        <a:solidFill>
          <a:schemeClr val="tx1"/>
        </a:solidFill>
        <a:latin typeface="+mn-lt"/>
        <a:ea typeface="+mn-ea"/>
        <a:cs typeface="+mn-cs"/>
      </a:defRPr>
    </a:lvl5pPr>
    <a:lvl6pPr marL="2286000" algn="l" defTabSz="913130" rtl="0" eaLnBrk="1" latinLnBrk="0" hangingPunct="1">
      <a:defRPr sz="1200" kern="1200">
        <a:solidFill>
          <a:schemeClr val="tx1"/>
        </a:solidFill>
        <a:latin typeface="+mn-lt"/>
        <a:ea typeface="+mn-ea"/>
        <a:cs typeface="+mn-cs"/>
      </a:defRPr>
    </a:lvl6pPr>
    <a:lvl7pPr marL="2742565" algn="l" defTabSz="913130" rtl="0" eaLnBrk="1" latinLnBrk="0" hangingPunct="1">
      <a:defRPr sz="1200" kern="1200">
        <a:solidFill>
          <a:schemeClr val="tx1"/>
        </a:solidFill>
        <a:latin typeface="+mn-lt"/>
        <a:ea typeface="+mn-ea"/>
        <a:cs typeface="+mn-cs"/>
      </a:defRPr>
    </a:lvl7pPr>
    <a:lvl8pPr marL="3199765" algn="l" defTabSz="913130" rtl="0" eaLnBrk="1" latinLnBrk="0" hangingPunct="1">
      <a:defRPr sz="1200" kern="1200">
        <a:solidFill>
          <a:schemeClr val="tx1"/>
        </a:solidFill>
        <a:latin typeface="+mn-lt"/>
        <a:ea typeface="+mn-ea"/>
        <a:cs typeface="+mn-cs"/>
      </a:defRPr>
    </a:lvl8pPr>
    <a:lvl9pPr marL="3656965" algn="l" defTabSz="91313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科学性：揭开世界的神秘面纱，打破砂锅问到底，精益求精</a:t>
            </a:r>
            <a:endParaRPr lang="zh-CN" altLang="en-US"/>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科学性：揭开世界的神秘面纱，打破砂锅问到底，精益求精</a:t>
            </a:r>
            <a:endParaRPr lang="zh-CN" altLang="en-US"/>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t>科学内涵，马家三兄弟。</a:t>
            </a:r>
            <a:endParaRPr lang="en-US" altLang="zh-CN" dirty="0" smtClean="0"/>
          </a:p>
          <a:p>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特点：</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以</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实践为基础</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的</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革命性</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的统一</a:t>
            </a:r>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，马泽东说过，</a:t>
            </a:r>
            <a:r>
              <a:rPr lang="zh-CN" altLang="en-US" dirty="0" smtClean="0"/>
              <a:t>真正的理论在世界上只有一种，就是从客观实际中抽出来又在客观实际中得到了证明的理论。知识是从实践得来，再回到实践中去检验。</a:t>
            </a:r>
            <a:endParaRPr lang="en-US" altLang="zh-CN" dirty="0" smtClean="0"/>
          </a:p>
          <a:p>
            <a:r>
              <a:rPr lang="zh-CN" altLang="en-US" dirty="0" smtClean="0"/>
              <a:t>优点：与时俱进</a:t>
            </a:r>
            <a:endParaRPr lang="en-US" altLang="zh-CN" dirty="0" smtClean="0"/>
          </a:p>
          <a:p>
            <a:r>
              <a:rPr lang="zh-CN" altLang="en-US" dirty="0" smtClean="0"/>
              <a:t>目标：</a:t>
            </a:r>
            <a:r>
              <a:rPr lang="zh-CN" altLang="en-US"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推翻资本主义，实现社会主义和共产主义。</a:t>
            </a:r>
            <a:endParaRPr lang="zh-CN" altLang="en-US" dirty="0" smtClean="0"/>
          </a:p>
        </p:txBody>
      </p:sp>
      <p:sp>
        <p:nvSpPr>
          <p:cNvPr id="4" name="灯片编号占位符 3"/>
          <p:cNvSpPr>
            <a:spLocks noGrp="1"/>
          </p:cNvSpPr>
          <p:nvPr>
            <p:ph type="sldNum" sz="quarter" idx="5"/>
          </p:nvPr>
        </p:nvSpPr>
        <p:spPr/>
        <p:txBody>
          <a:bodyPr/>
          <a:lstStyle/>
          <a:p>
            <a:pPr>
              <a:defRPr/>
            </a:pPr>
            <a:fld id="{1245AE06-917A-4280-A376-05A1100A373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t>科学内涵，马家三兄弟。</a:t>
            </a:r>
            <a:endParaRPr lang="en-US" altLang="zh-CN" dirty="0" smtClean="0"/>
          </a:p>
          <a:p>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特点：</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以</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实践为基础</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的</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革命性</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的统一</a:t>
            </a:r>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，马泽东说过，</a:t>
            </a:r>
            <a:r>
              <a:rPr lang="zh-CN" altLang="en-US" dirty="0" smtClean="0"/>
              <a:t>真正的理论在世界上只有一种，就是从客观实际中抽出来又在客观实际中得到了证明的理论。知识是从实践得来，再回到实践中去检验。</a:t>
            </a:r>
            <a:endParaRPr lang="en-US" altLang="zh-CN" dirty="0" smtClean="0"/>
          </a:p>
          <a:p>
            <a:r>
              <a:rPr lang="zh-CN" altLang="en-US" dirty="0" smtClean="0"/>
              <a:t>优点：与时俱进</a:t>
            </a:r>
            <a:endParaRPr lang="en-US" altLang="zh-CN" dirty="0" smtClean="0"/>
          </a:p>
          <a:p>
            <a:r>
              <a:rPr lang="zh-CN" altLang="en-US" dirty="0" smtClean="0"/>
              <a:t>目标：</a:t>
            </a:r>
            <a:r>
              <a:rPr lang="zh-CN" altLang="en-US"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推翻资本主义，实现社会主义和共产主义。</a:t>
            </a:r>
            <a:endParaRPr lang="zh-CN" altLang="en-US" dirty="0" smtClean="0"/>
          </a:p>
        </p:txBody>
      </p:sp>
      <p:sp>
        <p:nvSpPr>
          <p:cNvPr id="4" name="灯片编号占位符 3"/>
          <p:cNvSpPr>
            <a:spLocks noGrp="1"/>
          </p:cNvSpPr>
          <p:nvPr>
            <p:ph type="sldNum" sz="quarter" idx="5"/>
          </p:nvPr>
        </p:nvSpPr>
        <p:spPr/>
        <p:txBody>
          <a:bodyPr/>
          <a:lstStyle/>
          <a:p>
            <a:pPr>
              <a:defRPr/>
            </a:pPr>
            <a:fld id="{1245AE06-917A-4280-A376-05A1100A373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科学内涵，马家三兄弟。</a:t>
            </a:r>
            <a:endParaRPr lang="en-US" altLang="zh-CN" smtClean="0"/>
          </a:p>
          <a:p>
            <a:r>
              <a:rPr lang="zh-CN" altLang="en-US" smtClean="0">
                <a:latin typeface="微软雅黑" panose="020B0503020204020204" pitchFamily="34" charset="-122"/>
                <a:ea typeface="微软雅黑" panose="020B0503020204020204" pitchFamily="34" charset="-122"/>
                <a:sym typeface="微软雅黑" panose="020B0503020204020204" pitchFamily="34" charset="-122"/>
              </a:rPr>
              <a:t>特点：</a:t>
            </a:r>
            <a:r>
              <a:rPr lang="en-US" altLang="zh-CN" smtClean="0">
                <a:latin typeface="微软雅黑" panose="020B0503020204020204" pitchFamily="34" charset="-122"/>
                <a:ea typeface="微软雅黑" panose="020B0503020204020204" pitchFamily="34" charset="-122"/>
                <a:sym typeface="微软雅黑" panose="020B0503020204020204" pitchFamily="34" charset="-122"/>
              </a:rPr>
              <a:t>以</a:t>
            </a:r>
            <a:r>
              <a:rPr lang="en-US" altLang="zh-CN" b="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实践为基础</a:t>
            </a:r>
            <a:r>
              <a:rPr lang="en-US" altLang="zh-CN" smtClean="0">
                <a:latin typeface="微软雅黑" panose="020B0503020204020204" pitchFamily="34" charset="-122"/>
                <a:ea typeface="微软雅黑" panose="020B0503020204020204" pitchFamily="34" charset="-122"/>
                <a:sym typeface="微软雅黑" panose="020B0503020204020204" pitchFamily="34" charset="-122"/>
              </a:rPr>
              <a:t>的</a:t>
            </a:r>
            <a:r>
              <a:rPr lang="en-US" altLang="zh-CN" b="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en-US" altLang="zh-CN" smtClean="0">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b="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革命性</a:t>
            </a:r>
            <a:r>
              <a:rPr lang="en-US" altLang="zh-CN" smtClean="0">
                <a:latin typeface="微软雅黑" panose="020B0503020204020204" pitchFamily="34" charset="-122"/>
                <a:ea typeface="微软雅黑" panose="020B0503020204020204" pitchFamily="34" charset="-122"/>
                <a:sym typeface="微软雅黑" panose="020B0503020204020204" pitchFamily="34" charset="-122"/>
              </a:rPr>
              <a:t>的统一</a:t>
            </a:r>
            <a:r>
              <a:rPr lang="zh-CN" altLang="en-US" smtClean="0">
                <a:latin typeface="微软雅黑" panose="020B0503020204020204" pitchFamily="34" charset="-122"/>
                <a:ea typeface="微软雅黑" panose="020B0503020204020204" pitchFamily="34" charset="-122"/>
                <a:sym typeface="微软雅黑" panose="020B0503020204020204" pitchFamily="34" charset="-122"/>
              </a:rPr>
              <a:t>，马泽东说过，</a:t>
            </a:r>
            <a:r>
              <a:rPr lang="zh-CN" altLang="en-US" smtClean="0"/>
              <a:t>真正的理论在世界上只有一种，就是从客观实际中抽出来又在客观实际中得到了证明的理论。知识是从实践得来，再回到实践中去检验。</a:t>
            </a:r>
            <a:endParaRPr lang="en-US" altLang="zh-CN" smtClean="0"/>
          </a:p>
          <a:p>
            <a:r>
              <a:rPr lang="zh-CN" altLang="en-US" smtClean="0"/>
              <a:t>优点：与时俱进</a:t>
            </a:r>
            <a:endParaRPr lang="en-US" altLang="zh-CN" smtClean="0"/>
          </a:p>
          <a:p>
            <a:r>
              <a:rPr lang="zh-CN" altLang="en-US" smtClean="0"/>
              <a:t>目标：</a:t>
            </a:r>
            <a:r>
              <a:rPr lang="zh-CN" altLang="en-US" b="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推翻资本主义，实现社会主义和共产主义。</a:t>
            </a:r>
            <a:endParaRPr lang="zh-CN" altLang="en-US" smtClean="0"/>
          </a:p>
        </p:txBody>
      </p:sp>
      <p:sp>
        <p:nvSpPr>
          <p:cNvPr id="4" name="灯片编号占位符 3"/>
          <p:cNvSpPr>
            <a:spLocks noGrp="1"/>
          </p:cNvSpPr>
          <p:nvPr>
            <p:ph type="sldNum" sz="quarter" idx="5"/>
          </p:nvPr>
        </p:nvSpPr>
        <p:spPr/>
        <p:txBody>
          <a:bodyPr/>
          <a:lstStyle/>
          <a:p>
            <a:pPr>
              <a:defRPr/>
            </a:pPr>
            <a:fld id="{1245AE06-917A-4280-A376-05A1100A373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科学内涵，马家三兄弟。</a:t>
            </a:r>
            <a:endParaRPr lang="en-US" altLang="zh-CN" smtClean="0"/>
          </a:p>
          <a:p>
            <a:r>
              <a:rPr lang="zh-CN" altLang="en-US" smtClean="0">
                <a:latin typeface="微软雅黑" panose="020B0503020204020204" pitchFamily="34" charset="-122"/>
                <a:ea typeface="微软雅黑" panose="020B0503020204020204" pitchFamily="34" charset="-122"/>
                <a:sym typeface="微软雅黑" panose="020B0503020204020204" pitchFamily="34" charset="-122"/>
              </a:rPr>
              <a:t>特点：</a:t>
            </a:r>
            <a:r>
              <a:rPr lang="en-US" altLang="zh-CN" smtClean="0">
                <a:latin typeface="微软雅黑" panose="020B0503020204020204" pitchFamily="34" charset="-122"/>
                <a:ea typeface="微软雅黑" panose="020B0503020204020204" pitchFamily="34" charset="-122"/>
                <a:sym typeface="微软雅黑" panose="020B0503020204020204" pitchFamily="34" charset="-122"/>
              </a:rPr>
              <a:t>以</a:t>
            </a:r>
            <a:r>
              <a:rPr lang="en-US" altLang="zh-CN" b="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实践为基础</a:t>
            </a:r>
            <a:r>
              <a:rPr lang="en-US" altLang="zh-CN" smtClean="0">
                <a:latin typeface="微软雅黑" panose="020B0503020204020204" pitchFamily="34" charset="-122"/>
                <a:ea typeface="微软雅黑" panose="020B0503020204020204" pitchFamily="34" charset="-122"/>
                <a:sym typeface="微软雅黑" panose="020B0503020204020204" pitchFamily="34" charset="-122"/>
              </a:rPr>
              <a:t>的</a:t>
            </a:r>
            <a:r>
              <a:rPr lang="en-US" altLang="zh-CN" b="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en-US" altLang="zh-CN" smtClean="0">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b="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革命性</a:t>
            </a:r>
            <a:r>
              <a:rPr lang="en-US" altLang="zh-CN" smtClean="0">
                <a:latin typeface="微软雅黑" panose="020B0503020204020204" pitchFamily="34" charset="-122"/>
                <a:ea typeface="微软雅黑" panose="020B0503020204020204" pitchFamily="34" charset="-122"/>
                <a:sym typeface="微软雅黑" panose="020B0503020204020204" pitchFamily="34" charset="-122"/>
              </a:rPr>
              <a:t>的统一</a:t>
            </a:r>
            <a:r>
              <a:rPr lang="zh-CN" altLang="en-US" smtClean="0">
                <a:latin typeface="微软雅黑" panose="020B0503020204020204" pitchFamily="34" charset="-122"/>
                <a:ea typeface="微软雅黑" panose="020B0503020204020204" pitchFamily="34" charset="-122"/>
                <a:sym typeface="微软雅黑" panose="020B0503020204020204" pitchFamily="34" charset="-122"/>
              </a:rPr>
              <a:t>，马泽东说过，</a:t>
            </a:r>
            <a:r>
              <a:rPr lang="zh-CN" altLang="en-US" smtClean="0"/>
              <a:t>真正的理论在世界上只有一种，就是从客观实际中抽出来又在客观实际中得到了证明的理论。知识是从实践得来，再回到实践中去检验。</a:t>
            </a:r>
            <a:endParaRPr lang="en-US" altLang="zh-CN" smtClean="0"/>
          </a:p>
          <a:p>
            <a:r>
              <a:rPr lang="zh-CN" altLang="en-US" smtClean="0"/>
              <a:t>优点：与时俱进</a:t>
            </a:r>
            <a:endParaRPr lang="en-US" altLang="zh-CN" smtClean="0"/>
          </a:p>
          <a:p>
            <a:r>
              <a:rPr lang="zh-CN" altLang="en-US" smtClean="0"/>
              <a:t>目标：</a:t>
            </a:r>
            <a:r>
              <a:rPr lang="zh-CN" altLang="en-US" b="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推翻资本主义，实现社会主义和共产主义。</a:t>
            </a:r>
            <a:endParaRPr lang="zh-CN" altLang="en-US" smtClean="0"/>
          </a:p>
        </p:txBody>
      </p:sp>
      <p:sp>
        <p:nvSpPr>
          <p:cNvPr id="4" name="灯片编号占位符 3"/>
          <p:cNvSpPr>
            <a:spLocks noGrp="1"/>
          </p:cNvSpPr>
          <p:nvPr>
            <p:ph type="sldNum" sz="quarter" idx="5"/>
          </p:nvPr>
        </p:nvSpPr>
        <p:spPr/>
        <p:txBody>
          <a:bodyPr/>
          <a:lstStyle/>
          <a:p>
            <a:pPr>
              <a:defRPr/>
            </a:pPr>
            <a:fld id="{1245AE06-917A-4280-A376-05A1100A373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坐地日行八万里，巡天遥看一千河</a:t>
            </a:r>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鸡父之战</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勤快小人 懒惰小人</a:t>
            </a:r>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勤快小人 懒惰小人</a:t>
            </a:r>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勤快小人 懒惰小人</a:t>
            </a:r>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勤快小人 懒惰小人</a:t>
            </a:r>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勤快小人 懒惰小人</a:t>
            </a:r>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双重否定</a:t>
            </a:r>
            <a:r>
              <a:rPr lang="en-US" altLang="zh-CN" dirty="0" smtClean="0"/>
              <a:t>=</a:t>
            </a:r>
            <a:r>
              <a:rPr lang="zh-CN" altLang="en-US" dirty="0" smtClean="0"/>
              <a:t>肯定    </a:t>
            </a:r>
            <a:r>
              <a:rPr lang="zh-CN" altLang="en-US" sz="1200" b="0" i="0" kern="1200" dirty="0" smtClean="0">
                <a:solidFill>
                  <a:schemeClr val="tx1"/>
                </a:solidFill>
                <a:effectLst/>
                <a:latin typeface="+mn-lt"/>
                <a:ea typeface="+mn-ea"/>
                <a:cs typeface="+mn-cs"/>
              </a:rPr>
              <a:t>“高吗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富吗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帅吗</a:t>
            </a:r>
            <a:r>
              <a:rPr lang="en-US" altLang="zh-CN"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我们不生产水，我们只是大自然的搬运工。牛顿：我之所以伟大，是因为我站在巨人的肩膀上。</a:t>
            </a:r>
            <a:endParaRPr lang="zh-CN" altLang="en-US"/>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我们不生产水，我们只是大自然的搬运工。牛顿：我之所以伟大，是因为我站在巨人的肩膀上。</a:t>
            </a:r>
            <a:endParaRPr lang="zh-CN" altLang="en-US"/>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我们不生产水，我们只是大自然的搬运工。牛顿：我之所以伟大，是因为我站在巨人的肩膀上。</a:t>
            </a:r>
            <a:endParaRPr lang="zh-CN" altLang="en-US"/>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我们不生产水，我们只是大自然的搬运工。牛顿：我之所以伟大，是因为我站在巨人的肩膀上。</a:t>
            </a:r>
            <a:endParaRPr lang="zh-CN" altLang="en-US"/>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t>科学内涵，马家三兄弟。</a:t>
            </a:r>
            <a:endParaRPr lang="en-US" altLang="zh-CN" dirty="0" smtClean="0"/>
          </a:p>
          <a:p>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特点：</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以</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实践为基础</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的</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革命性</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的统一</a:t>
            </a:r>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，马泽东说过，</a:t>
            </a:r>
            <a:r>
              <a:rPr lang="zh-CN" altLang="en-US" dirty="0" smtClean="0"/>
              <a:t>真正的理论在世界上只有一种，就是从客观实际中抽出来又在客观实际中得到了证明的理论。知识是从实践得来，再回到实践中去检验。</a:t>
            </a:r>
            <a:endParaRPr lang="en-US" altLang="zh-CN" dirty="0" smtClean="0"/>
          </a:p>
          <a:p>
            <a:r>
              <a:rPr lang="zh-CN" altLang="en-US" dirty="0" smtClean="0"/>
              <a:t>优点：与时俱进</a:t>
            </a:r>
            <a:endParaRPr lang="en-US" altLang="zh-CN" dirty="0" smtClean="0"/>
          </a:p>
          <a:p>
            <a:r>
              <a:rPr lang="zh-CN" altLang="en-US" dirty="0" smtClean="0"/>
              <a:t>目标：</a:t>
            </a:r>
            <a:r>
              <a:rPr lang="zh-CN" altLang="en-US"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推翻资本主义，实现社会主义和共产主义。</a:t>
            </a:r>
            <a:endParaRPr lang="zh-CN" altLang="en-US" dirty="0" smtClean="0"/>
          </a:p>
        </p:txBody>
      </p:sp>
      <p:sp>
        <p:nvSpPr>
          <p:cNvPr id="4" name="灯片编号占位符 3"/>
          <p:cNvSpPr>
            <a:spLocks noGrp="1"/>
          </p:cNvSpPr>
          <p:nvPr>
            <p:ph type="sldNum" sz="quarter" idx="5"/>
          </p:nvPr>
        </p:nvSpPr>
        <p:spPr/>
        <p:txBody>
          <a:bodyPr/>
          <a:lstStyle/>
          <a:p>
            <a:pPr>
              <a:defRPr/>
            </a:pPr>
            <a:fld id="{1245AE06-917A-4280-A376-05A1100A373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t>科学内涵，马家三兄弟。</a:t>
            </a:r>
            <a:endParaRPr lang="en-US" altLang="zh-CN" dirty="0" smtClean="0"/>
          </a:p>
          <a:p>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特点：</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以</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实践为基础</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的</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b="1" dirty="0" err="1"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革命性</a:t>
            </a:r>
            <a:r>
              <a:rPr lang="en-US" altLang="zh-CN" dirty="0" err="1" smtClean="0">
                <a:latin typeface="微软雅黑" panose="020B0503020204020204" pitchFamily="34" charset="-122"/>
                <a:ea typeface="微软雅黑" panose="020B0503020204020204" pitchFamily="34" charset="-122"/>
                <a:sym typeface="微软雅黑" panose="020B0503020204020204" pitchFamily="34" charset="-122"/>
              </a:rPr>
              <a:t>的统一</a:t>
            </a:r>
            <a:r>
              <a:rPr lang="zh-CN" altLang="en-US" dirty="0" smtClean="0">
                <a:latin typeface="微软雅黑" panose="020B0503020204020204" pitchFamily="34" charset="-122"/>
                <a:ea typeface="微软雅黑" panose="020B0503020204020204" pitchFamily="34" charset="-122"/>
                <a:sym typeface="微软雅黑" panose="020B0503020204020204" pitchFamily="34" charset="-122"/>
              </a:rPr>
              <a:t>，马泽东说过，</a:t>
            </a:r>
            <a:r>
              <a:rPr lang="zh-CN" altLang="en-US" dirty="0" smtClean="0"/>
              <a:t>真正的理论在世界上只有一种，就是从客观实际中抽出来又在客观实际中得到了证明的理论。知识是从实践得来，再回到实践中去检验。</a:t>
            </a:r>
            <a:endParaRPr lang="en-US" altLang="zh-CN" dirty="0" smtClean="0"/>
          </a:p>
          <a:p>
            <a:r>
              <a:rPr lang="zh-CN" altLang="en-US" dirty="0" smtClean="0"/>
              <a:t>优点：与时俱进</a:t>
            </a:r>
            <a:endParaRPr lang="en-US" altLang="zh-CN" dirty="0" smtClean="0"/>
          </a:p>
          <a:p>
            <a:r>
              <a:rPr lang="zh-CN" altLang="en-US" dirty="0" smtClean="0"/>
              <a:t>目标：</a:t>
            </a:r>
            <a:r>
              <a:rPr lang="zh-CN" altLang="en-US"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推翻资本主义，实现社会主义和共产主义。</a:t>
            </a:r>
            <a:endParaRPr lang="zh-CN" altLang="en-US" dirty="0" smtClean="0"/>
          </a:p>
        </p:txBody>
      </p:sp>
      <p:sp>
        <p:nvSpPr>
          <p:cNvPr id="4" name="灯片编号占位符 3"/>
          <p:cNvSpPr>
            <a:spLocks noGrp="1"/>
          </p:cNvSpPr>
          <p:nvPr>
            <p:ph type="sldNum" sz="quarter" idx="5"/>
          </p:nvPr>
        </p:nvSpPr>
        <p:spPr/>
        <p:txBody>
          <a:bodyPr/>
          <a:lstStyle/>
          <a:p>
            <a:pPr>
              <a:defRPr/>
            </a:pPr>
            <a:fld id="{1245AE06-917A-4280-A376-05A1100A373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科学性：揭开世界的神秘面纱，打破砂锅问到底，精益求精</a:t>
            </a:r>
            <a:endParaRPr lang="zh-CN" altLang="en-US"/>
          </a:p>
        </p:txBody>
      </p:sp>
      <p:sp>
        <p:nvSpPr>
          <p:cNvPr id="4" name="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6987" y="314593"/>
            <a:ext cx="10877911" cy="699595"/>
          </a:xfrm>
          <a:prstGeom prst="rect">
            <a:avLst/>
          </a:prstGeom>
        </p:spPr>
        <p:txBody>
          <a:bodyPr lIns="91430" tIns="45718" rIns="91430" bIns="45718"/>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492905"/>
            <a:ext cx="5181600" cy="4684065"/>
          </a:xfrm>
          <a:prstGeom prst="rect">
            <a:avLst/>
          </a:prstGeom>
        </p:spPr>
        <p:txBody>
          <a:bodyPr lIns="91430" tIns="45718" rIns="91430" bIns="45718"/>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172200" y="1492905"/>
            <a:ext cx="5181600" cy="4684065"/>
          </a:xfrm>
          <a:prstGeom prst="rect">
            <a:avLst/>
          </a:prstGeom>
        </p:spPr>
        <p:txBody>
          <a:bodyPr lIns="91430" tIns="45718" rIns="91430" bIns="45718"/>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2"/>
            <a:ext cx="2743200" cy="365125"/>
          </a:xfrm>
          <a:prstGeom prst="rect">
            <a:avLst/>
          </a:prstGeom>
        </p:spPr>
        <p:txBody>
          <a:bodyPr lIns="91430" tIns="45718" rIns="91430" bIns="45718"/>
          <a:lstStyle>
            <a:lvl1pPr>
              <a:defRPr>
                <a:solidFill>
                  <a:schemeClr val="bg1">
                    <a:lumMod val="65000"/>
                  </a:schemeClr>
                </a:solidFill>
              </a:defRPr>
            </a:lvl1pPr>
          </a:lstStyle>
          <a:p>
            <a:fld id="{8114DFFD-C503-4AB6-8868-97F5894D7BF1}" type="datetimeFigureOut">
              <a:rPr lang="zh-CN" altLang="en-US" smtClean="0"/>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lIns="91430" tIns="45718" rIns="91430" bIns="45718"/>
          <a:lstStyle>
            <a:lvl1pPr>
              <a:defRPr>
                <a:solidFill>
                  <a:schemeClr val="bg1">
                    <a:lumMod val="65000"/>
                  </a:schemeClr>
                </a:solidFill>
              </a:defRPr>
            </a:lvl1pPr>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lIns="91430" tIns="45718" rIns="91430" bIns="45718"/>
          <a:lstStyle>
            <a:lvl1pPr>
              <a:defRPr>
                <a:solidFill>
                  <a:schemeClr val="bg1">
                    <a:lumMod val="65000"/>
                  </a:schemeClr>
                </a:solidFill>
              </a:defRPr>
            </a:lvl1pPr>
          </a:lstStyle>
          <a:p>
            <a:fld id="{B56C78E2-9470-4291-AC88-3639097D468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91430" tIns="45718" rIns="91430" bIns="45718"/>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9"/>
          </a:xfrm>
          <a:prstGeom prst="rect">
            <a:avLst/>
          </a:prstGeom>
        </p:spPr>
        <p:txBody>
          <a:bodyPr lIns="91430" tIns="45718" rIns="91430" bIns="45718"/>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2"/>
            <a:ext cx="2743200" cy="365125"/>
          </a:xfrm>
          <a:prstGeom prst="rect">
            <a:avLst/>
          </a:prstGeom>
        </p:spPr>
        <p:txBody>
          <a:bodyPr lIns="91430" tIns="45718" rIns="91430" bIns="45718"/>
          <a:lstStyle/>
          <a:p>
            <a:fld id="{B0728D5C-B612-418D-97A8-3D154B30F6F7}" type="datetimeFigureOut">
              <a:rPr lang="zh-CN" altLang="en-US" smtClean="0"/>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lIns="91430" tIns="45718" rIns="91430" bIns="45718"/>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lIns="91430" tIns="45718" rIns="91430" bIns="45718"/>
          <a:lstStyle/>
          <a:p>
            <a:fld id="{DE50F0E1-3DD7-4D5A-A6E2-03CE48221AA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049" name="图片 10"/>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ctrTitle"/>
          </p:nvPr>
        </p:nvSpPr>
        <p:spPr>
          <a:xfrm>
            <a:off x="1714500" y="3561715"/>
            <a:ext cx="6629400" cy="853440"/>
          </a:xfrm>
        </p:spPr>
        <p:txBody>
          <a:bodyPr anchor="b"/>
          <a:lstStyle>
            <a:lvl1pPr algn="ctr">
              <a:defRPr sz="4000" b="1">
                <a:solidFill>
                  <a:schemeClr val="bg2">
                    <a:lumMod val="25000"/>
                  </a:schemeClr>
                </a:solidFill>
                <a:latin typeface="方正清刻本悦宋简体" panose="02000000000000000000" pitchFamily="2" charset="-122"/>
                <a:ea typeface="方正清刻本悦宋简体" panose="02000000000000000000" pitchFamily="2" charset="-122"/>
              </a:defRPr>
            </a:lvl1pPr>
          </a:lstStyle>
          <a:p>
            <a:r>
              <a:rPr kumimoji="1" lang="zh-CN" altLang="en-US" smtClean="0"/>
              <a:t>单击此处编辑母版标题样式</a:t>
            </a:r>
            <a:endParaRPr kumimoji="1" lang="zh-CN" altLang="en-US"/>
          </a:p>
        </p:txBody>
      </p:sp>
      <p:sp>
        <p:nvSpPr>
          <p:cNvPr id="3" name="副标题 2"/>
          <p:cNvSpPr>
            <a:spLocks noGrp="1"/>
          </p:cNvSpPr>
          <p:nvPr>
            <p:ph type="subTitle" idx="1" hasCustomPrompt="1"/>
          </p:nvPr>
        </p:nvSpPr>
        <p:spPr>
          <a:xfrm>
            <a:off x="1714500" y="4986655"/>
            <a:ext cx="4669790" cy="502285"/>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kumimoji="1" lang="zh-CN" altLang="en-US"/>
          </a:p>
        </p:txBody>
      </p:sp>
      <p:sp>
        <p:nvSpPr>
          <p:cNvPr id="4" name="日期占位符 3"/>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矩形 8"/>
          <p:cNvSpPr/>
          <p:nvPr userDrawn="1"/>
        </p:nvSpPr>
        <p:spPr>
          <a:xfrm>
            <a:off x="1392555" y="3698240"/>
            <a:ext cx="76200" cy="17913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userDrawn="1"/>
        </p:nvSpPr>
        <p:spPr>
          <a:xfrm>
            <a:off x="1392238" y="3015615"/>
            <a:ext cx="1374775" cy="546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a:ln>
                  <a:noFill/>
                </a:ln>
                <a:solidFill>
                  <a:schemeClr val="lt1"/>
                </a:solidFill>
                <a:effectLst/>
                <a:uLnTx/>
                <a:uFillTx/>
                <a:latin typeface="方正清刻本悦宋简体" panose="02000000000000000000" pitchFamily="2" charset="-122"/>
                <a:ea typeface="方正清刻本悦宋简体" panose="02000000000000000000" pitchFamily="2" charset="-122"/>
                <a:cs typeface="+mn-cs"/>
              </a:rPr>
              <a:t>尚德机构</a:t>
            </a:r>
            <a:endParaRPr kumimoji="1" lang="zh-CN" altLang="en-US" sz="2000" b="1" i="0" u="none" strike="noStrike" kern="1200" cap="none" spc="0" normalizeH="0" baseline="0" noProof="0">
              <a:ln>
                <a:noFill/>
              </a:ln>
              <a:solidFill>
                <a:schemeClr val="lt1"/>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12" y="6165303"/>
            <a:ext cx="12192000" cy="0"/>
          </a:xfrm>
          <a:custGeom>
            <a:avLst/>
            <a:gdLst/>
            <a:ahLst/>
            <a:cxnLst/>
            <a:rect l="l" t="t" r="r" b="b"/>
            <a:pathLst>
              <a:path w="12192000">
                <a:moveTo>
                  <a:pt x="0" y="0"/>
                </a:moveTo>
                <a:lnTo>
                  <a:pt x="12191987" y="0"/>
                </a:lnTo>
              </a:path>
            </a:pathLst>
          </a:custGeom>
          <a:ln w="38100">
            <a:solidFill>
              <a:srgbClr val="4F81BC"/>
            </a:solidFill>
          </a:ln>
        </p:spPr>
        <p:txBody>
          <a:bodyPr wrap="square" lIns="0" tIns="0" rIns="0" bIns="0" rtlCol="0"/>
          <a:lstStyle/>
          <a:p>
            <a:endParaRPr sz="1800"/>
          </a:p>
        </p:txBody>
      </p:sp>
      <p:sp>
        <p:nvSpPr>
          <p:cNvPr id="2" name="Holder 2"/>
          <p:cNvSpPr>
            <a:spLocks noGrp="1"/>
          </p:cNvSpPr>
          <p:nvPr>
            <p:ph type="title"/>
          </p:nvPr>
        </p:nvSpPr>
        <p:spPr>
          <a:xfrm>
            <a:off x="4694783" y="977419"/>
            <a:ext cx="2802432" cy="330200"/>
          </a:xfrm>
        </p:spPr>
        <p:txBody>
          <a:bodyPr lIns="0" tIns="0" rIns="0" bIns="0"/>
          <a:lstStyle>
            <a:lvl1pPr>
              <a:defRPr sz="2400" b="1" i="0">
                <a:solidFill>
                  <a:schemeClr val="tx1"/>
                </a:solidFill>
                <a:latin typeface="微软雅黑" panose="020B0503020204020204" pitchFamily="34" charset="-122"/>
                <a:cs typeface="微软雅黑" panose="020B0503020204020204" pitchFamily="3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pic>
        <p:nvPicPr>
          <p:cNvPr id="8" name="图片 7"/>
          <p:cNvPicPr>
            <a:picLocks noChangeAspect="1"/>
          </p:cNvPicPr>
          <p:nvPr userDrawn="1"/>
        </p:nvPicPr>
        <p:blipFill>
          <a:blip r:embed="rId2"/>
          <a:srcRect l="3783" t="1427" r="4635" b="5287"/>
          <a:stretch>
            <a:fillRect/>
          </a:stretch>
        </p:blipFill>
        <p:spPr>
          <a:xfrm>
            <a:off x="-22860" y="-22225"/>
            <a:ext cx="12238355" cy="6906895"/>
          </a:xfrm>
          <a:prstGeom prst="rect">
            <a:avLst/>
          </a:prstGeom>
          <a:noFill/>
          <a:ln w="9525">
            <a:noFill/>
          </a:ln>
        </p:spPr>
      </p:pic>
      <p:grpSp>
        <p:nvGrpSpPr>
          <p:cNvPr id="10" name="组合 9"/>
          <p:cNvGrpSpPr/>
          <p:nvPr userDrawn="1"/>
        </p:nvGrpSpPr>
        <p:grpSpPr>
          <a:xfrm>
            <a:off x="622935" y="491490"/>
            <a:ext cx="428625" cy="535305"/>
            <a:chOff x="1038" y="950"/>
            <a:chExt cx="675" cy="762"/>
          </a:xfrm>
        </p:grpSpPr>
        <p:sp>
          <p:nvSpPr>
            <p:cNvPr id="9" name="矩形 8"/>
            <p:cNvSpPr/>
            <p:nvPr userDrawn="1"/>
          </p:nvSpPr>
          <p:spPr>
            <a:xfrm>
              <a:off x="1038" y="950"/>
              <a:ext cx="115" cy="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userDrawn="1"/>
          </p:nvSpPr>
          <p:spPr>
            <a:xfrm>
              <a:off x="1320" y="950"/>
              <a:ext cx="115" cy="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userDrawn="1"/>
          </p:nvSpPr>
          <p:spPr>
            <a:xfrm>
              <a:off x="1599" y="950"/>
              <a:ext cx="115" cy="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037A5-8EF7-4A10-ACED-CA548C67890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E78A1-ADC4-49A5-BA70-F0CE041DD12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7.xml"/><Relationship Id="rId1"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8.xml"/><Relationship Id="rId1"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9.xml"/><Relationship Id="rId1" Type="http://schemas.openxmlformats.org/officeDocument/2006/relationships/image" Target="../media/image11.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0.xml"/><Relationship Id="rId1"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1.xml"/><Relationship Id="rId1" Type="http://schemas.openxmlformats.org/officeDocument/2006/relationships/image" Target="../media/image11.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2.xml"/><Relationship Id="rId1" Type="http://schemas.openxmlformats.org/officeDocument/2006/relationships/image" Target="../media/image1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0" Type="http://schemas.openxmlformats.org/officeDocument/2006/relationships/notesSlide" Target="../notesSlides/notesSlide3.xml"/><Relationship Id="rId1" Type="http://schemas.openxmlformats.org/officeDocument/2006/relationships/tags" Target="../tags/tag2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3.xml"/><Relationship Id="rId1"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4.xml"/><Relationship Id="rId1" Type="http://schemas.openxmlformats.org/officeDocument/2006/relationships/image" Target="../media/image1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5.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6.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8.xml"/><Relationship Id="rId1" Type="http://schemas.openxmlformats.org/officeDocument/2006/relationships/image" Target="../media/image1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9.xml"/><Relationship Id="rId1" Type="http://schemas.openxmlformats.org/officeDocument/2006/relationships/image" Target="../media/image11.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0.xml"/><Relationship Id="rId1" Type="http://schemas.openxmlformats.org/officeDocument/2006/relationships/image" Target="../media/image1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tags" Target="../tags/tag111.xml"/><Relationship Id="rId1"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2.xml"/><Relationship Id="rId1"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3.xml"/><Relationship Id="rId1" Type="http://schemas.openxmlformats.org/officeDocument/2006/relationships/image" Target="../media/image11.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4.xml"/><Relationship Id="rId1" Type="http://schemas.openxmlformats.org/officeDocument/2006/relationships/image" Target="../media/image1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5.xml"/><Relationship Id="rId1" Type="http://schemas.openxmlformats.org/officeDocument/2006/relationships/image" Target="../media/image11.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6.xml"/><Relationship Id="rId1" Type="http://schemas.openxmlformats.org/officeDocument/2006/relationships/image" Target="../media/image11.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7.xml"/><Relationship Id="rId1" Type="http://schemas.openxmlformats.org/officeDocument/2006/relationships/image" Target="../media/image11.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8.xml"/><Relationship Id="rId1" Type="http://schemas.openxmlformats.org/officeDocument/2006/relationships/image" Target="../media/image11.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9.xml"/><Relationship Id="rId1" Type="http://schemas.openxmlformats.org/officeDocument/2006/relationships/image" Target="../media/image11.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0.xml"/><Relationship Id="rId1" Type="http://schemas.openxmlformats.org/officeDocument/2006/relationships/image" Target="../media/image1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1.xml"/><Relationship Id="rId1" Type="http://schemas.openxmlformats.org/officeDocument/2006/relationships/image" Target="../media/image11.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2.xml"/><Relationship Id="rId1" Type="http://schemas.openxmlformats.org/officeDocument/2006/relationships/image" Target="../media/image11.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3.xml"/><Relationship Id="rId1" Type="http://schemas.openxmlformats.org/officeDocument/2006/relationships/image" Target="../media/image11.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4.xml"/><Relationship Id="rId1" Type="http://schemas.openxmlformats.org/officeDocument/2006/relationships/image" Target="../media/image11.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5.xml"/><Relationship Id="rId1" Type="http://schemas.openxmlformats.org/officeDocument/2006/relationships/image" Target="../media/image11.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6.xml"/><Relationship Id="rId1" Type="http://schemas.openxmlformats.org/officeDocument/2006/relationships/image" Target="../media/image1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6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7.xml"/><Relationship Id="rId1" Type="http://schemas.openxmlformats.org/officeDocument/2006/relationships/image" Target="../media/image11.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8.xml"/><Relationship Id="rId1" Type="http://schemas.openxmlformats.org/officeDocument/2006/relationships/image" Target="../media/image11.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9.xml"/><Relationship Id="rId1" Type="http://schemas.openxmlformats.org/officeDocument/2006/relationships/image" Target="../media/image11.png"/></Relationships>
</file>

<file path=ppt/slides/_rels/slide16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tags" Target="../tags/tag130.xml"/><Relationship Id="rId1" Type="http://schemas.openxmlformats.org/officeDocument/2006/relationships/image" Target="../media/image11.png"/></Relationships>
</file>

<file path=ppt/slides/_rels/slide16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tags" Target="../tags/tag131.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image" Target="../media/image11.png"/></Relationships>
</file>

<file path=ppt/slides/_rels/slide17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tags" Target="../tags/tag132.xml"/><Relationship Id="rId1" Type="http://schemas.openxmlformats.org/officeDocument/2006/relationships/image" Target="../media/image1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3.xml"/><Relationship Id="rId1" Type="http://schemas.openxmlformats.org/officeDocument/2006/relationships/image" Target="../media/image11.pn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4.xml"/><Relationship Id="rId1" Type="http://schemas.openxmlformats.org/officeDocument/2006/relationships/image" Target="../media/image11.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image" Target="../media/image11.png"/></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5.xml"/><Relationship Id="rId1" Type="http://schemas.openxmlformats.org/officeDocument/2006/relationships/image" Target="../media/image11.png"/></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6.xml"/><Relationship Id="rId1" Type="http://schemas.openxmlformats.org/officeDocument/2006/relationships/image" Target="../media/image11.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7.xml"/><Relationship Id="rId1" Type="http://schemas.openxmlformats.org/officeDocument/2006/relationships/image" Target="../media/image11.pn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8.xml"/><Relationship Id="rId1" Type="http://schemas.openxmlformats.org/officeDocument/2006/relationships/image" Target="../media/image11.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9.xml"/><Relationship Id="rId1" Type="http://schemas.openxmlformats.org/officeDocument/2006/relationships/image" Target="../media/image11.png"/></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0.xml"/><Relationship Id="rId1" Type="http://schemas.openxmlformats.org/officeDocument/2006/relationships/image" Target="../media/image11.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1.xml"/><Relationship Id="rId1" Type="http://schemas.openxmlformats.org/officeDocument/2006/relationships/image" Target="../media/image11.png"/></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2.xml"/><Relationship Id="rId1" Type="http://schemas.openxmlformats.org/officeDocument/2006/relationships/image" Target="../media/image11.png"/></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3.xml"/><Relationship Id="rId1" Type="http://schemas.openxmlformats.org/officeDocument/2006/relationships/image" Target="../media/image11.png"/></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4.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image" Target="../media/image11.png"/></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5.xml"/><Relationship Id="rId1" Type="http://schemas.openxmlformats.org/officeDocument/2006/relationships/image" Target="../media/image11.png"/></Relationships>
</file>

<file path=ppt/slides/_rels/slide19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oleObject" Target="../embeddings/oleObject1.bin"/><Relationship Id="rId3" Type="http://schemas.openxmlformats.org/officeDocument/2006/relationships/image" Target="../media/image30.png"/><Relationship Id="rId2" Type="http://schemas.microsoft.com/office/2007/relationships/hdphoto" Target="../media/image29.wdp"/><Relationship Id="rId1" Type="http://schemas.openxmlformats.org/officeDocument/2006/relationships/image" Target="../media/image2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6.xml"/><Relationship Id="rId1" Type="http://schemas.openxmlformats.org/officeDocument/2006/relationships/image" Target="../media/image11.png"/></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7.xml"/><Relationship Id="rId1" Type="http://schemas.openxmlformats.org/officeDocument/2006/relationships/image" Target="../media/image11.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8.xml"/><Relationship Id="rId1" Type="http://schemas.openxmlformats.org/officeDocument/2006/relationships/image" Target="../media/image11.png"/></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9.xml"/><Relationship Id="rId1" Type="http://schemas.openxmlformats.org/officeDocument/2006/relationships/image" Target="../media/image11.png"/></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0.xml"/><Relationship Id="rId1" Type="http://schemas.openxmlformats.org/officeDocument/2006/relationships/image" Target="../media/image11.png"/></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image" Target="../media/image1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0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jpe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image" Target="../media/image11.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2.xml"/><Relationship Id="rId1" Type="http://schemas.openxmlformats.org/officeDocument/2006/relationships/image" Target="../media/image11.png"/></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3.xml"/><Relationship Id="rId1" Type="http://schemas.openxmlformats.org/officeDocument/2006/relationships/image" Target="../media/image11.png"/></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4.xml"/><Relationship Id="rId1" Type="http://schemas.openxmlformats.org/officeDocument/2006/relationships/image" Target="../media/image11.png"/></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5.xml"/><Relationship Id="rId1" Type="http://schemas.openxmlformats.org/officeDocument/2006/relationships/image" Target="../media/image11.png"/></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6.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image" Target="../media/image11.png"/></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7.xml"/><Relationship Id="rId1" Type="http://schemas.openxmlformats.org/officeDocument/2006/relationships/image" Target="../media/image1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8.xml"/><Relationship Id="rId1" Type="http://schemas.openxmlformats.org/officeDocument/2006/relationships/image" Target="../media/image11.png"/></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9.xml"/><Relationship Id="rId1" Type="http://schemas.openxmlformats.org/officeDocument/2006/relationships/image" Target="../media/image1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0.xml"/><Relationship Id="rId1" Type="http://schemas.openxmlformats.org/officeDocument/2006/relationships/image" Target="../media/image11.png"/></Relationships>
</file>

<file path=ppt/slides/_rels/slide2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1.xml"/><Relationship Id="rId1" Type="http://schemas.openxmlformats.org/officeDocument/2006/relationships/image" Target="../media/image11.png"/></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image" Target="../media/image11.png"/></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3.xml"/><Relationship Id="rId1" Type="http://schemas.openxmlformats.org/officeDocument/2006/relationships/image" Target="../media/image11.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4.xml"/><Relationship Id="rId1" Type="http://schemas.openxmlformats.org/officeDocument/2006/relationships/image" Target="../media/image11.png"/></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5.xml"/><Relationship Id="rId1" Type="http://schemas.openxmlformats.org/officeDocument/2006/relationships/image" Target="../media/image11.png"/></Relationships>
</file>

<file path=ppt/slides/_rels/slide2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6.xml"/><Relationship Id="rId1" Type="http://schemas.openxmlformats.org/officeDocument/2006/relationships/image" Target="../media/image11.png"/></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7.xml"/><Relationship Id="rId1" Type="http://schemas.openxmlformats.org/officeDocument/2006/relationships/image" Target="../media/image11.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8.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image" Target="../media/image11.png"/></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9.xml"/><Relationship Id="rId1" Type="http://schemas.openxmlformats.org/officeDocument/2006/relationships/image" Target="../media/image11.png"/></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0.xml"/><Relationship Id="rId1" Type="http://schemas.openxmlformats.org/officeDocument/2006/relationships/image" Target="../media/image11.pn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1.xml"/><Relationship Id="rId1" Type="http://schemas.openxmlformats.org/officeDocument/2006/relationships/image" Target="../media/image11.png"/></Relationships>
</file>

<file path=ppt/slides/_rels/slide2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2.xml"/><Relationship Id="rId1" Type="http://schemas.openxmlformats.org/officeDocument/2006/relationships/image" Target="../media/image11.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3.xml"/><Relationship Id="rId1" Type="http://schemas.openxmlformats.org/officeDocument/2006/relationships/image" Target="../media/image11.png"/></Relationships>
</file>

<file path=ppt/slides/_rels/slide2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4.xml"/><Relationship Id="rId1" Type="http://schemas.openxmlformats.org/officeDocument/2006/relationships/image" Target="../media/image11.png"/></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5.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0.xml"/><Relationship Id="rId1" Type="http://schemas.openxmlformats.org/officeDocument/2006/relationships/image" Target="../media/image11.png"/></Relationships>
</file>

<file path=ppt/slides/_rels/slide25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51.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31.wmf"/><Relationship Id="rId3" Type="http://schemas.openxmlformats.org/officeDocument/2006/relationships/oleObject" Target="../embeddings/oleObject2.bin"/><Relationship Id="rId2" Type="http://schemas.openxmlformats.org/officeDocument/2006/relationships/image" Target="../media/image36.png"/><Relationship Id="rId1" Type="http://schemas.openxmlformats.org/officeDocument/2006/relationships/image" Target="../media/image35.png"/></Relationships>
</file>

<file path=ppt/slides/_rels/slide2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6.xml"/><Relationship Id="rId1" Type="http://schemas.openxmlformats.org/officeDocument/2006/relationships/image" Target="../media/image11.png"/></Relationships>
</file>

<file path=ppt/slides/_rels/slide2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7.xml"/><Relationship Id="rId1" Type="http://schemas.openxmlformats.org/officeDocument/2006/relationships/image" Target="../media/image11.png"/></Relationships>
</file>

<file path=ppt/slides/_rels/slide2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8.xml"/><Relationship Id="rId1" Type="http://schemas.openxmlformats.org/officeDocument/2006/relationships/image" Target="../media/image11.png"/></Relationships>
</file>

<file path=ppt/slides/_rels/slide2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9.xml"/><Relationship Id="rId1" Type="http://schemas.openxmlformats.org/officeDocument/2006/relationships/image" Target="../media/image11.png"/></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0.xml"/><Relationship Id="rId1" Type="http://schemas.openxmlformats.org/officeDocument/2006/relationships/image" Target="../media/image11.png"/></Relationships>
</file>

<file path=ppt/slides/_rels/slide2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1.xml"/><Relationship Id="rId1" Type="http://schemas.openxmlformats.org/officeDocument/2006/relationships/image" Target="../media/image1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1.xml"/><Relationship Id="rId1" Type="http://schemas.openxmlformats.org/officeDocument/2006/relationships/image" Target="../media/image11.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3.xml"/><Relationship Id="rId1" Type="http://schemas.openxmlformats.org/officeDocument/2006/relationships/image" Target="../media/image11.png"/></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4.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2.xml"/><Relationship Id="rId1" Type="http://schemas.openxmlformats.org/officeDocument/2006/relationships/image" Target="../media/image11.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5.xml"/><Relationship Id="rId1" Type="http://schemas.openxmlformats.org/officeDocument/2006/relationships/image" Target="../media/image11.png"/></Relationships>
</file>

<file path=ppt/slides/_rels/slide2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6.xml"/><Relationship Id="rId1" Type="http://schemas.openxmlformats.org/officeDocument/2006/relationships/image" Target="../media/image11.png"/></Relationships>
</file>

<file path=ppt/slides/_rels/slide2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7.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3.xml"/><Relationship Id="rId1" Type="http://schemas.openxmlformats.org/officeDocument/2006/relationships/image" Target="../media/image11.png"/></Relationships>
</file>

<file path=ppt/slides/_rels/slide2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8.xml"/><Relationship Id="rId1" Type="http://schemas.openxmlformats.org/officeDocument/2006/relationships/image" Target="../media/image11.png"/></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84.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31.wmf"/><Relationship Id="rId1" Type="http://schemas.openxmlformats.org/officeDocument/2006/relationships/oleObject" Target="../embeddings/oleObject3.bin"/></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9.xml"/><Relationship Id="rId1" Type="http://schemas.openxmlformats.org/officeDocument/2006/relationships/image" Target="../media/image11.png"/></Relationships>
</file>

<file path=ppt/slides/_rels/slide2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0.xml"/><Relationship Id="rId1" Type="http://schemas.openxmlformats.org/officeDocument/2006/relationships/image" Target="../media/image11.png"/></Relationships>
</file>

<file path=ppt/slides/_rels/slide2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1.xml"/><Relationship Id="rId1" Type="http://schemas.openxmlformats.org/officeDocument/2006/relationships/image" Target="../media/image11.png"/></Relationships>
</file>

<file path=ppt/slides/_rels/slide2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2.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4.xml"/><Relationship Id="rId1" Type="http://schemas.openxmlformats.org/officeDocument/2006/relationships/image" Target="../media/image11.png"/></Relationships>
</file>

<file path=ppt/slides/_rels/slide2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3.xml"/><Relationship Id="rId1" Type="http://schemas.openxmlformats.org/officeDocument/2006/relationships/image" Target="../media/image11.png"/></Relationships>
</file>

<file path=ppt/slides/_rels/slide2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4.xml"/><Relationship Id="rId1" Type="http://schemas.openxmlformats.org/officeDocument/2006/relationships/image" Target="../media/image11.png"/></Relationships>
</file>

<file path=ppt/slides/_rels/slide2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5.xml"/><Relationship Id="rId1" Type="http://schemas.openxmlformats.org/officeDocument/2006/relationships/image" Target="../media/image11.png"/></Relationships>
</file>

<file path=ppt/slides/_rels/slide2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6.xml"/><Relationship Id="rId1" Type="http://schemas.openxmlformats.org/officeDocument/2006/relationships/image" Target="../media/image11.png"/></Relationships>
</file>

<file path=ppt/slides/_rels/slide2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7.xml"/><Relationship Id="rId1" Type="http://schemas.openxmlformats.org/officeDocument/2006/relationships/image" Target="../media/image11.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5.xml"/><Relationship Id="rId1" Type="http://schemas.openxmlformats.org/officeDocument/2006/relationships/image" Target="../media/image11.png"/></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8.xml"/><Relationship Id="rId1" Type="http://schemas.openxmlformats.org/officeDocument/2006/relationships/image" Target="../media/image11.png"/></Relationships>
</file>

<file path=ppt/slides/_rels/slide3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9.xml"/><Relationship Id="rId1" Type="http://schemas.openxmlformats.org/officeDocument/2006/relationships/image" Target="../media/image11.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6.xml"/><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7.xml"/><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48.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9.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5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1.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2.xml"/><Relationship Id="rId1"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xml"/><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4.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5.xml"/><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6.xml"/><Relationship Id="rId1"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GIF"/><Relationship Id="rId1" Type="http://schemas.openxmlformats.org/officeDocument/2006/relationships/tags" Target="../tags/tag5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9.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0.xml"/><Relationship Id="rId1"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1.xml"/><Relationship Id="rId1"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2.xml"/><Relationship Id="rId1"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3.xml"/><Relationship Id="rId1"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4.xml"/><Relationship Id="rId1" Type="http://schemas.openxmlformats.org/officeDocument/2006/relationships/image" Target="../media/image1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1.GIF"/><Relationship Id="rId1" Type="http://schemas.openxmlformats.org/officeDocument/2006/relationships/tags" Target="../tags/tag6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8.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xml"/><Relationship Id="rId1" Type="http://schemas.openxmlformats.org/officeDocument/2006/relationships/image" Target="../media/image1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1.xml"/><Relationship Id="rId1" Type="http://schemas.openxmlformats.org/officeDocument/2006/relationships/image" Target="../media/image1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7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3.xml"/><Relationship Id="rId1" Type="http://schemas.openxmlformats.org/officeDocument/2006/relationships/image" Target="../media/image1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4.xml"/><Relationship Id="rId1" Type="http://schemas.openxmlformats.org/officeDocument/2006/relationships/image" Target="../media/image1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7.xml"/><Relationship Id="rId1"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8.xml"/><Relationship Id="rId1" Type="http://schemas.openxmlformats.org/officeDocument/2006/relationships/image" Target="../media/image1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9.xml"/><Relationship Id="rId1" Type="http://schemas.openxmlformats.org/officeDocument/2006/relationships/image" Target="../media/image1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0.xml"/><Relationship Id="rId1" Type="http://schemas.openxmlformats.org/officeDocument/2006/relationships/image" Target="../media/image1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1.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3.xml"/><Relationship Id="rId1"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4.xml"/><Relationship Id="rId1"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5.xml"/><Relationship Id="rId1"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6.xml"/><Relationship Id="rId1" Type="http://schemas.openxmlformats.org/officeDocument/2006/relationships/image" Target="../media/image11.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7.xml"/><Relationship Id="rId1"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8.xml"/><Relationship Id="rId1"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9.xml"/><Relationship Id="rId1" Type="http://schemas.openxmlformats.org/officeDocument/2006/relationships/image" Target="../media/image1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0.xml"/><Relationship Id="rId1" Type="http://schemas.openxmlformats.org/officeDocument/2006/relationships/image" Target="../media/image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3" Type="http://schemas.openxmlformats.org/officeDocument/2006/relationships/notesSlide" Target="../notesSlides/notesSlide2.xml"/><Relationship Id="rId12" Type="http://schemas.openxmlformats.org/officeDocument/2006/relationships/slideLayout" Target="../slideLayouts/slideLayout2.xml"/><Relationship Id="rId11" Type="http://schemas.openxmlformats.org/officeDocument/2006/relationships/image" Target="../media/image9.png"/><Relationship Id="rId10" Type="http://schemas.openxmlformats.org/officeDocument/2006/relationships/image" Target="../media/image8.png"/><Relationship Id="rId1" Type="http://schemas.openxmlformats.org/officeDocument/2006/relationships/tags" Target="../tags/tag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1.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3.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4.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92238" y="4159250"/>
            <a:ext cx="55563" cy="1020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副标题 2"/>
          <p:cNvSpPr txBox="1"/>
          <p:nvPr/>
        </p:nvSpPr>
        <p:spPr>
          <a:xfrm>
            <a:off x="1465263" y="6129338"/>
            <a:ext cx="4891088" cy="487363"/>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buNone/>
            </a:pPr>
            <a:r>
              <a:rPr lang="zh-CN" altLang="en-US" sz="1600">
                <a:solidFill>
                  <a:srgbClr val="A6A6A6"/>
                </a:solidFill>
                <a:latin typeface="微软雅黑" panose="020B0503020204020204" pitchFamily="34" charset="-122"/>
                <a:ea typeface="微软雅黑" panose="020B0503020204020204" pitchFamily="34" charset="-122"/>
              </a:rPr>
              <a:t>学习是一种信仰！ </a:t>
            </a:r>
            <a:r>
              <a:rPr lang="en-US" altLang="zh-CN" sz="1600">
                <a:solidFill>
                  <a:srgbClr val="A6A6A6"/>
                </a:solidFill>
                <a:latin typeface="微软雅黑" panose="020B0503020204020204" pitchFamily="34" charset="-122"/>
                <a:ea typeface="微软雅黑" panose="020B0503020204020204" pitchFamily="34" charset="-122"/>
              </a:rPr>
              <a:t>IN</a:t>
            </a:r>
            <a:r>
              <a:rPr lang="zh-CN" altLang="en-US" sz="1600">
                <a:solidFill>
                  <a:srgbClr val="A6A6A6"/>
                </a:solidFill>
                <a:latin typeface="微软雅黑" panose="020B0503020204020204" pitchFamily="34" charset="-122"/>
                <a:ea typeface="微软雅黑" panose="020B0503020204020204" pitchFamily="34" charset="-122"/>
              </a:rPr>
              <a:t> </a:t>
            </a:r>
            <a:r>
              <a:rPr lang="en-US" altLang="zh-CN" sz="1600">
                <a:solidFill>
                  <a:srgbClr val="A6A6A6"/>
                </a:solidFill>
                <a:latin typeface="微软雅黑" panose="020B0503020204020204" pitchFamily="34" charset="-122"/>
                <a:ea typeface="微软雅黑" panose="020B0503020204020204" pitchFamily="34" charset="-122"/>
              </a:rPr>
              <a:t>LEARING</a:t>
            </a:r>
            <a:r>
              <a:rPr lang="zh-CN" altLang="en-US" sz="1600">
                <a:solidFill>
                  <a:srgbClr val="A6A6A6"/>
                </a:solidFill>
                <a:latin typeface="微软雅黑" panose="020B0503020204020204" pitchFamily="34" charset="-122"/>
                <a:ea typeface="微软雅黑" panose="020B0503020204020204" pitchFamily="34" charset="-122"/>
              </a:rPr>
              <a:t> </a:t>
            </a:r>
            <a:r>
              <a:rPr lang="en-US" altLang="zh-CN" sz="1600">
                <a:solidFill>
                  <a:srgbClr val="A6A6A6"/>
                </a:solidFill>
                <a:latin typeface="微软雅黑" panose="020B0503020204020204" pitchFamily="34" charset="-122"/>
                <a:ea typeface="微软雅黑" panose="020B0503020204020204" pitchFamily="34" charset="-122"/>
              </a:rPr>
              <a:t>WE</a:t>
            </a:r>
            <a:r>
              <a:rPr lang="zh-CN" altLang="en-US" sz="1600">
                <a:solidFill>
                  <a:srgbClr val="A6A6A6"/>
                </a:solidFill>
                <a:latin typeface="微软雅黑" panose="020B0503020204020204" pitchFamily="34" charset="-122"/>
                <a:ea typeface="微软雅黑" panose="020B0503020204020204" pitchFamily="34" charset="-122"/>
              </a:rPr>
              <a:t> </a:t>
            </a:r>
            <a:r>
              <a:rPr lang="en-US" altLang="zh-CN" sz="1600">
                <a:solidFill>
                  <a:srgbClr val="A6A6A6"/>
                </a:solidFill>
                <a:latin typeface="微软雅黑" panose="020B0503020204020204" pitchFamily="34" charset="-122"/>
                <a:ea typeface="微软雅黑" panose="020B0503020204020204" pitchFamily="34" charset="-122"/>
              </a:rPr>
              <a:t>TRUST</a:t>
            </a:r>
            <a:endParaRPr lang="zh-CN" altLang="en-US" sz="1600">
              <a:solidFill>
                <a:srgbClr val="A6A6A6"/>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576705" y="3842385"/>
            <a:ext cx="7541895" cy="854075"/>
          </a:xfrm>
        </p:spPr>
        <p:txBody>
          <a:bodyPr/>
          <a:lstStyle/>
          <a:p>
            <a:pPr algn="l"/>
            <a:r>
              <a:rPr lang="zh-CN" altLang="en-US"/>
              <a:t>马克思主义基本原理概论  </a:t>
            </a:r>
            <a:endParaRPr lang="zh-CN" altLang="en-US" sz="2400"/>
          </a:p>
        </p:txBody>
      </p:sp>
      <p:sp>
        <p:nvSpPr>
          <p:cNvPr id="3" name="副标题 2"/>
          <p:cNvSpPr>
            <a:spLocks noGrp="1"/>
          </p:cNvSpPr>
          <p:nvPr>
            <p:ph type="subTitle" idx="1"/>
          </p:nvPr>
        </p:nvSpPr>
        <p:spPr>
          <a:xfrm>
            <a:off x="1687195" y="4933315"/>
            <a:ext cx="4669790" cy="502285"/>
          </a:xfrm>
        </p:spPr>
        <p:txBody>
          <a:bodyPr>
            <a:normAutofit/>
          </a:bodyPr>
          <a:lstStyle/>
          <a:p>
            <a:pPr algn="l"/>
            <a:r>
              <a:rPr lang="zh-CN" altLang="en-US" dirty="0"/>
              <a:t>讲师</a:t>
            </a:r>
            <a:r>
              <a:rPr lang="zh-CN" altLang="en-US" dirty="0" smtClean="0"/>
              <a:t>：</a:t>
            </a:r>
            <a:r>
              <a:rPr lang="zh-CN" altLang="en-US" dirty="0"/>
              <a:t>刘永</a:t>
            </a:r>
            <a:r>
              <a:rPr lang="zh-CN" altLang="en-US" dirty="0" smtClean="0"/>
              <a:t>丽（丽丽老师）</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5500" y="1843088"/>
            <a:ext cx="9001001" cy="523220"/>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马克思主义是完全由马克思一个人</a:t>
            </a:r>
            <a:r>
              <a:rPr lang="zh-CN" altLang="en-US" sz="2800" dirty="0">
                <a:latin typeface="微软雅黑" panose="020B0503020204020204" pitchFamily="34" charset="-122"/>
                <a:ea typeface="微软雅黑" panose="020B0503020204020204" pitchFamily="34" charset="-122"/>
              </a:rPr>
              <a:t>创造出来</a:t>
            </a:r>
            <a:r>
              <a:rPr lang="zh-CN" altLang="en-US" sz="2800" dirty="0" smtClean="0">
                <a:latin typeface="微软雅黑" panose="020B0503020204020204" pitchFamily="34" charset="-122"/>
                <a:ea typeface="微软雅黑" panose="020B0503020204020204" pitchFamily="34" charset="-122"/>
              </a:rPr>
              <a:t>的观点的么？</a:t>
            </a:r>
            <a:endParaRPr lang="zh-CN" altLang="en-US" sz="2800" dirty="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9662" y="2564904"/>
            <a:ext cx="2352675"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64335" y="1560195"/>
            <a:ext cx="10299065" cy="2613660"/>
          </a:xfrm>
        </p:spPr>
        <p:txBody>
          <a:bodyPr>
            <a:normAutofit/>
          </a:bodyPr>
          <a:lstStyle/>
          <a:p>
            <a:pPr marL="0" indent="0">
              <a:lnSpc>
                <a:spcPct val="200000"/>
              </a:lnSpc>
              <a:buNone/>
            </a:pPr>
            <a:r>
              <a:rPr lang="zh-CN" altLang="en-US" sz="3600" dirty="0">
                <a:latin typeface="华文中宋" panose="02010600040101010101" charset="-122"/>
                <a:ea typeface="华文中宋" panose="02010600040101010101" charset="-122"/>
              </a:rPr>
              <a:t>物质是本原 </a:t>
            </a:r>
            <a:r>
              <a:rPr lang="en-US" altLang="zh-CN" sz="3600" dirty="0">
                <a:latin typeface="华文中宋" panose="02010600040101010101" charset="-122"/>
                <a:ea typeface="华文中宋" panose="02010600040101010101" charset="-122"/>
              </a:rPr>
              <a:t>/ </a:t>
            </a:r>
            <a:r>
              <a:rPr lang="zh-CN" altLang="en-US" sz="3600" dirty="0">
                <a:latin typeface="华文中宋" panose="02010600040101010101" charset="-122"/>
                <a:ea typeface="华文中宋" panose="02010600040101010101" charset="-122"/>
              </a:rPr>
              <a:t>唯心    </a:t>
            </a:r>
            <a:r>
              <a:rPr lang="zh-CN" altLang="en-US" sz="3600" dirty="0" smtClean="0">
                <a:latin typeface="华文中宋" panose="02010600040101010101" charset="-122"/>
                <a:ea typeface="华文中宋" panose="02010600040101010101" charset="-122"/>
              </a:rPr>
              <a:t> </a:t>
            </a:r>
            <a:r>
              <a:rPr lang="zh-CN" altLang="en-US" sz="3600" dirty="0">
                <a:latin typeface="华文中宋" panose="02010600040101010101" charset="-122"/>
                <a:ea typeface="华文中宋" panose="02010600040101010101" charset="-122"/>
              </a:rPr>
              <a:t>一元论（统一）</a:t>
            </a:r>
            <a:endParaRPr lang="zh-CN" altLang="en-US" sz="3600" dirty="0">
              <a:latin typeface="华文中宋" panose="02010600040101010101" charset="-122"/>
              <a:ea typeface="华文中宋" panose="02010600040101010101" charset="-122"/>
            </a:endParaRPr>
          </a:p>
          <a:p>
            <a:pPr marL="0" indent="0">
              <a:lnSpc>
                <a:spcPct val="200000"/>
              </a:lnSpc>
              <a:buNone/>
            </a:pPr>
            <a:r>
              <a:rPr lang="zh-CN" altLang="en-US" sz="3600" dirty="0">
                <a:latin typeface="华文中宋" panose="02010600040101010101" charset="-122"/>
                <a:ea typeface="华文中宋" panose="02010600040101010101" charset="-122"/>
              </a:rPr>
              <a:t>唯物 </a:t>
            </a:r>
            <a:r>
              <a:rPr lang="en-US" altLang="zh-CN" sz="3600" dirty="0">
                <a:latin typeface="华文中宋" panose="02010600040101010101" charset="-122"/>
                <a:ea typeface="华文中宋" panose="02010600040101010101" charset="-122"/>
              </a:rPr>
              <a:t>+ </a:t>
            </a:r>
            <a:r>
              <a:rPr lang="zh-CN" altLang="en-US" sz="3600" dirty="0">
                <a:latin typeface="华文中宋" panose="02010600040101010101" charset="-122"/>
                <a:ea typeface="华文中宋" panose="02010600040101010101" charset="-122"/>
              </a:rPr>
              <a:t>唯心              二元论</a:t>
            </a:r>
            <a:r>
              <a:rPr lang="zh-CN" altLang="en-US" sz="3600" dirty="0">
                <a:latin typeface="华文中宋" panose="02010600040101010101" charset="-122"/>
                <a:ea typeface="华文中宋" panose="02010600040101010101" charset="-122"/>
                <a:sym typeface="+mn-ea"/>
              </a:rPr>
              <a:t>（分裂）</a:t>
            </a:r>
            <a:endParaRPr lang="zh-CN" altLang="en-US" sz="3600" dirty="0">
              <a:latin typeface="华文中宋" panose="02010600040101010101" charset="-122"/>
              <a:ea typeface="华文中宋" panose="02010600040101010101" charset="-122"/>
            </a:endParaRPr>
          </a:p>
        </p:txBody>
      </p:sp>
      <p:sp>
        <p:nvSpPr>
          <p:cNvPr id="4" name="文本框 3"/>
          <p:cNvSpPr txBox="1"/>
          <p:nvPr/>
        </p:nvSpPr>
        <p:spPr>
          <a:xfrm>
            <a:off x="10488488" y="2670644"/>
            <a:ext cx="953135" cy="1531620"/>
          </a:xfrm>
          <a:prstGeom prst="rect">
            <a:avLst/>
          </a:prstGeom>
          <a:noFill/>
        </p:spPr>
        <p:txBody>
          <a:bodyPr wrap="square" rtlCol="0">
            <a:spAutoFit/>
          </a:bodyPr>
          <a:lstStyle/>
          <a:p>
            <a:pPr>
              <a:lnSpc>
                <a:spcPct val="130000"/>
              </a:lnSpc>
            </a:pPr>
            <a:r>
              <a:rPr lang="en-US" altLang="zh-CN" sz="7200" dirty="0" smtClean="0">
                <a:solidFill>
                  <a:srgbClr val="FF0000"/>
                </a:solidFill>
                <a:latin typeface="Arial" panose="020B0604020202020204" pitchFamily="34" charset="0"/>
                <a:ea typeface="微软雅黑" panose="020B0503020204020204" pitchFamily="34" charset="-122"/>
              </a:rPr>
              <a:t>X</a:t>
            </a:r>
            <a:endParaRPr lang="en-US" altLang="zh-CN" sz="7200" dirty="0" smtClean="0">
              <a:solidFill>
                <a:srgbClr val="FF0000"/>
              </a:solidFill>
              <a:latin typeface="Arial" panose="020B0604020202020204" pitchFamily="34" charset="0"/>
              <a:ea typeface="微软雅黑" panose="020B0503020204020204" pitchFamily="34" charset="-122"/>
            </a:endParaRPr>
          </a:p>
        </p:txBody>
      </p:sp>
      <p:sp>
        <p:nvSpPr>
          <p:cNvPr id="5" name="文本框 4"/>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2" name="矩形 1"/>
          <p:cNvSpPr/>
          <p:nvPr/>
        </p:nvSpPr>
        <p:spPr>
          <a:xfrm>
            <a:off x="6240145" y="3734435"/>
            <a:ext cx="3416935" cy="368300"/>
          </a:xfrm>
          <a:prstGeom prst="rect">
            <a:avLst/>
          </a:prstGeom>
        </p:spPr>
        <p:txBody>
          <a:bodyPr wrap="square">
            <a:spAutoFit/>
          </a:bodyPr>
          <a:lstStyle/>
          <a:p>
            <a:r>
              <a:rPr lang="zh-CN" altLang="en-US" sz="1800" b="1" dirty="0">
                <a:solidFill>
                  <a:srgbClr val="C00000"/>
                </a:solidFill>
                <a:latin typeface="微软雅黑" panose="020B0503020204020204" pitchFamily="34" charset="-122"/>
                <a:ea typeface="微软雅黑" panose="020B0503020204020204" pitchFamily="34" charset="-122"/>
              </a:rPr>
              <a:t>否认世界的统一性，就是二元论</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1788165" y="3734587"/>
            <a:ext cx="2262158" cy="369332"/>
          </a:xfrm>
          <a:prstGeom prst="rect">
            <a:avLst/>
          </a:prstGeom>
        </p:spPr>
        <p:txBody>
          <a:bodyPr wrap="none">
            <a:spAutoFit/>
          </a:bodyPr>
          <a:lstStyle/>
          <a:p>
            <a:r>
              <a:rPr lang="zh-CN" altLang="en-US" sz="1800" b="1" dirty="0">
                <a:solidFill>
                  <a:srgbClr val="C00000"/>
                </a:solidFill>
                <a:latin typeface="微软雅黑" panose="020B0503020204020204" pitchFamily="34" charset="-122"/>
                <a:ea typeface="微软雅黑" panose="020B0503020204020204" pitchFamily="34" charset="-122"/>
              </a:rPr>
              <a:t>物质和意识都是本原</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1664449" y="2501086"/>
            <a:ext cx="3647152" cy="369332"/>
          </a:xfrm>
          <a:prstGeom prst="rect">
            <a:avLst/>
          </a:prstGeom>
        </p:spPr>
        <p:txBody>
          <a:bodyPr wrap="none">
            <a:spAutoFit/>
          </a:bodyPr>
          <a:lstStyle/>
          <a:p>
            <a:r>
              <a:rPr lang="zh-CN" altLang="en-US" sz="1800" b="1" dirty="0" smtClean="0">
                <a:solidFill>
                  <a:srgbClr val="C00000"/>
                </a:solidFill>
                <a:latin typeface="微软雅黑" panose="020B0503020204020204" pitchFamily="34" charset="-122"/>
                <a:ea typeface="微软雅黑" panose="020B0503020204020204" pitchFamily="34" charset="-122"/>
              </a:rPr>
              <a:t>本原只有一个，要么物质要么意识</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6240016" y="2581079"/>
            <a:ext cx="2236510"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承认</a:t>
            </a:r>
            <a:r>
              <a:rPr lang="zh-CN" altLang="en-US" sz="2000" b="1" dirty="0" smtClean="0">
                <a:solidFill>
                  <a:srgbClr val="C00000"/>
                </a:solidFill>
                <a:latin typeface="微软雅黑" panose="020B0503020204020204" pitchFamily="34" charset="-122"/>
                <a:ea typeface="微软雅黑" panose="020B0503020204020204" pitchFamily="34" charset="-122"/>
              </a:rPr>
              <a:t>世界</a:t>
            </a:r>
            <a:r>
              <a:rPr lang="zh-CN" altLang="en-US" sz="2000" b="1" dirty="0">
                <a:solidFill>
                  <a:srgbClr val="C00000"/>
                </a:solidFill>
                <a:latin typeface="微软雅黑" panose="020B0503020204020204" pitchFamily="34" charset="-122"/>
                <a:ea typeface="微软雅黑" panose="020B0503020204020204" pitchFamily="34" charset="-122"/>
              </a:rPr>
              <a:t>的统一性</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22045" y="535305"/>
            <a:ext cx="10515600" cy="1325563"/>
          </a:xfrm>
        </p:spPr>
        <p:txBody>
          <a:bodyPr>
            <a:normAutofit/>
          </a:bodyPr>
          <a:lstStyle/>
          <a:p>
            <a:r>
              <a:rPr lang="zh-CN" altLang="en-US" dirty="0"/>
              <a:t>第一节  物质世界和</a:t>
            </a:r>
            <a:r>
              <a:rPr lang="zh-CN" altLang="en-US" dirty="0" smtClean="0"/>
              <a:t>实践</a:t>
            </a:r>
            <a:endParaRPr lang="zh-CN" altLang="en-US" dirty="0"/>
          </a:p>
        </p:txBody>
      </p:sp>
      <p:sp>
        <p:nvSpPr>
          <p:cNvPr id="4" name="灯片编号占位符 3"/>
          <p:cNvSpPr>
            <a:spLocks noGrp="1"/>
          </p:cNvSpPr>
          <p:nvPr>
            <p:ph type="sldNum" sz="quarter" idx="4294967295"/>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35" name="任意多边形 34"/>
          <p:cNvSpPr/>
          <p:nvPr/>
        </p:nvSpPr>
        <p:spPr>
          <a:xfrm>
            <a:off x="821606" y="2944183"/>
            <a:ext cx="2669550" cy="1344613"/>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120000"/>
              </a:lnSpc>
              <a:spcBef>
                <a:spcPct val="0"/>
              </a:spcBef>
            </a:pPr>
            <a:r>
              <a:rPr lang="zh-CN" altLang="en-US" sz="2000" b="1" dirty="0">
                <a:solidFill>
                  <a:srgbClr val="4472C4"/>
                </a:solidFill>
              </a:rPr>
              <a:t>（                 ）</a:t>
            </a:r>
            <a:endParaRPr lang="zh-CN" altLang="en-US" sz="2000" b="1" dirty="0">
              <a:solidFill>
                <a:srgbClr val="4472C4"/>
              </a:solidFill>
            </a:endParaRPr>
          </a:p>
        </p:txBody>
      </p:sp>
      <p:grpSp>
        <p:nvGrpSpPr>
          <p:cNvPr id="5" name="组合 4"/>
          <p:cNvGrpSpPr/>
          <p:nvPr/>
        </p:nvGrpSpPr>
        <p:grpSpPr>
          <a:xfrm>
            <a:off x="3729719" y="2503850"/>
            <a:ext cx="3156130" cy="1216730"/>
            <a:chOff x="3709399" y="2524170"/>
            <a:chExt cx="3156130" cy="1216730"/>
          </a:xfrm>
        </p:grpSpPr>
        <p:sp>
          <p:nvSpPr>
            <p:cNvPr id="36" name="任意多边形 35"/>
            <p:cNvSpPr/>
            <p:nvPr/>
          </p:nvSpPr>
          <p:spPr>
            <a:xfrm rot="18289469">
              <a:off x="3298415" y="3289486"/>
              <a:ext cx="862398" cy="40429"/>
            </a:xfrm>
            <a:custGeom>
              <a:avLst/>
              <a:gdLst>
                <a:gd name="connsiteX0" fmla="*/ 0 w 694256"/>
                <a:gd name="connsiteY0" fmla="*/ 20214 h 40429"/>
                <a:gd name="connsiteX1" fmla="*/ 694256 w 694256"/>
                <a:gd name="connsiteY1" fmla="*/ 20214 h 40429"/>
              </a:gdLst>
              <a:ahLst/>
              <a:cxnLst>
                <a:cxn ang="0">
                  <a:pos x="connsiteX0" y="connsiteY0"/>
                </a:cxn>
                <a:cxn ang="0">
                  <a:pos x="connsiteX1" y="connsiteY1"/>
                </a:cxn>
              </a:cxnLst>
              <a:rect l="l" t="t" r="r" b="b"/>
              <a:pathLst>
                <a:path w="694256" h="40429">
                  <a:moveTo>
                    <a:pt x="0" y="20214"/>
                  </a:moveTo>
                  <a:lnTo>
                    <a:pt x="694256" y="20214"/>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42471" tIns="2858" rIns="342472" bIns="2858"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7" name="任意多边形 36"/>
            <p:cNvSpPr/>
            <p:nvPr/>
          </p:nvSpPr>
          <p:spPr>
            <a:xfrm>
              <a:off x="3927847" y="2524170"/>
              <a:ext cx="2937682" cy="861777"/>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rPr>
                <a:t>一元论</a:t>
              </a:r>
              <a:endPar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grpSp>
      <p:grpSp>
        <p:nvGrpSpPr>
          <p:cNvPr id="6" name="组合 5"/>
          <p:cNvGrpSpPr/>
          <p:nvPr/>
        </p:nvGrpSpPr>
        <p:grpSpPr>
          <a:xfrm>
            <a:off x="3709670" y="3586480"/>
            <a:ext cx="3176270" cy="1215390"/>
            <a:chOff x="3709399" y="3586449"/>
            <a:chExt cx="3156130" cy="1215392"/>
          </a:xfrm>
        </p:grpSpPr>
        <p:sp>
          <p:nvSpPr>
            <p:cNvPr id="48" name="任意多边形 47"/>
            <p:cNvSpPr/>
            <p:nvPr/>
          </p:nvSpPr>
          <p:spPr>
            <a:xfrm rot="3310531">
              <a:off x="3298415" y="3997433"/>
              <a:ext cx="862398" cy="40429"/>
            </a:xfrm>
            <a:custGeom>
              <a:avLst/>
              <a:gdLst>
                <a:gd name="connsiteX0" fmla="*/ 0 w 694256"/>
                <a:gd name="connsiteY0" fmla="*/ 20214 h 40429"/>
                <a:gd name="connsiteX1" fmla="*/ 694256 w 694256"/>
                <a:gd name="connsiteY1" fmla="*/ 20214 h 40429"/>
              </a:gdLst>
              <a:ahLst/>
              <a:cxnLst>
                <a:cxn ang="0">
                  <a:pos x="connsiteX0" y="connsiteY0"/>
                </a:cxn>
                <a:cxn ang="0">
                  <a:pos x="connsiteX1" y="connsiteY1"/>
                </a:cxn>
              </a:cxnLst>
              <a:rect l="l" t="t" r="r" b="b"/>
              <a:pathLst>
                <a:path w="694256" h="40429">
                  <a:moveTo>
                    <a:pt x="0" y="20214"/>
                  </a:moveTo>
                  <a:lnTo>
                    <a:pt x="694256" y="20214"/>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42471" tIns="2858" rIns="342472" bIns="2858"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3927847" y="3940064"/>
              <a:ext cx="2937682" cy="861777"/>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sym typeface="+mn-ea"/>
                </a:rPr>
                <a:t>二元论</a:t>
              </a:r>
              <a:endPar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grpSp>
      <p:sp>
        <p:nvSpPr>
          <p:cNvPr id="3" name="任意多边形 2"/>
          <p:cNvSpPr/>
          <p:nvPr/>
        </p:nvSpPr>
        <p:spPr>
          <a:xfrm>
            <a:off x="6905755" y="2909557"/>
            <a:ext cx="396465" cy="50220"/>
          </a:xfrm>
          <a:custGeom>
            <a:avLst/>
            <a:gdLst>
              <a:gd name="connsiteX0" fmla="*/ 0 w 396465"/>
              <a:gd name="connsiteY0" fmla="*/ 20214 h 40429"/>
              <a:gd name="connsiteX1" fmla="*/ 396465 w 396465"/>
              <a:gd name="connsiteY1" fmla="*/ 20214 h 40429"/>
            </a:gdLst>
            <a:ahLst/>
            <a:cxnLst>
              <a:cxn ang="0">
                <a:pos x="connsiteX0" y="connsiteY0"/>
              </a:cxn>
              <a:cxn ang="0">
                <a:pos x="connsiteX1" y="connsiteY1"/>
              </a:cxn>
            </a:cxnLst>
            <a:rect l="l" t="t" r="r" b="b"/>
            <a:pathLst>
              <a:path w="396465" h="40429">
                <a:moveTo>
                  <a:pt x="0" y="20214"/>
                </a:moveTo>
                <a:lnTo>
                  <a:pt x="396465"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1021" tIns="10303" rIns="201021" bIns="10303"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3" name="任意多边形 12"/>
          <p:cNvSpPr/>
          <p:nvPr/>
        </p:nvSpPr>
        <p:spPr>
          <a:xfrm>
            <a:off x="7104510" y="4384027"/>
            <a:ext cx="396465" cy="50220"/>
          </a:xfrm>
          <a:custGeom>
            <a:avLst/>
            <a:gdLst>
              <a:gd name="connsiteX0" fmla="*/ 0 w 396465"/>
              <a:gd name="connsiteY0" fmla="*/ 20214 h 40429"/>
              <a:gd name="connsiteX1" fmla="*/ 396465 w 396465"/>
              <a:gd name="connsiteY1" fmla="*/ 20214 h 40429"/>
            </a:gdLst>
            <a:ahLst/>
            <a:cxnLst>
              <a:cxn ang="0">
                <a:pos x="connsiteX0" y="connsiteY0"/>
              </a:cxn>
              <a:cxn ang="0">
                <a:pos x="connsiteX1" y="connsiteY1"/>
              </a:cxn>
            </a:cxnLst>
            <a:rect l="l" t="t" r="r" b="b"/>
            <a:pathLst>
              <a:path w="396465" h="40429">
                <a:moveTo>
                  <a:pt x="0" y="20214"/>
                </a:moveTo>
                <a:lnTo>
                  <a:pt x="396465"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1021" tIns="10303" rIns="201021" bIns="10303"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6" name="任意多边形 15"/>
          <p:cNvSpPr/>
          <p:nvPr/>
        </p:nvSpPr>
        <p:spPr>
          <a:xfrm>
            <a:off x="7771765" y="2503805"/>
            <a:ext cx="2937510" cy="861695"/>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b="1" dirty="0">
                <a:solidFill>
                  <a:srgbClr val="C00000"/>
                </a:solidFill>
                <a:latin typeface="微软雅黑" panose="020B0503020204020204" pitchFamily="34" charset="-122"/>
                <a:ea typeface="微软雅黑" panose="020B0503020204020204" pitchFamily="34" charset="-122"/>
                <a:sym typeface="+mn-ea"/>
              </a:rPr>
              <a:t>承认</a:t>
            </a:r>
            <a:r>
              <a:rPr lang="zh-CN" altLang="en-US" sz="2000" b="1" dirty="0" smtClean="0">
                <a:solidFill>
                  <a:srgbClr val="C00000"/>
                </a:solidFill>
                <a:latin typeface="微软雅黑" panose="020B0503020204020204" pitchFamily="34" charset="-122"/>
                <a:ea typeface="微软雅黑" panose="020B0503020204020204" pitchFamily="34" charset="-122"/>
                <a:sym typeface="+mn-ea"/>
              </a:rPr>
              <a:t>世界</a:t>
            </a:r>
            <a:r>
              <a:rPr lang="zh-CN" altLang="en-US" sz="2000" b="1" dirty="0">
                <a:solidFill>
                  <a:srgbClr val="C00000"/>
                </a:solidFill>
                <a:latin typeface="微软雅黑" panose="020B0503020204020204" pitchFamily="34" charset="-122"/>
                <a:ea typeface="微软雅黑" panose="020B0503020204020204" pitchFamily="34" charset="-122"/>
                <a:sym typeface="+mn-ea"/>
              </a:rPr>
              <a:t>的统一性</a:t>
            </a:r>
            <a:endPar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sp>
        <p:nvSpPr>
          <p:cNvPr id="19" name="任意多边形 18"/>
          <p:cNvSpPr/>
          <p:nvPr/>
        </p:nvSpPr>
        <p:spPr>
          <a:xfrm>
            <a:off x="7771765" y="3978275"/>
            <a:ext cx="2937510" cy="861695"/>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b="1" dirty="0">
                <a:solidFill>
                  <a:srgbClr val="C00000"/>
                </a:solidFill>
                <a:latin typeface="微软雅黑" panose="020B0503020204020204" pitchFamily="34" charset="-122"/>
                <a:ea typeface="微软雅黑" panose="020B0503020204020204" pitchFamily="34" charset="-122"/>
                <a:sym typeface="+mn-ea"/>
              </a:rPr>
              <a:t>否认世界的统一性</a:t>
            </a:r>
            <a:endPar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22045" y="535305"/>
            <a:ext cx="10515600" cy="1325563"/>
          </a:xfrm>
        </p:spPr>
        <p:txBody>
          <a:bodyPr>
            <a:normAutofit/>
          </a:bodyPr>
          <a:lstStyle/>
          <a:p>
            <a:r>
              <a:rPr lang="zh-CN" altLang="en-US" dirty="0"/>
              <a:t>第一节  物质世界和</a:t>
            </a:r>
            <a:r>
              <a:rPr lang="zh-CN" altLang="en-US" dirty="0" smtClean="0"/>
              <a:t>实践</a:t>
            </a:r>
            <a:endParaRPr lang="zh-CN" altLang="en-US" dirty="0"/>
          </a:p>
        </p:txBody>
      </p:sp>
      <p:sp>
        <p:nvSpPr>
          <p:cNvPr id="4" name="灯片编号占位符 3"/>
          <p:cNvSpPr>
            <a:spLocks noGrp="1"/>
          </p:cNvSpPr>
          <p:nvPr>
            <p:ph type="sldNum" sz="quarter" idx="4294967295"/>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35" name="任意多边形 34"/>
          <p:cNvSpPr/>
          <p:nvPr/>
        </p:nvSpPr>
        <p:spPr>
          <a:xfrm>
            <a:off x="821606" y="2944183"/>
            <a:ext cx="2669550" cy="1344613"/>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120000"/>
              </a:lnSpc>
              <a:spcBef>
                <a:spcPct val="0"/>
              </a:spcBef>
            </a:pPr>
            <a:r>
              <a:rPr lang="zh-CN" altLang="en-US" sz="2000" b="1" dirty="0">
                <a:solidFill>
                  <a:srgbClr val="4472C4"/>
                </a:solidFill>
              </a:rPr>
              <a:t>世界是否是统一的</a:t>
            </a:r>
            <a:endParaRPr lang="en-US" altLang="zh-CN" sz="2000" b="1" dirty="0">
              <a:solidFill>
                <a:srgbClr val="4472C4"/>
              </a:solidFill>
            </a:endParaRPr>
          </a:p>
        </p:txBody>
      </p:sp>
      <p:grpSp>
        <p:nvGrpSpPr>
          <p:cNvPr id="5" name="组合 4"/>
          <p:cNvGrpSpPr/>
          <p:nvPr/>
        </p:nvGrpSpPr>
        <p:grpSpPr>
          <a:xfrm>
            <a:off x="3729719" y="2503850"/>
            <a:ext cx="3156130" cy="1216730"/>
            <a:chOff x="3709399" y="2524170"/>
            <a:chExt cx="3156130" cy="1216730"/>
          </a:xfrm>
        </p:grpSpPr>
        <p:sp>
          <p:nvSpPr>
            <p:cNvPr id="36" name="任意多边形 35"/>
            <p:cNvSpPr/>
            <p:nvPr/>
          </p:nvSpPr>
          <p:spPr>
            <a:xfrm rot="18289469">
              <a:off x="3298415" y="3289486"/>
              <a:ext cx="862398" cy="40429"/>
            </a:xfrm>
            <a:custGeom>
              <a:avLst/>
              <a:gdLst>
                <a:gd name="connsiteX0" fmla="*/ 0 w 694256"/>
                <a:gd name="connsiteY0" fmla="*/ 20214 h 40429"/>
                <a:gd name="connsiteX1" fmla="*/ 694256 w 694256"/>
                <a:gd name="connsiteY1" fmla="*/ 20214 h 40429"/>
              </a:gdLst>
              <a:ahLst/>
              <a:cxnLst>
                <a:cxn ang="0">
                  <a:pos x="connsiteX0" y="connsiteY0"/>
                </a:cxn>
                <a:cxn ang="0">
                  <a:pos x="connsiteX1" y="connsiteY1"/>
                </a:cxn>
              </a:cxnLst>
              <a:rect l="l" t="t" r="r" b="b"/>
              <a:pathLst>
                <a:path w="694256" h="40429">
                  <a:moveTo>
                    <a:pt x="0" y="20214"/>
                  </a:moveTo>
                  <a:lnTo>
                    <a:pt x="694256" y="20214"/>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42471" tIns="2858" rIns="342472" bIns="2858"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7" name="任意多边形 36"/>
            <p:cNvSpPr/>
            <p:nvPr/>
          </p:nvSpPr>
          <p:spPr>
            <a:xfrm>
              <a:off x="3927847" y="2524170"/>
              <a:ext cx="2937682" cy="861777"/>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rPr>
                <a:t>一元论</a:t>
              </a:r>
              <a:endPar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grpSp>
      <p:grpSp>
        <p:nvGrpSpPr>
          <p:cNvPr id="6" name="组合 5"/>
          <p:cNvGrpSpPr/>
          <p:nvPr/>
        </p:nvGrpSpPr>
        <p:grpSpPr>
          <a:xfrm>
            <a:off x="3709670" y="3586480"/>
            <a:ext cx="3176270" cy="1215390"/>
            <a:chOff x="3709399" y="3586449"/>
            <a:chExt cx="3156130" cy="1215392"/>
          </a:xfrm>
        </p:grpSpPr>
        <p:sp>
          <p:nvSpPr>
            <p:cNvPr id="48" name="任意多边形 47"/>
            <p:cNvSpPr/>
            <p:nvPr/>
          </p:nvSpPr>
          <p:spPr>
            <a:xfrm rot="3310531">
              <a:off x="3298415" y="3997433"/>
              <a:ext cx="862398" cy="40429"/>
            </a:xfrm>
            <a:custGeom>
              <a:avLst/>
              <a:gdLst>
                <a:gd name="connsiteX0" fmla="*/ 0 w 694256"/>
                <a:gd name="connsiteY0" fmla="*/ 20214 h 40429"/>
                <a:gd name="connsiteX1" fmla="*/ 694256 w 694256"/>
                <a:gd name="connsiteY1" fmla="*/ 20214 h 40429"/>
              </a:gdLst>
              <a:ahLst/>
              <a:cxnLst>
                <a:cxn ang="0">
                  <a:pos x="connsiteX0" y="connsiteY0"/>
                </a:cxn>
                <a:cxn ang="0">
                  <a:pos x="connsiteX1" y="connsiteY1"/>
                </a:cxn>
              </a:cxnLst>
              <a:rect l="l" t="t" r="r" b="b"/>
              <a:pathLst>
                <a:path w="694256" h="40429">
                  <a:moveTo>
                    <a:pt x="0" y="20214"/>
                  </a:moveTo>
                  <a:lnTo>
                    <a:pt x="694256" y="20214"/>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42471" tIns="2858" rIns="342472" bIns="2858"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3927847" y="3940064"/>
              <a:ext cx="2937682" cy="861777"/>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sym typeface="+mn-ea"/>
                </a:rPr>
                <a:t>二元论</a:t>
              </a:r>
              <a:endPar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grpSp>
      <p:sp>
        <p:nvSpPr>
          <p:cNvPr id="3" name="任意多边形 2"/>
          <p:cNvSpPr/>
          <p:nvPr/>
        </p:nvSpPr>
        <p:spPr>
          <a:xfrm>
            <a:off x="6905755" y="2909557"/>
            <a:ext cx="396465" cy="50220"/>
          </a:xfrm>
          <a:custGeom>
            <a:avLst/>
            <a:gdLst>
              <a:gd name="connsiteX0" fmla="*/ 0 w 396465"/>
              <a:gd name="connsiteY0" fmla="*/ 20214 h 40429"/>
              <a:gd name="connsiteX1" fmla="*/ 396465 w 396465"/>
              <a:gd name="connsiteY1" fmla="*/ 20214 h 40429"/>
            </a:gdLst>
            <a:ahLst/>
            <a:cxnLst>
              <a:cxn ang="0">
                <a:pos x="connsiteX0" y="connsiteY0"/>
              </a:cxn>
              <a:cxn ang="0">
                <a:pos x="connsiteX1" y="connsiteY1"/>
              </a:cxn>
            </a:cxnLst>
            <a:rect l="l" t="t" r="r" b="b"/>
            <a:pathLst>
              <a:path w="396465" h="40429">
                <a:moveTo>
                  <a:pt x="0" y="20214"/>
                </a:moveTo>
                <a:lnTo>
                  <a:pt x="396465"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1021" tIns="10303" rIns="201021" bIns="10303"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3" name="任意多边形 12"/>
          <p:cNvSpPr/>
          <p:nvPr/>
        </p:nvSpPr>
        <p:spPr>
          <a:xfrm>
            <a:off x="7104510" y="4384027"/>
            <a:ext cx="396465" cy="50220"/>
          </a:xfrm>
          <a:custGeom>
            <a:avLst/>
            <a:gdLst>
              <a:gd name="connsiteX0" fmla="*/ 0 w 396465"/>
              <a:gd name="connsiteY0" fmla="*/ 20214 h 40429"/>
              <a:gd name="connsiteX1" fmla="*/ 396465 w 396465"/>
              <a:gd name="connsiteY1" fmla="*/ 20214 h 40429"/>
            </a:gdLst>
            <a:ahLst/>
            <a:cxnLst>
              <a:cxn ang="0">
                <a:pos x="connsiteX0" y="connsiteY0"/>
              </a:cxn>
              <a:cxn ang="0">
                <a:pos x="connsiteX1" y="connsiteY1"/>
              </a:cxn>
            </a:cxnLst>
            <a:rect l="l" t="t" r="r" b="b"/>
            <a:pathLst>
              <a:path w="396465" h="40429">
                <a:moveTo>
                  <a:pt x="0" y="20214"/>
                </a:moveTo>
                <a:lnTo>
                  <a:pt x="396465"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1021" tIns="10303" rIns="201021" bIns="10303"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6" name="任意多边形 15"/>
          <p:cNvSpPr/>
          <p:nvPr/>
        </p:nvSpPr>
        <p:spPr>
          <a:xfrm>
            <a:off x="7771765" y="2503805"/>
            <a:ext cx="2937510" cy="861695"/>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b="1" dirty="0">
                <a:solidFill>
                  <a:srgbClr val="C00000"/>
                </a:solidFill>
                <a:latin typeface="微软雅黑" panose="020B0503020204020204" pitchFamily="34" charset="-122"/>
                <a:ea typeface="微软雅黑" panose="020B0503020204020204" pitchFamily="34" charset="-122"/>
                <a:sym typeface="+mn-ea"/>
              </a:rPr>
              <a:t>承认</a:t>
            </a:r>
            <a:r>
              <a:rPr lang="zh-CN" altLang="en-US" sz="2000" b="1" dirty="0" smtClean="0">
                <a:solidFill>
                  <a:srgbClr val="C00000"/>
                </a:solidFill>
                <a:latin typeface="微软雅黑" panose="020B0503020204020204" pitchFamily="34" charset="-122"/>
                <a:ea typeface="微软雅黑" panose="020B0503020204020204" pitchFamily="34" charset="-122"/>
                <a:sym typeface="+mn-ea"/>
              </a:rPr>
              <a:t>世界</a:t>
            </a:r>
            <a:r>
              <a:rPr lang="zh-CN" altLang="en-US" sz="2000" b="1" dirty="0">
                <a:solidFill>
                  <a:srgbClr val="C00000"/>
                </a:solidFill>
                <a:latin typeface="微软雅黑" panose="020B0503020204020204" pitchFamily="34" charset="-122"/>
                <a:ea typeface="微软雅黑" panose="020B0503020204020204" pitchFamily="34" charset="-122"/>
                <a:sym typeface="+mn-ea"/>
              </a:rPr>
              <a:t>的统一性</a:t>
            </a:r>
            <a:endPar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sp>
        <p:nvSpPr>
          <p:cNvPr id="19" name="任意多边形 18"/>
          <p:cNvSpPr/>
          <p:nvPr/>
        </p:nvSpPr>
        <p:spPr>
          <a:xfrm>
            <a:off x="7771765" y="3978275"/>
            <a:ext cx="2937510" cy="861695"/>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b="1" dirty="0">
                <a:solidFill>
                  <a:srgbClr val="C00000"/>
                </a:solidFill>
                <a:latin typeface="微软雅黑" panose="020B0503020204020204" pitchFamily="34" charset="-122"/>
                <a:ea typeface="微软雅黑" panose="020B0503020204020204" pitchFamily="34" charset="-122"/>
                <a:sym typeface="+mn-ea"/>
              </a:rPr>
              <a:t>否认世界的统一性</a:t>
            </a:r>
            <a:endPar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
        <p:nvSpPr>
          <p:cNvPr id="87042" name="TextBox 1"/>
          <p:cNvSpPr>
            <a:spLocks noChangeArrowheads="1"/>
          </p:cNvSpPr>
          <p:nvPr/>
        </p:nvSpPr>
        <p:spPr bwMode="auto">
          <a:xfrm>
            <a:off x="953770" y="2054225"/>
            <a:ext cx="9873615" cy="3277235"/>
          </a:xfrm>
          <a:prstGeom prst="rect">
            <a:avLst/>
          </a:prstGeom>
          <a:noFill/>
          <a:ln w="9525">
            <a:noFill/>
            <a:miter lim="800000"/>
          </a:ln>
        </p:spPr>
        <p:txBody>
          <a:bodyPr wrap="square" lIns="0" tIns="0" rIns="0">
            <a:spAutoFit/>
          </a:bodyPr>
          <a:lstStyle/>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rPr>
              <a:t>##</a:t>
            </a:r>
            <a:r>
              <a:rPr lang="zh-CN" altLang="en-US" sz="2800" dirty="0"/>
              <a:t>哲学上的一元论与二元论的区别在于是否承认（ ） </a:t>
            </a:r>
            <a:endParaRPr lang="en-US" altLang="zh-CN" sz="2800" dirty="0" smtClean="0"/>
          </a:p>
          <a:p>
            <a:pPr>
              <a:lnSpc>
                <a:spcPct val="150000"/>
              </a:lnSpc>
              <a:tabLst>
                <a:tab pos="5981700" algn="l"/>
              </a:tabLst>
            </a:pPr>
            <a:r>
              <a:rPr lang="en-US" altLang="zh-CN" sz="2800" dirty="0"/>
              <a:t>A </a:t>
            </a:r>
            <a:r>
              <a:rPr lang="zh-CN" altLang="en-US" sz="2800" dirty="0"/>
              <a:t>世界的物质性 </a:t>
            </a:r>
            <a:endParaRPr lang="en-US" altLang="zh-CN" sz="2800" dirty="0" smtClean="0"/>
          </a:p>
          <a:p>
            <a:pPr>
              <a:lnSpc>
                <a:spcPct val="150000"/>
              </a:lnSpc>
              <a:tabLst>
                <a:tab pos="5981700" algn="l"/>
              </a:tabLst>
            </a:pPr>
            <a:r>
              <a:rPr lang="en-US" altLang="zh-CN" sz="2800" dirty="0" smtClean="0"/>
              <a:t>B </a:t>
            </a:r>
            <a:r>
              <a:rPr lang="zh-CN" altLang="en-US" sz="2800" dirty="0"/>
              <a:t>世界的统一性 </a:t>
            </a:r>
            <a:endParaRPr lang="en-US" altLang="zh-CN" sz="2800" dirty="0" smtClean="0"/>
          </a:p>
          <a:p>
            <a:pPr>
              <a:lnSpc>
                <a:spcPct val="150000"/>
              </a:lnSpc>
              <a:tabLst>
                <a:tab pos="5981700" algn="l"/>
              </a:tabLst>
            </a:pPr>
            <a:r>
              <a:rPr lang="en-US" altLang="zh-CN" sz="2800" dirty="0" smtClean="0"/>
              <a:t>C </a:t>
            </a:r>
            <a:r>
              <a:rPr lang="zh-CN" altLang="en-US" sz="2800" dirty="0"/>
              <a:t>世界的可知性 </a:t>
            </a:r>
            <a:endParaRPr lang="en-US" altLang="zh-CN" sz="2800" dirty="0" smtClean="0"/>
          </a:p>
          <a:p>
            <a:pPr>
              <a:lnSpc>
                <a:spcPct val="150000"/>
              </a:lnSpc>
              <a:tabLst>
                <a:tab pos="5981700" algn="l"/>
              </a:tabLst>
            </a:pPr>
            <a:r>
              <a:rPr lang="en-US" altLang="zh-CN" sz="2800" dirty="0" smtClean="0"/>
              <a:t>D </a:t>
            </a:r>
            <a:r>
              <a:rPr lang="zh-CN" altLang="en-US" sz="2800" dirty="0"/>
              <a:t>世界的多样性</a:t>
            </a:r>
            <a:endParaRPr lang="en-US" sz="2800" dirty="0" smtClean="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
        <p:nvSpPr>
          <p:cNvPr id="87042" name="TextBox 1"/>
          <p:cNvSpPr>
            <a:spLocks noChangeArrowheads="1"/>
          </p:cNvSpPr>
          <p:nvPr/>
        </p:nvSpPr>
        <p:spPr bwMode="auto">
          <a:xfrm>
            <a:off x="953770" y="2054225"/>
            <a:ext cx="9873615" cy="3277235"/>
          </a:xfrm>
          <a:prstGeom prst="rect">
            <a:avLst/>
          </a:prstGeom>
          <a:noFill/>
          <a:ln w="9525">
            <a:noFill/>
            <a:miter lim="800000"/>
          </a:ln>
        </p:spPr>
        <p:txBody>
          <a:bodyPr wrap="square" lIns="0" tIns="0" rIns="0">
            <a:spAutoFit/>
          </a:bodyPr>
          <a:lstStyle/>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rPr>
              <a:t>##</a:t>
            </a:r>
            <a:r>
              <a:rPr lang="zh-CN" altLang="en-US" sz="2800" dirty="0"/>
              <a:t>哲学上的一元论与二元论的区别在于是否承认（ </a:t>
            </a:r>
            <a:r>
              <a:rPr lang="en-US" altLang="zh-CN" sz="2800" b="1" dirty="0" smtClean="0">
                <a:solidFill>
                  <a:srgbClr val="FF0000"/>
                </a:solidFill>
              </a:rPr>
              <a:t>B</a:t>
            </a:r>
            <a:r>
              <a:rPr lang="zh-CN" altLang="en-US" sz="2800" dirty="0" smtClean="0"/>
              <a:t>） </a:t>
            </a:r>
            <a:endParaRPr lang="en-US" altLang="zh-CN" sz="2800" dirty="0" smtClean="0"/>
          </a:p>
          <a:p>
            <a:pPr>
              <a:lnSpc>
                <a:spcPct val="150000"/>
              </a:lnSpc>
              <a:tabLst>
                <a:tab pos="5981700" algn="l"/>
              </a:tabLst>
            </a:pPr>
            <a:r>
              <a:rPr lang="en-US" altLang="zh-CN" sz="2800" dirty="0"/>
              <a:t>A </a:t>
            </a:r>
            <a:r>
              <a:rPr lang="zh-CN" altLang="en-US" sz="2800" dirty="0"/>
              <a:t>世界的物质性 </a:t>
            </a:r>
            <a:endParaRPr lang="en-US" altLang="zh-CN" sz="2800" dirty="0" smtClean="0"/>
          </a:p>
          <a:p>
            <a:pPr>
              <a:lnSpc>
                <a:spcPct val="150000"/>
              </a:lnSpc>
              <a:tabLst>
                <a:tab pos="5981700" algn="l"/>
              </a:tabLst>
            </a:pPr>
            <a:r>
              <a:rPr lang="en-US" altLang="zh-CN" sz="2800" b="1" dirty="0" smtClean="0">
                <a:solidFill>
                  <a:srgbClr val="FF0000"/>
                </a:solidFill>
              </a:rPr>
              <a:t>B </a:t>
            </a:r>
            <a:r>
              <a:rPr lang="zh-CN" altLang="en-US" sz="2800" b="1" dirty="0">
                <a:solidFill>
                  <a:srgbClr val="FF0000"/>
                </a:solidFill>
              </a:rPr>
              <a:t>世界的统一性 </a:t>
            </a:r>
            <a:endParaRPr lang="en-US" altLang="zh-CN" sz="2800" b="1" dirty="0" smtClean="0">
              <a:solidFill>
                <a:srgbClr val="FF0000"/>
              </a:solidFill>
            </a:endParaRPr>
          </a:p>
          <a:p>
            <a:pPr>
              <a:lnSpc>
                <a:spcPct val="150000"/>
              </a:lnSpc>
              <a:tabLst>
                <a:tab pos="5981700" algn="l"/>
              </a:tabLst>
            </a:pPr>
            <a:r>
              <a:rPr lang="en-US" altLang="zh-CN" sz="2800" dirty="0" smtClean="0"/>
              <a:t>C </a:t>
            </a:r>
            <a:r>
              <a:rPr lang="zh-CN" altLang="en-US" sz="2800" dirty="0"/>
              <a:t>世界的可知性 </a:t>
            </a:r>
            <a:endParaRPr lang="en-US" altLang="zh-CN" sz="2800" dirty="0" smtClean="0"/>
          </a:p>
          <a:p>
            <a:pPr>
              <a:lnSpc>
                <a:spcPct val="150000"/>
              </a:lnSpc>
              <a:tabLst>
                <a:tab pos="5981700" algn="l"/>
              </a:tabLst>
            </a:pPr>
            <a:r>
              <a:rPr lang="en-US" altLang="zh-CN" sz="2800" dirty="0" smtClean="0"/>
              <a:t>D </a:t>
            </a:r>
            <a:r>
              <a:rPr lang="zh-CN" altLang="en-US" sz="2800" dirty="0"/>
              <a:t>世界的多样性</a:t>
            </a:r>
            <a:endParaRPr lang="en-US" sz="2800" dirty="0" smtClean="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
        <p:nvSpPr>
          <p:cNvPr id="87042" name="TextBox 1"/>
          <p:cNvSpPr>
            <a:spLocks noChangeArrowheads="1"/>
          </p:cNvSpPr>
          <p:nvPr/>
        </p:nvSpPr>
        <p:spPr bwMode="auto">
          <a:xfrm>
            <a:off x="1800860" y="2017395"/>
            <a:ext cx="9873615" cy="3277235"/>
          </a:xfrm>
          <a:prstGeom prst="rect">
            <a:avLst/>
          </a:prstGeom>
          <a:noFill/>
          <a:ln w="9525">
            <a:noFill/>
            <a:miter lim="800000"/>
          </a:ln>
        </p:spPr>
        <p:txBody>
          <a:bodyPr wrap="square" lIns="0" tIns="0" rIns="0">
            <a:spAutoFit/>
          </a:bodyPr>
          <a:lstStyle/>
          <a:p>
            <a:pPr>
              <a:lnSpc>
                <a:spcPct val="150000"/>
              </a:lnSpc>
              <a:tabLst>
                <a:tab pos="5981700" algn="l"/>
              </a:tabLst>
            </a:pPr>
            <a:r>
              <a:rPr lang="en-US" altLang="zh-CN"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、承认世界的统一性的哲学都属于</a:t>
            </a:r>
            <a:r>
              <a:rPr 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sz="2800"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       </a:t>
            </a:r>
            <a:r>
              <a:rPr 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1101/1201/1404</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 </a:t>
            </a:r>
            <a:r>
              <a:rPr lang="en-US" sz="2800" dirty="0" err="1"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一元论</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B. </a:t>
            </a:r>
            <a:r>
              <a:rPr lang="en-US" sz="2800" dirty="0" err="1"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二元论</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C. </a:t>
            </a:r>
            <a:r>
              <a:rPr lang="en-US" sz="2800" dirty="0" err="1"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唯物论</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D. </a:t>
            </a:r>
            <a:r>
              <a:rPr lang="en-US" sz="2800" dirty="0" err="1"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唯心论</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
        <p:nvSpPr>
          <p:cNvPr id="87042" name="TextBox 1"/>
          <p:cNvSpPr>
            <a:spLocks noChangeArrowheads="1"/>
          </p:cNvSpPr>
          <p:nvPr/>
        </p:nvSpPr>
        <p:spPr bwMode="auto">
          <a:xfrm>
            <a:off x="1800860" y="2017395"/>
            <a:ext cx="9873615" cy="3277235"/>
          </a:xfrm>
          <a:prstGeom prst="rect">
            <a:avLst/>
          </a:prstGeom>
          <a:noFill/>
          <a:ln w="9525">
            <a:noFill/>
            <a:miter lim="800000"/>
          </a:ln>
        </p:spPr>
        <p:txBody>
          <a:bodyPr wrap="square" lIns="0" tIns="0" rIns="0">
            <a:spAutoFit/>
          </a:bodyPr>
          <a:lstStyle/>
          <a:p>
            <a:pPr>
              <a:lnSpc>
                <a:spcPct val="150000"/>
              </a:lnSpc>
              <a:tabLst>
                <a:tab pos="5981700" algn="l"/>
              </a:tabLst>
            </a:pPr>
            <a:r>
              <a:rPr lang="en-US" altLang="zh-CN"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、承认世界的统一性的哲学都属于</a:t>
            </a:r>
            <a:r>
              <a:rPr 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sz="2800"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  </a:t>
            </a:r>
            <a:r>
              <a:rPr lang="en-US" sz="28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A</a:t>
            </a:r>
            <a:r>
              <a:rPr lang="en-US" sz="2800"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  </a:t>
            </a:r>
            <a:r>
              <a:rPr 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1101/1201/1404</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tabLst>
                <a:tab pos="5981700" algn="l"/>
              </a:tabLst>
            </a:pPr>
            <a:r>
              <a:rPr lang="en-US" sz="2800"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 </a:t>
            </a:r>
            <a:r>
              <a:rPr lang="en-US" sz="2800" dirty="0" err="1"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一元论</a:t>
            </a:r>
            <a:endParaRPr lang="zh-CN" altLang="en-US" sz="2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B. </a:t>
            </a:r>
            <a:r>
              <a:rPr lang="en-US" sz="2800" dirty="0" err="1"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二元论</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C. </a:t>
            </a:r>
            <a:r>
              <a:rPr lang="en-US" sz="2800" dirty="0" err="1"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唯物论</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D. </a:t>
            </a:r>
            <a:r>
              <a:rPr lang="en-US" sz="2800" dirty="0" err="1"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唯心论</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
        <p:nvSpPr>
          <p:cNvPr id="87042" name="TextBox 1"/>
          <p:cNvSpPr>
            <a:spLocks noChangeArrowheads="1"/>
          </p:cNvSpPr>
          <p:nvPr/>
        </p:nvSpPr>
        <p:spPr bwMode="auto">
          <a:xfrm>
            <a:off x="953770" y="2054225"/>
            <a:ext cx="9873615" cy="3277235"/>
          </a:xfrm>
          <a:prstGeom prst="rect">
            <a:avLst/>
          </a:prstGeom>
          <a:noFill/>
          <a:ln w="9525">
            <a:noFill/>
            <a:miter lim="800000"/>
          </a:ln>
        </p:spPr>
        <p:txBody>
          <a:bodyPr wrap="square" lIns="0" tIns="0" rIns="0">
            <a:spAutoFit/>
          </a:bodyPr>
          <a:lstStyle/>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rPr>
              <a:t>哲学上的一元论就是承认 ( )</a:t>
            </a:r>
            <a:endParaRPr lang="en-US" sz="2800" dirty="0" smtClean="0">
              <a:solidFill>
                <a:srgbClr val="000000"/>
              </a:solidFill>
              <a:latin typeface="微软雅黑" panose="020B0503020204020204" pitchFamily="34" charset="-122"/>
              <a:ea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rPr>
              <a:t>A、世界的本原是精神</a:t>
            </a:r>
            <a:endParaRPr lang="en-US" sz="2800" dirty="0" smtClean="0">
              <a:solidFill>
                <a:srgbClr val="000000"/>
              </a:solidFill>
              <a:latin typeface="微软雅黑" panose="020B0503020204020204" pitchFamily="34" charset="-122"/>
              <a:ea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rPr>
              <a:t>B、世界的本原是物质</a:t>
            </a:r>
            <a:endParaRPr lang="en-US" sz="2800" dirty="0" smtClean="0">
              <a:solidFill>
                <a:srgbClr val="000000"/>
              </a:solidFill>
              <a:latin typeface="微软雅黑" panose="020B0503020204020204" pitchFamily="34" charset="-122"/>
              <a:ea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rPr>
              <a:t>C、世界是统一的</a:t>
            </a:r>
            <a:endParaRPr lang="en-US" sz="2800" dirty="0" smtClean="0">
              <a:solidFill>
                <a:srgbClr val="000000"/>
              </a:solidFill>
              <a:latin typeface="微软雅黑" panose="020B0503020204020204" pitchFamily="34" charset="-122"/>
              <a:ea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rPr>
              <a:t>D、世界是发展的</a:t>
            </a:r>
            <a:endParaRPr lang="en-US" sz="2800" dirty="0" smtClean="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
        <p:nvSpPr>
          <p:cNvPr id="87042" name="TextBox 1"/>
          <p:cNvSpPr>
            <a:spLocks noChangeArrowheads="1"/>
          </p:cNvSpPr>
          <p:nvPr/>
        </p:nvSpPr>
        <p:spPr bwMode="auto">
          <a:xfrm>
            <a:off x="953770" y="2054225"/>
            <a:ext cx="9873615" cy="3277235"/>
          </a:xfrm>
          <a:prstGeom prst="rect">
            <a:avLst/>
          </a:prstGeom>
          <a:noFill/>
          <a:ln w="9525">
            <a:noFill/>
            <a:miter lim="800000"/>
          </a:ln>
        </p:spPr>
        <p:txBody>
          <a:bodyPr wrap="square" lIns="0" tIns="0" rIns="0">
            <a:spAutoFit/>
          </a:bodyPr>
          <a:lstStyle/>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rPr>
              <a:t>哲学上的一元论就是承认 ( </a:t>
            </a:r>
            <a:r>
              <a:rPr lang="en-US" sz="2800" b="1" dirty="0" smtClean="0">
                <a:solidFill>
                  <a:srgbClr val="FF0000"/>
                </a:solidFill>
                <a:latin typeface="微软雅黑" panose="020B0503020204020204" pitchFamily="34" charset="-122"/>
                <a:ea typeface="微软雅黑" panose="020B0503020204020204" pitchFamily="34" charset="-122"/>
              </a:rPr>
              <a:t>c</a:t>
            </a:r>
            <a:r>
              <a:rPr lang="en-US" sz="2800" dirty="0" smtClean="0">
                <a:solidFill>
                  <a:srgbClr val="000000"/>
                </a:solidFill>
                <a:latin typeface="微软雅黑" panose="020B0503020204020204" pitchFamily="34" charset="-122"/>
                <a:ea typeface="微软雅黑" panose="020B0503020204020204" pitchFamily="34" charset="-122"/>
              </a:rPr>
              <a:t>)</a:t>
            </a:r>
            <a:endParaRPr lang="en-US" sz="2800" dirty="0" smtClean="0">
              <a:solidFill>
                <a:srgbClr val="000000"/>
              </a:solidFill>
              <a:latin typeface="微软雅黑" panose="020B0503020204020204" pitchFamily="34" charset="-122"/>
              <a:ea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rPr>
              <a:t>A、世界的本原是精神</a:t>
            </a:r>
            <a:endParaRPr lang="en-US" sz="2800" dirty="0" smtClean="0">
              <a:solidFill>
                <a:srgbClr val="000000"/>
              </a:solidFill>
              <a:latin typeface="微软雅黑" panose="020B0503020204020204" pitchFamily="34" charset="-122"/>
              <a:ea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rPr>
              <a:t>B、世界的本原是物质</a:t>
            </a:r>
            <a:endParaRPr lang="en-US" sz="2800" dirty="0" smtClean="0">
              <a:solidFill>
                <a:srgbClr val="000000"/>
              </a:solidFill>
              <a:latin typeface="微软雅黑" panose="020B0503020204020204" pitchFamily="34" charset="-122"/>
              <a:ea typeface="微软雅黑" panose="020B0503020204020204" pitchFamily="34" charset="-122"/>
            </a:endParaRPr>
          </a:p>
          <a:p>
            <a:pPr>
              <a:lnSpc>
                <a:spcPct val="150000"/>
              </a:lnSpc>
              <a:tabLst>
                <a:tab pos="5981700" algn="l"/>
              </a:tabLst>
            </a:pPr>
            <a:r>
              <a:rPr lang="en-US" sz="2800" b="1" dirty="0" smtClean="0">
                <a:solidFill>
                  <a:srgbClr val="FF0000"/>
                </a:solidFill>
                <a:latin typeface="微软雅黑" panose="020B0503020204020204" pitchFamily="34" charset="-122"/>
                <a:ea typeface="微软雅黑" panose="020B0503020204020204" pitchFamily="34" charset="-122"/>
              </a:rPr>
              <a:t>C、世界是统一的</a:t>
            </a:r>
            <a:endParaRPr lang="en-US" sz="2800" b="1" dirty="0" smtClean="0">
              <a:solidFill>
                <a:srgbClr val="FF0000"/>
              </a:solidFill>
              <a:latin typeface="微软雅黑" panose="020B0503020204020204" pitchFamily="34" charset="-122"/>
              <a:ea typeface="微软雅黑" panose="020B0503020204020204" pitchFamily="34" charset="-122"/>
            </a:endParaRPr>
          </a:p>
          <a:p>
            <a:pPr>
              <a:lnSpc>
                <a:spcPct val="150000"/>
              </a:lnSpc>
              <a:tabLst>
                <a:tab pos="5981700" algn="l"/>
              </a:tabLst>
            </a:pPr>
            <a:r>
              <a:rPr lang="en-US" sz="2800" dirty="0" smtClean="0">
                <a:solidFill>
                  <a:srgbClr val="000000"/>
                </a:solidFill>
                <a:latin typeface="微软雅黑" panose="020B0503020204020204" pitchFamily="34" charset="-122"/>
                <a:ea typeface="微软雅黑" panose="020B0503020204020204" pitchFamily="34" charset="-122"/>
              </a:rPr>
              <a:t>D、世界是发展的</a:t>
            </a:r>
            <a:endParaRPr lang="en-US" sz="2800" dirty="0" smtClean="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1255" y="3517156"/>
            <a:ext cx="2808312" cy="553085"/>
          </a:xfrm>
          <a:prstGeom prst="rect">
            <a:avLst/>
          </a:prstGeom>
          <a:noFill/>
        </p:spPr>
        <p:txBody>
          <a:bodyPr wrap="square" rtlCol="0">
            <a:spAutoFit/>
          </a:bodyPr>
          <a:lstStyle/>
          <a:p>
            <a:pPr algn="ctr">
              <a:lnSpc>
                <a:spcPct val="150000"/>
              </a:lnSpc>
            </a:pPr>
            <a:r>
              <a:rPr lang="zh-CN" altLang="en-US" sz="2000" b="1" dirty="0" smtClean="0">
                <a:solidFill>
                  <a:srgbClr val="C00000"/>
                </a:solidFill>
                <a:latin typeface="华文中宋" panose="02010600040101010101" charset="-122"/>
                <a:ea typeface="华文中宋" panose="02010600040101010101" charset="-122"/>
              </a:rPr>
              <a:t>唯心主义</a:t>
            </a:r>
            <a:endParaRPr lang="zh-CN" altLang="en-US" sz="2000" b="1" dirty="0" smtClean="0">
              <a:solidFill>
                <a:srgbClr val="C00000"/>
              </a:solidFill>
              <a:latin typeface="华文中宋" panose="02010600040101010101" charset="-122"/>
              <a:ea typeface="华文中宋" panose="02010600040101010101" charset="-122"/>
            </a:endParaRPr>
          </a:p>
        </p:txBody>
      </p:sp>
      <p:sp>
        <p:nvSpPr>
          <p:cNvPr id="10" name="左大括号 9"/>
          <p:cNvSpPr/>
          <p:nvPr/>
        </p:nvSpPr>
        <p:spPr>
          <a:xfrm>
            <a:off x="2927350" y="3073589"/>
            <a:ext cx="305435" cy="1440180"/>
          </a:xfrm>
          <a:prstGeom prst="leftBrace">
            <a:avLst>
              <a:gd name="adj1" fmla="val 71429"/>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prstClr val="black"/>
              </a:solidFill>
              <a:latin typeface="华文中宋" panose="02010600040101010101" charset="-122"/>
              <a:ea typeface="华文中宋" panose="02010600040101010101" charset="-122"/>
            </a:endParaRPr>
          </a:p>
        </p:txBody>
      </p:sp>
      <p:sp>
        <p:nvSpPr>
          <p:cNvPr id="11" name="TextBox 10"/>
          <p:cNvSpPr txBox="1"/>
          <p:nvPr/>
        </p:nvSpPr>
        <p:spPr>
          <a:xfrm>
            <a:off x="3758337" y="2616513"/>
            <a:ext cx="7608168" cy="1014730"/>
          </a:xfrm>
          <a:prstGeom prst="rect">
            <a:avLst/>
          </a:prstGeom>
          <a:noFill/>
        </p:spPr>
        <p:txBody>
          <a:bodyPr wrap="square" rtlCol="0">
            <a:spAutoFit/>
          </a:bodyPr>
          <a:lstStyle/>
          <a:p>
            <a:pPr>
              <a:lnSpc>
                <a:spcPct val="150000"/>
              </a:lnSpc>
            </a:pPr>
            <a:r>
              <a:rPr lang="zh-CN" altLang="en-US" sz="2000" b="1" dirty="0" smtClean="0">
                <a:solidFill>
                  <a:prstClr val="black"/>
                </a:solidFill>
                <a:latin typeface="华文中宋" panose="02010600040101010101" charset="-122"/>
                <a:ea typeface="华文中宋" panose="02010600040101010101" charset="-122"/>
              </a:rPr>
              <a:t>（           ）：世界是</a:t>
            </a:r>
            <a:r>
              <a:rPr lang="zh-CN" altLang="en-US" sz="2000" b="1" dirty="0" smtClean="0">
                <a:solidFill>
                  <a:srgbClr val="C00000"/>
                </a:solidFill>
                <a:latin typeface="华文中宋" panose="02010600040101010101" charset="-122"/>
                <a:ea typeface="华文中宋" panose="02010600040101010101" charset="-122"/>
              </a:rPr>
              <a:t>主观精神（感觉、思想）</a:t>
            </a:r>
            <a:r>
              <a:rPr lang="zh-CN" altLang="en-US" sz="2000" b="1" dirty="0" smtClean="0">
                <a:solidFill>
                  <a:prstClr val="black"/>
                </a:solidFill>
                <a:latin typeface="华文中宋" panose="02010600040101010101" charset="-122"/>
                <a:ea typeface="华文中宋" panose="02010600040101010101" charset="-122"/>
              </a:rPr>
              <a:t>的产物</a:t>
            </a:r>
            <a:endParaRPr lang="en-US" altLang="zh-CN" sz="2000" b="1" dirty="0" smtClean="0">
              <a:solidFill>
                <a:prstClr val="black"/>
              </a:solidFill>
              <a:latin typeface="华文中宋" panose="02010600040101010101" charset="-122"/>
              <a:ea typeface="华文中宋" panose="02010600040101010101" charset="-122"/>
            </a:endParaRPr>
          </a:p>
          <a:p>
            <a:pPr>
              <a:lnSpc>
                <a:spcPct val="150000"/>
              </a:lnSpc>
            </a:pPr>
            <a:r>
              <a:rPr lang="zh-CN" altLang="en-US" sz="2000" dirty="0" smtClean="0">
                <a:solidFill>
                  <a:prstClr val="black"/>
                </a:solidFill>
                <a:latin typeface="微软雅黑" panose="020B0503020204020204" pitchFamily="34" charset="-122"/>
                <a:ea typeface="微软雅黑" panose="020B0503020204020204" pitchFamily="34" charset="-122"/>
              </a:rPr>
              <a:t>例：陆九渊“宇宙便是吾心、吾心便是宇宙”</a:t>
            </a:r>
            <a:endParaRPr lang="zh-CN" altLang="en-US" sz="2000" b="1" dirty="0" smtClean="0">
              <a:solidFill>
                <a:srgbClr val="F79646">
                  <a:lumMod val="50000"/>
                </a:srgb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758719" y="3903643"/>
            <a:ext cx="6840760" cy="1014730"/>
          </a:xfrm>
          <a:prstGeom prst="rect">
            <a:avLst/>
          </a:prstGeom>
          <a:noFill/>
        </p:spPr>
        <p:txBody>
          <a:bodyPr wrap="square" rtlCol="0">
            <a:spAutoFit/>
          </a:bodyPr>
          <a:lstStyle/>
          <a:p>
            <a:pPr>
              <a:lnSpc>
                <a:spcPct val="150000"/>
              </a:lnSpc>
            </a:pPr>
            <a:r>
              <a:rPr lang="zh-CN" altLang="en-US" sz="2000" b="1" dirty="0" smtClean="0">
                <a:solidFill>
                  <a:schemeClr val="tx1"/>
                </a:solidFill>
                <a:latin typeface="华文中宋" panose="02010600040101010101" charset="-122"/>
                <a:ea typeface="华文中宋" panose="02010600040101010101" charset="-122"/>
              </a:rPr>
              <a:t>（           </a:t>
            </a:r>
            <a:r>
              <a:rPr lang="en-US" altLang="zh-CN" sz="2000" b="1" dirty="0" smtClean="0">
                <a:solidFill>
                  <a:schemeClr val="tx1"/>
                </a:solidFill>
                <a:latin typeface="华文中宋" panose="02010600040101010101" charset="-122"/>
                <a:ea typeface="华文中宋" panose="02010600040101010101" charset="-122"/>
              </a:rPr>
              <a:t>)</a:t>
            </a:r>
            <a:r>
              <a:rPr lang="zh-CN" altLang="en-US" sz="2000" b="1" dirty="0" smtClean="0">
                <a:solidFill>
                  <a:prstClr val="black"/>
                </a:solidFill>
                <a:latin typeface="华文中宋" panose="02010600040101010101" charset="-122"/>
                <a:ea typeface="华文中宋" panose="02010600040101010101" charset="-122"/>
              </a:rPr>
              <a:t>：世界是</a:t>
            </a:r>
            <a:r>
              <a:rPr lang="zh-CN" altLang="en-US" sz="2000" b="1" dirty="0">
                <a:solidFill>
                  <a:srgbClr val="C00000"/>
                </a:solidFill>
                <a:latin typeface="华文中宋" panose="02010600040101010101" charset="-122"/>
                <a:ea typeface="华文中宋" panose="02010600040101010101" charset="-122"/>
              </a:rPr>
              <a:t>客观精神</a:t>
            </a:r>
            <a:r>
              <a:rPr lang="zh-CN" altLang="en-US" sz="2000" b="1" dirty="0" smtClean="0">
                <a:solidFill>
                  <a:srgbClr val="C00000"/>
                </a:solidFill>
                <a:latin typeface="华文中宋" panose="02010600040101010101" charset="-122"/>
                <a:ea typeface="华文中宋" panose="02010600040101010101" charset="-122"/>
              </a:rPr>
              <a:t>（天理、上帝等）</a:t>
            </a:r>
            <a:r>
              <a:rPr lang="zh-CN" altLang="en-US" sz="2000" b="1" dirty="0" smtClean="0">
                <a:solidFill>
                  <a:prstClr val="black"/>
                </a:solidFill>
                <a:latin typeface="华文中宋" panose="02010600040101010101" charset="-122"/>
                <a:ea typeface="华文中宋" panose="02010600040101010101" charset="-122"/>
              </a:rPr>
              <a:t>的产物</a:t>
            </a:r>
            <a:endParaRPr lang="en-US" altLang="zh-CN" sz="2000" b="1" dirty="0" smtClean="0">
              <a:solidFill>
                <a:prstClr val="black"/>
              </a:solidFill>
              <a:latin typeface="华文中宋" panose="02010600040101010101" charset="-122"/>
              <a:ea typeface="华文中宋" panose="02010600040101010101" charset="-122"/>
            </a:endParaRPr>
          </a:p>
          <a:p>
            <a:pPr>
              <a:lnSpc>
                <a:spcPct val="150000"/>
              </a:lnSpc>
            </a:pPr>
            <a:r>
              <a:rPr lang="zh-CN" altLang="en-US" sz="2000" dirty="0" smtClean="0">
                <a:solidFill>
                  <a:prstClr val="black"/>
                </a:solidFill>
                <a:latin typeface="华文中宋" panose="02010600040101010101" charset="-122"/>
                <a:ea typeface="华文中宋" panose="02010600040101010101" charset="-122"/>
              </a:rPr>
              <a:t>例：朱熹“理在事先，理乃是天地万物之根”</a:t>
            </a:r>
            <a:endParaRPr lang="zh-CN" altLang="en-US" sz="2000" b="1" dirty="0" smtClean="0">
              <a:solidFill>
                <a:srgbClr val="F79646">
                  <a:lumMod val="50000"/>
                </a:srgbClr>
              </a:solidFill>
              <a:latin typeface="华文中宋" panose="02010600040101010101" charset="-122"/>
              <a:ea typeface="华文中宋" panose="02010600040101010101" charset="-122"/>
            </a:endParaRPr>
          </a:p>
        </p:txBody>
      </p:sp>
      <p:sp>
        <p:nvSpPr>
          <p:cNvPr id="15" name="文本框 14"/>
          <p:cNvSpPr txBox="1"/>
          <p:nvPr/>
        </p:nvSpPr>
        <p:spPr>
          <a:xfrm>
            <a:off x="2927350" y="188640"/>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p:cNvSpPr txBox="1"/>
          <p:nvPr>
            <p:custDataLst>
              <p:tags r:id="rId1"/>
            </p:custDataLst>
          </p:nvPr>
        </p:nvSpPr>
        <p:spPr>
          <a:xfrm>
            <a:off x="343615" y="1130620"/>
            <a:ext cx="6810528" cy="952740"/>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知识点</a:t>
            </a:r>
            <a:r>
              <a:rPr lang="en-US" altLang="zh-CN" sz="2400" dirty="0" smtClean="0">
                <a:solidFill>
                  <a:schemeClr val="tx1"/>
                </a:solidFill>
                <a:latin typeface="微软雅黑" panose="020B0503020204020204" pitchFamily="34" charset="-122"/>
                <a:ea typeface="微软雅黑" panose="020B0503020204020204" pitchFamily="34" charset="-122"/>
              </a:rPr>
              <a:t>2】</a:t>
            </a:r>
            <a:r>
              <a:rPr lang="zh-CN" altLang="en-US" sz="2400" dirty="0" smtClean="0">
                <a:solidFill>
                  <a:schemeClr val="tx1"/>
                </a:solidFill>
                <a:latin typeface="微软雅黑" panose="020B0503020204020204" pitchFamily="34" charset="-122"/>
                <a:ea typeface="微软雅黑" panose="020B0503020204020204" pitchFamily="34" charset="-122"/>
              </a:rPr>
              <a:t>马克思主义</a:t>
            </a:r>
            <a:r>
              <a:rPr lang="zh-CN" altLang="en-US" sz="2400" dirty="0">
                <a:solidFill>
                  <a:schemeClr val="tx1"/>
                </a:solidFill>
                <a:latin typeface="微软雅黑" panose="020B0503020204020204" pitchFamily="34" charset="-122"/>
                <a:ea typeface="微软雅黑" panose="020B0503020204020204" pitchFamily="34" charset="-122"/>
              </a:rPr>
              <a:t>对人类文明的继承和</a:t>
            </a:r>
            <a:r>
              <a:rPr lang="zh-CN" altLang="en-US" sz="2400" dirty="0" smtClean="0">
                <a:solidFill>
                  <a:schemeClr val="tx1"/>
                </a:solidFill>
                <a:latin typeface="微软雅黑" panose="020B0503020204020204" pitchFamily="34" charset="-122"/>
                <a:ea typeface="微软雅黑" panose="020B0503020204020204" pitchFamily="34" charset="-122"/>
              </a:rPr>
              <a:t>发展</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177925" y="130602"/>
            <a:ext cx="12192000" cy="1188710"/>
            <a:chOff x="1163955" y="116632"/>
            <a:chExt cx="12192000" cy="1188710"/>
          </a:xfrm>
          <a:noFill/>
        </p:grpSpPr>
        <p:sp>
          <p:nvSpPr>
            <p:cNvPr id="9" name="矩形 8"/>
            <p:cNvSpPr/>
            <p:nvPr/>
          </p:nvSpPr>
          <p:spPr>
            <a:xfrm>
              <a:off x="1163955" y="468630"/>
              <a:ext cx="12192000" cy="836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solidFill>
                    <a:schemeClr val="tx1"/>
                  </a:solidFill>
                  <a:latin typeface="方正清刻本悦宋简体" panose="02000000000000000000" pitchFamily="2" charset="-122"/>
                  <a:ea typeface="方正清刻本悦宋简体" panose="02000000000000000000" pitchFamily="2" charset="-122"/>
                </a:rPr>
                <a:t>第一节  马克思主义的产生和发展</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10" name="TextBox 9"/>
            <p:cNvSpPr txBox="1"/>
            <p:nvPr/>
          </p:nvSpPr>
          <p:spPr>
            <a:xfrm>
              <a:off x="11064552" y="116632"/>
              <a:ext cx="922195" cy="523220"/>
            </a:xfrm>
            <a:prstGeom prst="rect">
              <a:avLst/>
            </a:prstGeom>
            <a:grpFill/>
          </p:spPr>
          <p:txBody>
            <a:bodyPr wrap="square" rtlCol="0">
              <a:spAutoFit/>
            </a:bodyPr>
            <a:lstStyle/>
            <a:p>
              <a:r>
                <a:rPr lang="zh-CN" altLang="en-US" sz="2800" b="1" dirty="0">
                  <a:solidFill>
                    <a:schemeClr val="bg1"/>
                  </a:solidFill>
                  <a:latin typeface="楷体" panose="02010609060101010101" pitchFamily="49" charset="-122"/>
                  <a:ea typeface="楷体" panose="02010609060101010101" pitchFamily="49" charset="-122"/>
                </a:rPr>
                <a:t>绪论</a:t>
              </a:r>
              <a:endParaRPr lang="zh-CN" altLang="en-US" sz="2800" b="1" dirty="0">
                <a:solidFill>
                  <a:schemeClr val="bg1"/>
                </a:solidFill>
                <a:latin typeface="楷体" panose="02010609060101010101" pitchFamily="49" charset="-122"/>
                <a:ea typeface="楷体" panose="02010609060101010101" pitchFamily="49" charset="-122"/>
              </a:endParaRPr>
            </a:p>
          </p:txBody>
        </p:sp>
      </p:grpSp>
      <p:sp>
        <p:nvSpPr>
          <p:cNvPr id="19" name="任意多边形 18"/>
          <p:cNvSpPr/>
          <p:nvPr>
            <p:custDataLst>
              <p:tags r:id="rId2"/>
            </p:custDataLst>
          </p:nvPr>
        </p:nvSpPr>
        <p:spPr>
          <a:xfrm>
            <a:off x="5699125" y="2547620"/>
            <a:ext cx="2945765" cy="1132840"/>
          </a:xfrm>
          <a:custGeom>
            <a:avLst/>
            <a:gdLst/>
            <a:ahLst/>
            <a:cxnLst/>
            <a:rect l="0" t="0" r="0" b="0"/>
            <a:pathLst>
              <a:path>
                <a:moveTo>
                  <a:pt x="0" y="0"/>
                </a:moveTo>
                <a:lnTo>
                  <a:pt x="0" y="1936675"/>
                </a:lnTo>
                <a:lnTo>
                  <a:pt x="2875309" y="1936675"/>
                </a:lnTo>
                <a:lnTo>
                  <a:pt x="2875309" y="2186185"/>
                </a:lnTo>
              </a:path>
            </a:pathLst>
          </a:custGeom>
          <a:noFill/>
          <a:ln w="25400" cap="flat" cmpd="sng" algn="ctr">
            <a:solidFill>
              <a:srgbClr val="F0A22E"/>
            </a:solidFill>
            <a:prstDash val="solid"/>
            <a:miter lim="800000"/>
          </a:ln>
          <a:effectLst/>
        </p:spPr>
        <p:txBody>
          <a:bodyPr/>
          <a:lstStyle/>
          <a:p>
            <a:endParaRPr lang="zh-CN" altLang="en-US"/>
          </a:p>
        </p:txBody>
      </p:sp>
      <p:sp>
        <p:nvSpPr>
          <p:cNvPr id="20" name="任意多边形 19"/>
          <p:cNvSpPr/>
          <p:nvPr>
            <p:custDataLst>
              <p:tags r:id="rId3"/>
            </p:custDataLst>
          </p:nvPr>
        </p:nvSpPr>
        <p:spPr>
          <a:xfrm>
            <a:off x="2823815" y="2547360"/>
            <a:ext cx="2875309" cy="1036580"/>
          </a:xfrm>
          <a:custGeom>
            <a:avLst/>
            <a:gdLst/>
            <a:ahLst/>
            <a:cxnLst/>
            <a:rect l="0" t="0" r="0" b="0"/>
            <a:pathLst>
              <a:path>
                <a:moveTo>
                  <a:pt x="2875309" y="0"/>
                </a:moveTo>
                <a:lnTo>
                  <a:pt x="2875309" y="1936675"/>
                </a:lnTo>
                <a:lnTo>
                  <a:pt x="0" y="1936675"/>
                </a:lnTo>
                <a:lnTo>
                  <a:pt x="0" y="2186185"/>
                </a:lnTo>
              </a:path>
            </a:pathLst>
          </a:custGeom>
          <a:noFill/>
          <a:ln w="25400" cap="flat" cmpd="sng" algn="ctr">
            <a:solidFill>
              <a:srgbClr val="F0A22E"/>
            </a:solidFill>
            <a:prstDash val="solid"/>
            <a:miter lim="800000"/>
          </a:ln>
          <a:effectLst/>
        </p:spPr>
        <p:txBody>
          <a:bodyPr/>
          <a:lstStyle/>
          <a:p>
            <a:endParaRPr lang="zh-CN" altLang="en-US"/>
          </a:p>
        </p:txBody>
      </p:sp>
      <p:sp>
        <p:nvSpPr>
          <p:cNvPr id="6" name="AutoShape 8"/>
          <p:cNvSpPr>
            <a:spLocks noChangeArrowheads="1"/>
          </p:cNvSpPr>
          <p:nvPr>
            <p:custDataLst>
              <p:tags r:id="rId4"/>
            </p:custDataLst>
          </p:nvPr>
        </p:nvSpPr>
        <p:spPr bwMode="auto">
          <a:xfrm>
            <a:off x="4601210" y="2253615"/>
            <a:ext cx="2183130" cy="1262380"/>
          </a:xfrm>
          <a:prstGeom prst="roundRect">
            <a:avLst>
              <a:gd name="adj" fmla="val 11718"/>
            </a:avLst>
          </a:prstGeom>
          <a:solidFill>
            <a:srgbClr val="F0A22E"/>
          </a:solidFill>
          <a:ln>
            <a:noFill/>
          </a:ln>
        </p:spPr>
        <p:txBody>
          <a:bodyPr wrap="square" lIns="90000" tIns="46800" rIns="90000" bIns="46800" anchor="ctr" anchorCtr="1">
            <a:noAutofit/>
          </a:bodyPr>
          <a:lstStyle>
            <a:lvl1pPr eaLnBrk="0" hangingPunct="0">
              <a:defRPr>
                <a:solidFill>
                  <a:sysClr val="windowText" lastClr="000000"/>
                </a:solidFill>
                <a:latin typeface="Arial" panose="020B0604020202020204" pitchFamily="34" charset="0"/>
                <a:ea typeface="宋体" panose="02010600030101010101" pitchFamily="2" charset="-122"/>
              </a:defRPr>
            </a:lvl1pPr>
            <a:lvl2pPr marL="742950" indent="-285750" eaLnBrk="0" hangingPunct="0">
              <a:defRPr>
                <a:solidFill>
                  <a:sysClr val="windowText" lastClr="000000"/>
                </a:solidFill>
                <a:latin typeface="Arial" panose="020B060402020202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2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2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9pPr>
          </a:lstStyle>
          <a:p>
            <a:pPr algn="ctr" eaLnBrk="1" hangingPunct="1">
              <a:spcBef>
                <a:spcPts val="0"/>
              </a:spcBef>
              <a:spcAft>
                <a:spcPts val="0"/>
              </a:spcAft>
              <a:defRPr/>
            </a:pPr>
            <a:r>
              <a:rPr lang="zh-CN" altLang="en-US" sz="2800" b="1" smtClean="0">
                <a:solidFill>
                  <a:srgbClr val="FFFFFF"/>
                </a:solidFill>
                <a:latin typeface="Arial" panose="020B0604020202020204" pitchFamily="34" charset="0"/>
                <a:ea typeface="黑体" panose="02010609060101010101" pitchFamily="49" charset="-122"/>
              </a:rPr>
              <a:t>马克思主义</a:t>
            </a:r>
            <a:endParaRPr lang="zh-CN" altLang="en-US" sz="2800" b="1" smtClean="0">
              <a:solidFill>
                <a:srgbClr val="FFFFFF"/>
              </a:solidFill>
              <a:latin typeface="Arial" panose="020B0604020202020204" pitchFamily="34" charset="0"/>
              <a:ea typeface="黑体" panose="02010609060101010101" pitchFamily="49" charset="-122"/>
            </a:endParaRPr>
          </a:p>
          <a:p>
            <a:pPr algn="ctr" eaLnBrk="1" hangingPunct="1">
              <a:spcBef>
                <a:spcPts val="0"/>
              </a:spcBef>
              <a:spcAft>
                <a:spcPts val="0"/>
              </a:spcAft>
              <a:defRPr/>
            </a:pPr>
            <a:r>
              <a:rPr lang="zh-CN" altLang="en-US" sz="2800" b="1" smtClean="0">
                <a:solidFill>
                  <a:srgbClr val="FFFFFF"/>
                </a:solidFill>
                <a:latin typeface="Arial" panose="020B0604020202020204" pitchFamily="34" charset="0"/>
                <a:ea typeface="黑体" panose="02010609060101010101" pitchFamily="49" charset="-122"/>
              </a:rPr>
              <a:t>理论体系</a:t>
            </a:r>
            <a:endParaRPr lang="zh-CN" altLang="en-US" sz="2800" b="1" smtClean="0">
              <a:solidFill>
                <a:srgbClr val="FFFFFF"/>
              </a:solidFill>
              <a:latin typeface="Arial" panose="020B0604020202020204" pitchFamily="34" charset="0"/>
              <a:ea typeface="黑体" panose="02010609060101010101" pitchFamily="49" charset="-122"/>
            </a:endParaRPr>
          </a:p>
        </p:txBody>
      </p:sp>
      <p:cxnSp>
        <p:nvCxnSpPr>
          <p:cNvPr id="13" name="直接连接符 12"/>
          <p:cNvCxnSpPr/>
          <p:nvPr>
            <p:custDataLst>
              <p:tags r:id="rId5"/>
            </p:custDataLst>
          </p:nvPr>
        </p:nvCxnSpPr>
        <p:spPr>
          <a:xfrm rot="5400000" flipH="1">
            <a:off x="4972983" y="4112590"/>
            <a:ext cx="1452282" cy="0"/>
          </a:xfrm>
          <a:prstGeom prst="line">
            <a:avLst/>
          </a:prstGeom>
          <a:noFill/>
          <a:ln w="25400" cap="flat" cmpd="sng" algn="ctr">
            <a:solidFill>
              <a:srgbClr val="F0A22E"/>
            </a:solidFill>
            <a:prstDash val="solid"/>
            <a:miter lim="800000"/>
          </a:ln>
          <a:effectLst/>
        </p:spPr>
      </p:cxnSp>
      <p:sp>
        <p:nvSpPr>
          <p:cNvPr id="12" name="AutoShape 8"/>
          <p:cNvSpPr>
            <a:spLocks noChangeArrowheads="1"/>
          </p:cNvSpPr>
          <p:nvPr>
            <p:custDataLst>
              <p:tags r:id="rId6"/>
            </p:custDataLst>
          </p:nvPr>
        </p:nvSpPr>
        <p:spPr bwMode="auto">
          <a:xfrm>
            <a:off x="4699000" y="4747260"/>
            <a:ext cx="2000885" cy="1644015"/>
          </a:xfrm>
          <a:prstGeom prst="roundRect">
            <a:avLst>
              <a:gd name="adj" fmla="val 11718"/>
            </a:avLst>
          </a:prstGeom>
          <a:solidFill>
            <a:srgbClr val="A5644E"/>
          </a:solidFill>
          <a:ln>
            <a:noFill/>
          </a:ln>
        </p:spPr>
        <p:txBody>
          <a:bodyPr wrap="square" lIns="90000" tIns="46800" rIns="90000" bIns="46800" anchor="ctr" anchorCtr="0">
            <a:normAutofit/>
          </a:bodyPr>
          <a:lstStyle>
            <a:lvl1pPr eaLnBrk="0" hangingPunct="0">
              <a:defRPr>
                <a:solidFill>
                  <a:sysClr val="windowText" lastClr="000000"/>
                </a:solidFill>
                <a:latin typeface="Arial" panose="020B0604020202020204" pitchFamily="34" charset="0"/>
                <a:ea typeface="宋体" panose="02010600030101010101" pitchFamily="2" charset="-122"/>
              </a:defRPr>
            </a:lvl1pPr>
            <a:lvl2pPr marL="742950" indent="-285750" eaLnBrk="0" hangingPunct="0">
              <a:defRPr>
                <a:solidFill>
                  <a:sysClr val="windowText" lastClr="000000"/>
                </a:solidFill>
                <a:latin typeface="Arial" panose="020B060402020202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2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2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9pPr>
          </a:lstStyle>
          <a:p>
            <a:pPr algn="ctr" eaLnBrk="1" hangingPunct="1">
              <a:defRPr/>
            </a:pPr>
            <a:r>
              <a:rPr lang="zh-CN" altLang="en-US" sz="2400">
                <a:solidFill>
                  <a:srgbClr val="FFFFFF"/>
                </a:solidFill>
                <a:latin typeface="微软雅黑" panose="020B0503020204020204" pitchFamily="34" charset="-122"/>
                <a:ea typeface="微软雅黑" panose="020B0503020204020204" pitchFamily="34" charset="-122"/>
                <a:sym typeface="黑体" panose="02010609060101010101" pitchFamily="49" charset="-122"/>
              </a:rPr>
              <a:t>马克思主义</a:t>
            </a:r>
            <a:endParaRPr lang="zh-CN" altLang="en-US" sz="2400">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a:p>
            <a:pPr algn="ctr" eaLnBrk="1" hangingPunct="1">
              <a:defRPr/>
            </a:pPr>
            <a:r>
              <a:rPr lang="zh-CN" altLang="en-US" sz="2400" b="1">
                <a:solidFill>
                  <a:srgbClr val="FFFFFF"/>
                </a:solidFill>
                <a:latin typeface="微软雅黑" panose="020B0503020204020204" pitchFamily="34" charset="-122"/>
                <a:ea typeface="微软雅黑" panose="020B0503020204020204" pitchFamily="34" charset="-122"/>
                <a:sym typeface="黑体" panose="02010609060101010101" pitchFamily="49" charset="-122"/>
              </a:rPr>
              <a:t>政治经济学</a:t>
            </a:r>
            <a:endParaRPr lang="zh-CN" altLang="en-US" sz="2400" b="1">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a:p>
            <a:pPr algn="ctr" eaLnBrk="1" hangingPunct="1">
              <a:defRPr/>
            </a:pPr>
            <a:r>
              <a:rPr lang="zh-CN" altLang="en-US" sz="2400" b="1" smtClean="0">
                <a:solidFill>
                  <a:srgbClr val="FFFFFF"/>
                </a:solidFill>
                <a:latin typeface="微软雅黑" panose="020B0503020204020204" pitchFamily="34" charset="-122"/>
                <a:ea typeface="微软雅黑" panose="020B0503020204020204" pitchFamily="34" charset="-122"/>
                <a:sym typeface="黑体" panose="02010609060101010101" pitchFamily="49" charset="-122"/>
              </a:rPr>
              <a:t>（马政经）</a:t>
            </a:r>
            <a:endParaRPr lang="zh-CN" altLang="en-US" sz="2400" b="1" smtClean="0">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25" name="AutoShape 8"/>
          <p:cNvSpPr>
            <a:spLocks noChangeArrowheads="1"/>
          </p:cNvSpPr>
          <p:nvPr>
            <p:custDataLst>
              <p:tags r:id="rId7"/>
            </p:custDataLst>
          </p:nvPr>
        </p:nvSpPr>
        <p:spPr bwMode="auto">
          <a:xfrm>
            <a:off x="1823720" y="4747260"/>
            <a:ext cx="2000885" cy="1644015"/>
          </a:xfrm>
          <a:prstGeom prst="roundRect">
            <a:avLst>
              <a:gd name="adj" fmla="val 11718"/>
            </a:avLst>
          </a:prstGeom>
          <a:solidFill>
            <a:srgbClr val="A5644E"/>
          </a:solidFill>
          <a:ln>
            <a:noFill/>
          </a:ln>
        </p:spPr>
        <p:txBody>
          <a:bodyPr wrap="square" lIns="90000" tIns="46800" rIns="90000" bIns="46800" anchor="ctr" anchorCtr="0">
            <a:normAutofit/>
          </a:bodyPr>
          <a:lstStyle>
            <a:lvl1pPr eaLnBrk="0" hangingPunct="0">
              <a:defRPr>
                <a:solidFill>
                  <a:sysClr val="windowText" lastClr="000000"/>
                </a:solidFill>
                <a:latin typeface="Arial" panose="020B0604020202020204" pitchFamily="34" charset="0"/>
                <a:ea typeface="宋体" panose="02010600030101010101" pitchFamily="2" charset="-122"/>
              </a:defRPr>
            </a:lvl1pPr>
            <a:lvl2pPr marL="742950" indent="-285750" eaLnBrk="0" hangingPunct="0">
              <a:defRPr>
                <a:solidFill>
                  <a:sysClr val="windowText" lastClr="000000"/>
                </a:solidFill>
                <a:latin typeface="Arial" panose="020B060402020202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2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2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9pPr>
          </a:lstStyle>
          <a:p>
            <a:pPr algn="ctr" eaLnBrk="1" hangingPunct="1">
              <a:spcBef>
                <a:spcPts val="0"/>
              </a:spcBef>
              <a:spcAft>
                <a:spcPts val="0"/>
              </a:spcAft>
              <a:defRPr/>
            </a:pPr>
            <a:r>
              <a:rPr lang="zh-CN" altLang="en-US" sz="2400">
                <a:solidFill>
                  <a:srgbClr val="FFFFFF"/>
                </a:solidFill>
                <a:latin typeface="微软雅黑" panose="020B0503020204020204" pitchFamily="34" charset="-122"/>
                <a:ea typeface="微软雅黑" panose="020B0503020204020204" pitchFamily="34" charset="-122"/>
                <a:sym typeface="黑体" panose="02010609060101010101" pitchFamily="49" charset="-122"/>
              </a:rPr>
              <a:t>马克思主义</a:t>
            </a:r>
            <a:endParaRPr lang="zh-CN" altLang="en-US" sz="2400">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a:p>
            <a:pPr algn="ctr" eaLnBrk="1" hangingPunct="1">
              <a:spcBef>
                <a:spcPts val="0"/>
              </a:spcBef>
              <a:spcAft>
                <a:spcPts val="0"/>
              </a:spcAft>
              <a:defRPr/>
            </a:pPr>
            <a:r>
              <a:rPr lang="zh-CN" altLang="en-US" sz="2400" b="1">
                <a:solidFill>
                  <a:srgbClr val="FFFFFF"/>
                </a:solidFill>
                <a:latin typeface="微软雅黑" panose="020B0503020204020204" pitchFamily="34" charset="-122"/>
                <a:ea typeface="微软雅黑" panose="020B0503020204020204" pitchFamily="34" charset="-122"/>
                <a:sym typeface="黑体" panose="02010609060101010101" pitchFamily="49" charset="-122"/>
              </a:rPr>
              <a:t>哲学</a:t>
            </a:r>
            <a:endParaRPr lang="zh-CN" altLang="en-US" sz="2400" b="1">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a:p>
            <a:pPr algn="ctr" eaLnBrk="1" hangingPunct="1">
              <a:spcBef>
                <a:spcPts val="0"/>
              </a:spcBef>
              <a:spcAft>
                <a:spcPts val="0"/>
              </a:spcAft>
              <a:defRPr/>
            </a:pPr>
            <a:r>
              <a:rPr lang="zh-CN" altLang="en-US" sz="2400" b="1" smtClean="0">
                <a:solidFill>
                  <a:srgbClr val="FFFFFF"/>
                </a:solidFill>
                <a:latin typeface="微软雅黑" panose="020B0503020204020204" pitchFamily="34" charset="-122"/>
                <a:ea typeface="微软雅黑" panose="020B0503020204020204" pitchFamily="34" charset="-122"/>
                <a:sym typeface="黑体" panose="02010609060101010101" pitchFamily="49" charset="-122"/>
              </a:rPr>
              <a:t>（马哲）</a:t>
            </a:r>
            <a:endParaRPr lang="zh-CN" altLang="en-US" sz="2400" b="1" smtClean="0">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26" name="AutoShape 8"/>
          <p:cNvSpPr>
            <a:spLocks noChangeArrowheads="1"/>
          </p:cNvSpPr>
          <p:nvPr>
            <p:custDataLst>
              <p:tags r:id="rId8"/>
            </p:custDataLst>
          </p:nvPr>
        </p:nvSpPr>
        <p:spPr bwMode="auto">
          <a:xfrm>
            <a:off x="7574280" y="4747260"/>
            <a:ext cx="2000885" cy="1644015"/>
          </a:xfrm>
          <a:prstGeom prst="roundRect">
            <a:avLst>
              <a:gd name="adj" fmla="val 11718"/>
            </a:avLst>
          </a:prstGeom>
          <a:solidFill>
            <a:srgbClr val="A5644E"/>
          </a:solidFill>
          <a:ln>
            <a:noFill/>
          </a:ln>
        </p:spPr>
        <p:txBody>
          <a:bodyPr wrap="square" lIns="90000" tIns="46800" rIns="90000" bIns="46800" anchor="ctr" anchorCtr="0">
            <a:normAutofit/>
          </a:bodyPr>
          <a:lstStyle>
            <a:lvl1pPr eaLnBrk="0" hangingPunct="0">
              <a:defRPr>
                <a:solidFill>
                  <a:sysClr val="windowText" lastClr="000000"/>
                </a:solidFill>
                <a:latin typeface="Arial" panose="020B0604020202020204" pitchFamily="34" charset="0"/>
                <a:ea typeface="宋体" panose="02010600030101010101" pitchFamily="2" charset="-122"/>
              </a:defRPr>
            </a:lvl1pPr>
            <a:lvl2pPr marL="742950" indent="-285750" eaLnBrk="0" hangingPunct="0">
              <a:defRPr>
                <a:solidFill>
                  <a:sysClr val="windowText" lastClr="000000"/>
                </a:solidFill>
                <a:latin typeface="Arial" panose="020B060402020202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2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2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9pPr>
          </a:lstStyle>
          <a:p>
            <a:pPr algn="ctr" eaLnBrk="1" hangingPunct="1">
              <a:spcBef>
                <a:spcPts val="0"/>
              </a:spcBef>
              <a:spcAft>
                <a:spcPts val="0"/>
              </a:spcAft>
              <a:defRPr/>
            </a:pPr>
            <a:r>
              <a:rPr lang="zh-CN" altLang="en-US" sz="2400" b="1">
                <a:solidFill>
                  <a:srgbClr val="FFFFFF"/>
                </a:solidFill>
                <a:latin typeface="微软雅黑" panose="020B0503020204020204" pitchFamily="34" charset="-122"/>
                <a:ea typeface="微软雅黑" panose="020B0503020204020204" pitchFamily="34" charset="-122"/>
                <a:sym typeface="黑体" panose="02010609060101010101" pitchFamily="49" charset="-122"/>
              </a:rPr>
              <a:t>科学</a:t>
            </a:r>
            <a:endParaRPr lang="zh-CN" altLang="en-US" sz="2400" b="1">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a:p>
            <a:pPr algn="ctr" eaLnBrk="1" hangingPunct="1">
              <a:spcBef>
                <a:spcPts val="0"/>
              </a:spcBef>
              <a:spcAft>
                <a:spcPts val="0"/>
              </a:spcAft>
              <a:defRPr/>
            </a:pPr>
            <a:r>
              <a:rPr lang="zh-CN" altLang="en-US" sz="2400" b="1">
                <a:solidFill>
                  <a:srgbClr val="FFFFFF"/>
                </a:solidFill>
                <a:latin typeface="微软雅黑" panose="020B0503020204020204" pitchFamily="34" charset="-122"/>
                <a:ea typeface="微软雅黑" panose="020B0503020204020204" pitchFamily="34" charset="-122"/>
                <a:sym typeface="黑体" panose="02010609060101010101" pitchFamily="49" charset="-122"/>
              </a:rPr>
              <a:t>社会主义</a:t>
            </a:r>
            <a:endParaRPr lang="zh-CN" altLang="en-US" sz="2400" b="1">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a:p>
            <a:pPr algn="ctr" eaLnBrk="1" hangingPunct="1">
              <a:spcBef>
                <a:spcPts val="0"/>
              </a:spcBef>
              <a:spcAft>
                <a:spcPts val="0"/>
              </a:spcAft>
              <a:defRPr/>
            </a:pPr>
            <a:r>
              <a:rPr lang="zh-CN" altLang="en-US" sz="2400" b="1" smtClean="0">
                <a:solidFill>
                  <a:srgbClr val="FFFFFF"/>
                </a:solidFill>
                <a:latin typeface="微软雅黑" panose="020B0503020204020204" pitchFamily="34" charset="-122"/>
                <a:ea typeface="微软雅黑" panose="020B0503020204020204" pitchFamily="34" charset="-122"/>
                <a:sym typeface="黑体" panose="02010609060101010101" pitchFamily="49" charset="-122"/>
              </a:rPr>
              <a:t>（科社）</a:t>
            </a:r>
            <a:endParaRPr lang="zh-CN" altLang="en-US" sz="2400" b="1" smtClean="0">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p:txBody>
      </p:sp>
      <p:cxnSp>
        <p:nvCxnSpPr>
          <p:cNvPr id="21" name="直接箭头连接符 20"/>
          <p:cNvCxnSpPr/>
          <p:nvPr/>
        </p:nvCxnSpPr>
        <p:spPr>
          <a:xfrm>
            <a:off x="4006850" y="5569585"/>
            <a:ext cx="594360" cy="0"/>
          </a:xfrm>
          <a:prstGeom prst="straightConnector1">
            <a:avLst/>
          </a:prstGeom>
          <a:noFill/>
          <a:ln w="6350" cap="flat" cmpd="sng" algn="ctr">
            <a:solidFill>
              <a:srgbClr val="883224"/>
            </a:solidFill>
            <a:prstDash val="solid"/>
            <a:miter lim="800000"/>
            <a:tailEnd type="arrow"/>
          </a:ln>
          <a:effectLst/>
        </p:spPr>
      </p:cxnSp>
      <p:cxnSp>
        <p:nvCxnSpPr>
          <p:cNvPr id="22" name="直接箭头连接符 21"/>
          <p:cNvCxnSpPr/>
          <p:nvPr/>
        </p:nvCxnSpPr>
        <p:spPr>
          <a:xfrm>
            <a:off x="6784340" y="5569585"/>
            <a:ext cx="594360" cy="0"/>
          </a:xfrm>
          <a:prstGeom prst="straightConnector1">
            <a:avLst/>
          </a:prstGeom>
          <a:noFill/>
          <a:ln w="6350" cap="flat" cmpd="sng" algn="ctr">
            <a:solidFill>
              <a:srgbClr val="883224"/>
            </a:solidFill>
            <a:prstDash val="solid"/>
            <a:miter lim="800000"/>
            <a:tailEnd type="arrow"/>
          </a:ln>
          <a:effectLst/>
        </p:spPr>
      </p:cxnSp>
      <p:sp>
        <p:nvSpPr>
          <p:cNvPr id="15" name="矩形 4"/>
          <p:cNvSpPr>
            <a:spLocks noChangeArrowheads="1"/>
          </p:cNvSpPr>
          <p:nvPr/>
        </p:nvSpPr>
        <p:spPr bwMode="auto">
          <a:xfrm>
            <a:off x="9709314" y="475344"/>
            <a:ext cx="1819710" cy="10094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zh-CN" altLang="en-US" sz="1400">
                <a:solidFill>
                  <a:schemeClr val="bg1"/>
                </a:solidFill>
                <a:latin typeface="微软雅黑" panose="020B0503020204020204" pitchFamily="34" charset="-122"/>
                <a:ea typeface="微软雅黑" panose="020B0503020204020204" pitchFamily="34" charset="-122"/>
              </a:rPr>
              <a:t>分值：</a:t>
            </a:r>
            <a:r>
              <a:rPr lang="en-US" altLang="zh-CN" sz="1400">
                <a:solidFill>
                  <a:schemeClr val="bg1"/>
                </a:solidFill>
                <a:latin typeface="微软雅黑" panose="020B0503020204020204" pitchFamily="34" charset="-122"/>
                <a:ea typeface="微软雅黑" panose="020B0503020204020204" pitchFamily="34" charset="-122"/>
              </a:rPr>
              <a:t>6  </a:t>
            </a:r>
            <a:endParaRPr lang="en-US" altLang="zh-CN" sz="1400">
              <a:solidFill>
                <a:schemeClr val="bg1"/>
              </a:solidFill>
              <a:latin typeface="微软雅黑" panose="020B0503020204020204" pitchFamily="34" charset="-122"/>
              <a:ea typeface="微软雅黑" panose="020B0503020204020204" pitchFamily="34" charset="-122"/>
            </a:endParaRPr>
          </a:p>
          <a:p>
            <a:pPr eaLnBrk="1" hangingPunct="1"/>
            <a:r>
              <a:rPr lang="zh-CN" altLang="en-US" sz="1400">
                <a:solidFill>
                  <a:schemeClr val="bg1"/>
                </a:solidFill>
                <a:latin typeface="微软雅黑" panose="020B0503020204020204" pitchFamily="34" charset="-122"/>
                <a:ea typeface="微软雅黑" panose="020B0503020204020204" pitchFamily="34" charset="-122"/>
              </a:rPr>
              <a:t>概率：简答 </a:t>
            </a:r>
            <a:r>
              <a:rPr lang="en-US" altLang="zh-CN" sz="1400">
                <a:solidFill>
                  <a:schemeClr val="bg1"/>
                </a:solidFill>
                <a:latin typeface="微软雅黑" panose="020B0503020204020204" pitchFamily="34" charset="-122"/>
                <a:ea typeface="微软雅黑" panose="020B0503020204020204" pitchFamily="34" charset="-122"/>
              </a:rPr>
              <a:t>2%</a:t>
            </a:r>
            <a:endParaRPr lang="en-US" altLang="zh-CN" sz="14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1255" y="3517156"/>
            <a:ext cx="2808312" cy="553085"/>
          </a:xfrm>
          <a:prstGeom prst="rect">
            <a:avLst/>
          </a:prstGeom>
          <a:noFill/>
        </p:spPr>
        <p:txBody>
          <a:bodyPr wrap="square" rtlCol="0">
            <a:spAutoFit/>
          </a:bodyPr>
          <a:lstStyle/>
          <a:p>
            <a:pPr algn="ctr">
              <a:lnSpc>
                <a:spcPct val="150000"/>
              </a:lnSpc>
            </a:pPr>
            <a:r>
              <a:rPr lang="zh-CN" altLang="en-US" sz="2000" b="1" dirty="0" smtClean="0">
                <a:solidFill>
                  <a:srgbClr val="C00000"/>
                </a:solidFill>
                <a:latin typeface="华文中宋" panose="02010600040101010101" charset="-122"/>
                <a:ea typeface="华文中宋" panose="02010600040101010101" charset="-122"/>
              </a:rPr>
              <a:t>唯心主义</a:t>
            </a:r>
            <a:endParaRPr lang="zh-CN" altLang="en-US" sz="2000" b="1" dirty="0" smtClean="0">
              <a:solidFill>
                <a:srgbClr val="C00000"/>
              </a:solidFill>
              <a:latin typeface="华文中宋" panose="02010600040101010101" charset="-122"/>
              <a:ea typeface="华文中宋" panose="02010600040101010101" charset="-122"/>
            </a:endParaRPr>
          </a:p>
        </p:txBody>
      </p:sp>
      <p:sp>
        <p:nvSpPr>
          <p:cNvPr id="10" name="左大括号 9"/>
          <p:cNvSpPr/>
          <p:nvPr/>
        </p:nvSpPr>
        <p:spPr>
          <a:xfrm>
            <a:off x="2927350" y="3073589"/>
            <a:ext cx="305435" cy="1440180"/>
          </a:xfrm>
          <a:prstGeom prst="leftBrace">
            <a:avLst>
              <a:gd name="adj1" fmla="val 71429"/>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prstClr val="black"/>
              </a:solidFill>
              <a:latin typeface="华文中宋" panose="02010600040101010101" charset="-122"/>
              <a:ea typeface="华文中宋" panose="02010600040101010101" charset="-122"/>
            </a:endParaRPr>
          </a:p>
        </p:txBody>
      </p:sp>
      <p:sp>
        <p:nvSpPr>
          <p:cNvPr id="11" name="TextBox 10"/>
          <p:cNvSpPr txBox="1"/>
          <p:nvPr/>
        </p:nvSpPr>
        <p:spPr>
          <a:xfrm>
            <a:off x="3758337" y="2616513"/>
            <a:ext cx="7608168" cy="1014730"/>
          </a:xfrm>
          <a:prstGeom prst="rect">
            <a:avLst/>
          </a:prstGeom>
          <a:noFill/>
        </p:spPr>
        <p:txBody>
          <a:bodyPr wrap="square" rtlCol="0">
            <a:spAutoFit/>
          </a:bodyPr>
          <a:lstStyle/>
          <a:p>
            <a:pPr>
              <a:lnSpc>
                <a:spcPct val="150000"/>
              </a:lnSpc>
            </a:pPr>
            <a:r>
              <a:rPr lang="zh-CN" altLang="en-US" sz="2000" b="1" dirty="0" smtClean="0">
                <a:solidFill>
                  <a:schemeClr val="tx1"/>
                </a:solidFill>
                <a:latin typeface="华文中宋" panose="02010600040101010101" charset="-122"/>
                <a:ea typeface="华文中宋" panose="02010600040101010101" charset="-122"/>
              </a:rPr>
              <a:t>主观唯心主义</a:t>
            </a:r>
            <a:r>
              <a:rPr lang="zh-CN" altLang="en-US" sz="2000" b="1" dirty="0" smtClean="0">
                <a:solidFill>
                  <a:prstClr val="black"/>
                </a:solidFill>
                <a:latin typeface="华文中宋" panose="02010600040101010101" charset="-122"/>
                <a:ea typeface="华文中宋" panose="02010600040101010101" charset="-122"/>
              </a:rPr>
              <a:t>：世界是</a:t>
            </a:r>
            <a:r>
              <a:rPr lang="zh-CN" altLang="en-US" sz="2000" b="1" dirty="0" smtClean="0">
                <a:solidFill>
                  <a:srgbClr val="C00000"/>
                </a:solidFill>
                <a:latin typeface="华文中宋" panose="02010600040101010101" charset="-122"/>
                <a:ea typeface="华文中宋" panose="02010600040101010101" charset="-122"/>
              </a:rPr>
              <a:t>主观精神（感觉、思想）</a:t>
            </a:r>
            <a:r>
              <a:rPr lang="zh-CN" altLang="en-US" sz="2000" b="1" dirty="0" smtClean="0">
                <a:solidFill>
                  <a:prstClr val="black"/>
                </a:solidFill>
                <a:latin typeface="华文中宋" panose="02010600040101010101" charset="-122"/>
                <a:ea typeface="华文中宋" panose="02010600040101010101" charset="-122"/>
              </a:rPr>
              <a:t>的产物</a:t>
            </a:r>
            <a:endParaRPr lang="en-US" altLang="zh-CN" sz="2000" b="1" dirty="0" smtClean="0">
              <a:solidFill>
                <a:prstClr val="black"/>
              </a:solidFill>
              <a:latin typeface="华文中宋" panose="02010600040101010101" charset="-122"/>
              <a:ea typeface="华文中宋" panose="02010600040101010101" charset="-122"/>
            </a:endParaRPr>
          </a:p>
          <a:p>
            <a:pPr>
              <a:lnSpc>
                <a:spcPct val="150000"/>
              </a:lnSpc>
            </a:pPr>
            <a:r>
              <a:rPr lang="zh-CN" altLang="en-US" sz="2000" dirty="0" smtClean="0">
                <a:solidFill>
                  <a:prstClr val="black"/>
                </a:solidFill>
                <a:latin typeface="微软雅黑" panose="020B0503020204020204" pitchFamily="34" charset="-122"/>
                <a:ea typeface="微软雅黑" panose="020B0503020204020204" pitchFamily="34" charset="-122"/>
              </a:rPr>
              <a:t>例：陆九渊“宇宙便是吾心、吾心便是宇宙”</a:t>
            </a:r>
            <a:endParaRPr lang="zh-CN" altLang="en-US" sz="2000" b="1" dirty="0" smtClean="0">
              <a:solidFill>
                <a:srgbClr val="F79646">
                  <a:lumMod val="50000"/>
                </a:srgb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758719" y="3903643"/>
            <a:ext cx="6840760" cy="1014730"/>
          </a:xfrm>
          <a:prstGeom prst="rect">
            <a:avLst/>
          </a:prstGeom>
          <a:noFill/>
        </p:spPr>
        <p:txBody>
          <a:bodyPr wrap="square" rtlCol="0">
            <a:spAutoFit/>
          </a:bodyPr>
          <a:lstStyle/>
          <a:p>
            <a:pPr>
              <a:lnSpc>
                <a:spcPct val="150000"/>
              </a:lnSpc>
            </a:pPr>
            <a:r>
              <a:rPr lang="zh-CN" altLang="en-US" sz="2000" b="1" dirty="0" smtClean="0">
                <a:solidFill>
                  <a:schemeClr val="tx1"/>
                </a:solidFill>
                <a:latin typeface="华文中宋" panose="02010600040101010101" charset="-122"/>
                <a:ea typeface="华文中宋" panose="02010600040101010101" charset="-122"/>
              </a:rPr>
              <a:t>客观唯心主义</a:t>
            </a:r>
            <a:r>
              <a:rPr lang="zh-CN" altLang="en-US" sz="2000" b="1" dirty="0" smtClean="0">
                <a:solidFill>
                  <a:prstClr val="black"/>
                </a:solidFill>
                <a:latin typeface="华文中宋" panose="02010600040101010101" charset="-122"/>
                <a:ea typeface="华文中宋" panose="02010600040101010101" charset="-122"/>
              </a:rPr>
              <a:t>：世界是</a:t>
            </a:r>
            <a:r>
              <a:rPr lang="zh-CN" altLang="en-US" sz="2000" b="1" dirty="0">
                <a:solidFill>
                  <a:srgbClr val="C00000"/>
                </a:solidFill>
                <a:latin typeface="华文中宋" panose="02010600040101010101" charset="-122"/>
                <a:ea typeface="华文中宋" panose="02010600040101010101" charset="-122"/>
              </a:rPr>
              <a:t>客观精神</a:t>
            </a:r>
            <a:r>
              <a:rPr lang="zh-CN" altLang="en-US" sz="2000" b="1" dirty="0" smtClean="0">
                <a:solidFill>
                  <a:srgbClr val="C00000"/>
                </a:solidFill>
                <a:latin typeface="华文中宋" panose="02010600040101010101" charset="-122"/>
                <a:ea typeface="华文中宋" panose="02010600040101010101" charset="-122"/>
              </a:rPr>
              <a:t>（天理、上帝等）</a:t>
            </a:r>
            <a:r>
              <a:rPr lang="zh-CN" altLang="en-US" sz="2000" b="1" dirty="0" smtClean="0">
                <a:solidFill>
                  <a:prstClr val="black"/>
                </a:solidFill>
                <a:latin typeface="华文中宋" panose="02010600040101010101" charset="-122"/>
                <a:ea typeface="华文中宋" panose="02010600040101010101" charset="-122"/>
              </a:rPr>
              <a:t>的产物</a:t>
            </a:r>
            <a:endParaRPr lang="en-US" altLang="zh-CN" sz="2000" b="1" dirty="0" smtClean="0">
              <a:solidFill>
                <a:prstClr val="black"/>
              </a:solidFill>
              <a:latin typeface="华文中宋" panose="02010600040101010101" charset="-122"/>
              <a:ea typeface="华文中宋" panose="02010600040101010101" charset="-122"/>
            </a:endParaRPr>
          </a:p>
          <a:p>
            <a:pPr>
              <a:lnSpc>
                <a:spcPct val="150000"/>
              </a:lnSpc>
            </a:pPr>
            <a:r>
              <a:rPr lang="zh-CN" altLang="en-US" sz="2000" dirty="0" smtClean="0">
                <a:solidFill>
                  <a:prstClr val="black"/>
                </a:solidFill>
                <a:latin typeface="华文中宋" panose="02010600040101010101" charset="-122"/>
                <a:ea typeface="华文中宋" panose="02010600040101010101" charset="-122"/>
              </a:rPr>
              <a:t>例：朱熹“理在事先，理乃是天地万物之根”</a:t>
            </a:r>
            <a:endParaRPr lang="zh-CN" altLang="en-US" sz="2000" b="1" dirty="0" smtClean="0">
              <a:solidFill>
                <a:srgbClr val="F79646">
                  <a:lumMod val="50000"/>
                </a:srgbClr>
              </a:solidFill>
              <a:latin typeface="华文中宋" panose="02010600040101010101" charset="-122"/>
              <a:ea typeface="华文中宋" panose="02010600040101010101" charset="-122"/>
            </a:endParaRPr>
          </a:p>
        </p:txBody>
      </p:sp>
      <p:sp>
        <p:nvSpPr>
          <p:cNvPr id="15" name="文本框 14"/>
          <p:cNvSpPr txBox="1"/>
          <p:nvPr/>
        </p:nvSpPr>
        <p:spPr>
          <a:xfrm>
            <a:off x="2927350" y="188640"/>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6810" y="2078452"/>
            <a:ext cx="6487160" cy="553085"/>
          </a:xfrm>
          <a:prstGeom prst="rect">
            <a:avLst/>
          </a:prstGeom>
          <a:noFill/>
        </p:spPr>
        <p:txBody>
          <a:bodyPr wrap="square" rtlCol="0">
            <a:spAutoFit/>
          </a:bodyPr>
          <a:lstStyle/>
          <a:p>
            <a:pPr>
              <a:lnSpc>
                <a:spcPct val="150000"/>
              </a:lnSpc>
            </a:pPr>
            <a:r>
              <a:rPr lang="zh-CN" altLang="en-US" sz="2000" b="1" dirty="0" smtClean="0">
                <a:solidFill>
                  <a:prstClr val="black"/>
                </a:solidFill>
                <a:latin typeface="华文中宋" panose="02010600040101010101" charset="-122"/>
                <a:ea typeface="华文中宋" panose="02010600040101010101" charset="-122"/>
                <a:sym typeface="+mn-ea"/>
              </a:rPr>
              <a:t>（           ）</a:t>
            </a:r>
            <a:r>
              <a:rPr lang="zh-CN" altLang="en-US" sz="2000" b="1" dirty="0" smtClean="0">
                <a:solidFill>
                  <a:srgbClr val="0070C0"/>
                </a:solidFill>
                <a:latin typeface="华文中宋" panose="02010600040101010101" charset="-122"/>
                <a:ea typeface="华文中宋" panose="02010600040101010101" charset="-122"/>
              </a:rPr>
              <a:t>：</a:t>
            </a:r>
            <a:r>
              <a:rPr lang="zh-CN" altLang="en-US" sz="2000" b="1" dirty="0" smtClean="0">
                <a:solidFill>
                  <a:prstClr val="black"/>
                </a:solidFill>
                <a:latin typeface="华文中宋" panose="02010600040101010101" charset="-122"/>
                <a:ea typeface="华文中宋" panose="02010600040101010101" charset="-122"/>
              </a:rPr>
              <a:t>火、水、五行说、元气说</a:t>
            </a:r>
            <a:endParaRPr lang="zh-CN" altLang="en-US" sz="2000" b="1" dirty="0">
              <a:solidFill>
                <a:prstClr val="black"/>
              </a:solidFill>
              <a:latin typeface="华文中宋" panose="02010600040101010101" charset="-122"/>
              <a:ea typeface="华文中宋" panose="02010600040101010101" charset="-122"/>
            </a:endParaRPr>
          </a:p>
        </p:txBody>
      </p:sp>
      <p:sp>
        <p:nvSpPr>
          <p:cNvPr id="6" name="左大括号 5"/>
          <p:cNvSpPr/>
          <p:nvPr/>
        </p:nvSpPr>
        <p:spPr>
          <a:xfrm>
            <a:off x="2954655" y="2319117"/>
            <a:ext cx="278130" cy="1656080"/>
          </a:xfrm>
          <a:prstGeom prst="leftBrace">
            <a:avLst>
              <a:gd name="adj1" fmla="val 8214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rgbClr val="0070C0"/>
              </a:solidFill>
              <a:latin typeface="华文中宋" panose="02010600040101010101" charset="-122"/>
              <a:ea typeface="华文中宋" panose="02010600040101010101" charset="-122"/>
            </a:endParaRPr>
          </a:p>
        </p:txBody>
      </p:sp>
      <p:sp>
        <p:nvSpPr>
          <p:cNvPr id="7" name="TextBox 6"/>
          <p:cNvSpPr txBox="1"/>
          <p:nvPr/>
        </p:nvSpPr>
        <p:spPr>
          <a:xfrm>
            <a:off x="739711" y="2870064"/>
            <a:ext cx="2592288" cy="553085"/>
          </a:xfrm>
          <a:prstGeom prst="rect">
            <a:avLst/>
          </a:prstGeom>
          <a:noFill/>
        </p:spPr>
        <p:txBody>
          <a:bodyPr wrap="square" rtlCol="0">
            <a:spAutoFit/>
          </a:bodyPr>
          <a:lstStyle/>
          <a:p>
            <a:pPr algn="ctr">
              <a:lnSpc>
                <a:spcPct val="150000"/>
              </a:lnSpc>
            </a:pPr>
            <a:r>
              <a:rPr lang="zh-CN" altLang="en-US" sz="2000" b="1" dirty="0" smtClean="0">
                <a:solidFill>
                  <a:srgbClr val="C00000"/>
                </a:solidFill>
                <a:latin typeface="华文中宋" panose="02010600040101010101" charset="-122"/>
                <a:ea typeface="华文中宋" panose="02010600040101010101" charset="-122"/>
              </a:rPr>
              <a:t>唯物主义</a:t>
            </a:r>
            <a:endParaRPr lang="zh-CN" altLang="en-US" sz="2000" b="1" dirty="0" smtClean="0">
              <a:solidFill>
                <a:srgbClr val="C00000"/>
              </a:solidFill>
              <a:latin typeface="华文中宋" panose="02010600040101010101" charset="-122"/>
              <a:ea typeface="华文中宋" panose="02010600040101010101" charset="-122"/>
            </a:endParaRPr>
          </a:p>
        </p:txBody>
      </p:sp>
      <p:sp>
        <p:nvSpPr>
          <p:cNvPr id="8" name="TextBox 7"/>
          <p:cNvSpPr txBox="1"/>
          <p:nvPr/>
        </p:nvSpPr>
        <p:spPr>
          <a:xfrm>
            <a:off x="3686582" y="2870570"/>
            <a:ext cx="6912768" cy="553085"/>
          </a:xfrm>
          <a:prstGeom prst="rect">
            <a:avLst/>
          </a:prstGeom>
          <a:noFill/>
        </p:spPr>
        <p:txBody>
          <a:bodyPr wrap="square" rtlCol="0">
            <a:spAutoFit/>
          </a:bodyPr>
          <a:lstStyle/>
          <a:p>
            <a:pPr>
              <a:lnSpc>
                <a:spcPct val="150000"/>
              </a:lnSpc>
            </a:pPr>
            <a:r>
              <a:rPr lang="zh-CN" altLang="en-US" sz="2000" b="1" dirty="0" smtClean="0">
                <a:solidFill>
                  <a:prstClr val="black"/>
                </a:solidFill>
                <a:latin typeface="华文中宋" panose="02010600040101010101" charset="-122"/>
                <a:ea typeface="华文中宋" panose="02010600040101010101" charset="-122"/>
                <a:sym typeface="+mn-ea"/>
              </a:rPr>
              <a:t>（           ）</a:t>
            </a:r>
            <a:r>
              <a:rPr lang="zh-CN" altLang="en-US" sz="2000" b="1" dirty="0" smtClean="0">
                <a:solidFill>
                  <a:srgbClr val="0070C0"/>
                </a:solidFill>
                <a:latin typeface="华文中宋" panose="02010600040101010101" charset="-122"/>
                <a:ea typeface="华文中宋" panose="02010600040101010101" charset="-122"/>
              </a:rPr>
              <a:t>：</a:t>
            </a:r>
            <a:r>
              <a:rPr lang="zh-CN" altLang="en-US" sz="2000" b="1" dirty="0" smtClean="0">
                <a:solidFill>
                  <a:prstClr val="black"/>
                </a:solidFill>
                <a:latin typeface="华文中宋" panose="02010600040101010101" charset="-122"/>
                <a:ea typeface="华文中宋" panose="02010600040101010101" charset="-122"/>
              </a:rPr>
              <a:t>原子，机械，否认发展变化</a:t>
            </a:r>
            <a:endParaRPr lang="zh-CN" altLang="en-US" sz="2000" b="1" dirty="0" smtClean="0">
              <a:solidFill>
                <a:prstClr val="black"/>
              </a:solidFill>
              <a:latin typeface="华文中宋" panose="02010600040101010101" charset="-122"/>
              <a:ea typeface="华文中宋" panose="02010600040101010101" charset="-122"/>
            </a:endParaRPr>
          </a:p>
        </p:txBody>
      </p:sp>
      <p:sp>
        <p:nvSpPr>
          <p:cNvPr id="9" name="TextBox 8"/>
          <p:cNvSpPr txBox="1"/>
          <p:nvPr/>
        </p:nvSpPr>
        <p:spPr>
          <a:xfrm>
            <a:off x="3686582" y="3667090"/>
            <a:ext cx="6696744" cy="553085"/>
          </a:xfrm>
          <a:prstGeom prst="rect">
            <a:avLst/>
          </a:prstGeom>
          <a:noFill/>
        </p:spPr>
        <p:txBody>
          <a:bodyPr wrap="square" rtlCol="0">
            <a:spAutoFit/>
          </a:bodyPr>
          <a:lstStyle/>
          <a:p>
            <a:pPr>
              <a:lnSpc>
                <a:spcPct val="150000"/>
              </a:lnSpc>
            </a:pPr>
            <a:r>
              <a:rPr lang="zh-CN" altLang="en-US" sz="2000" b="1" dirty="0" smtClean="0">
                <a:solidFill>
                  <a:prstClr val="black"/>
                </a:solidFill>
                <a:latin typeface="华文中宋" panose="02010600040101010101" charset="-122"/>
                <a:ea typeface="华文中宋" panose="02010600040101010101" charset="-122"/>
                <a:sym typeface="+mn-ea"/>
              </a:rPr>
              <a:t>（           ）</a:t>
            </a:r>
            <a:r>
              <a:rPr lang="zh-CN" altLang="en-US" sz="2000" b="1" dirty="0" smtClean="0">
                <a:solidFill>
                  <a:srgbClr val="0070C0"/>
                </a:solidFill>
                <a:latin typeface="华文中宋" panose="02010600040101010101" charset="-122"/>
                <a:ea typeface="华文中宋" panose="02010600040101010101" charset="-122"/>
              </a:rPr>
              <a:t>：</a:t>
            </a:r>
            <a:r>
              <a:rPr lang="zh-CN" altLang="en-US" sz="2000" b="1" dirty="0" smtClean="0">
                <a:solidFill>
                  <a:srgbClr val="FF0000"/>
                </a:solidFill>
                <a:latin typeface="华文中宋" panose="02010600040101010101" charset="-122"/>
                <a:ea typeface="华文中宋" panose="02010600040101010101" charset="-122"/>
              </a:rPr>
              <a:t>唯物主义哲学的最高形态</a:t>
            </a:r>
            <a:endParaRPr lang="zh-CN" altLang="en-US" sz="2000" b="1" dirty="0" smtClean="0">
              <a:solidFill>
                <a:srgbClr val="FF0000"/>
              </a:solidFill>
              <a:latin typeface="华文中宋" panose="02010600040101010101" charset="-122"/>
              <a:ea typeface="华文中宋" panose="02010600040101010101" charset="-122"/>
            </a:endParaRPr>
          </a:p>
        </p:txBody>
      </p:sp>
      <p:sp>
        <p:nvSpPr>
          <p:cNvPr id="15" name="文本框 14"/>
          <p:cNvSpPr txBox="1"/>
          <p:nvPr/>
        </p:nvSpPr>
        <p:spPr>
          <a:xfrm>
            <a:off x="3162786" y="246074"/>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6810" y="2078452"/>
            <a:ext cx="6487160" cy="553085"/>
          </a:xfrm>
          <a:prstGeom prst="rect">
            <a:avLst/>
          </a:prstGeom>
          <a:noFill/>
        </p:spPr>
        <p:txBody>
          <a:bodyPr wrap="square" rtlCol="0">
            <a:spAutoFit/>
          </a:bodyPr>
          <a:lstStyle/>
          <a:p>
            <a:pPr>
              <a:lnSpc>
                <a:spcPct val="150000"/>
              </a:lnSpc>
            </a:pPr>
            <a:r>
              <a:rPr lang="zh-CN" altLang="en-US" sz="2000" b="1" dirty="0" smtClean="0">
                <a:solidFill>
                  <a:srgbClr val="C00000"/>
                </a:solidFill>
                <a:latin typeface="华文中宋" panose="02010600040101010101" charset="-122"/>
                <a:ea typeface="华文中宋" panose="02010600040101010101" charset="-122"/>
              </a:rPr>
              <a:t>古代的朴素</a:t>
            </a:r>
            <a:r>
              <a:rPr lang="zh-CN" altLang="en-US" sz="2000" b="1" dirty="0" smtClean="0">
                <a:solidFill>
                  <a:prstClr val="black"/>
                </a:solidFill>
                <a:latin typeface="华文中宋" panose="02010600040101010101" charset="-122"/>
                <a:ea typeface="华文中宋" panose="02010600040101010101" charset="-122"/>
              </a:rPr>
              <a:t>唯物主义</a:t>
            </a:r>
            <a:r>
              <a:rPr lang="zh-CN" altLang="en-US" sz="2000" b="1" dirty="0" smtClean="0">
                <a:solidFill>
                  <a:srgbClr val="0070C0"/>
                </a:solidFill>
                <a:latin typeface="华文中宋" panose="02010600040101010101" charset="-122"/>
                <a:ea typeface="华文中宋" panose="02010600040101010101" charset="-122"/>
              </a:rPr>
              <a:t>：</a:t>
            </a:r>
            <a:r>
              <a:rPr lang="zh-CN" altLang="en-US" sz="2000" b="1" dirty="0" smtClean="0">
                <a:solidFill>
                  <a:prstClr val="black"/>
                </a:solidFill>
                <a:latin typeface="华文中宋" panose="02010600040101010101" charset="-122"/>
                <a:ea typeface="华文中宋" panose="02010600040101010101" charset="-122"/>
              </a:rPr>
              <a:t>火、水、五行说、元气说</a:t>
            </a:r>
            <a:endParaRPr lang="zh-CN" altLang="en-US" sz="2000" b="1" dirty="0">
              <a:solidFill>
                <a:prstClr val="black"/>
              </a:solidFill>
              <a:latin typeface="华文中宋" panose="02010600040101010101" charset="-122"/>
              <a:ea typeface="华文中宋" panose="02010600040101010101" charset="-122"/>
            </a:endParaRPr>
          </a:p>
        </p:txBody>
      </p:sp>
      <p:sp>
        <p:nvSpPr>
          <p:cNvPr id="6" name="左大括号 5"/>
          <p:cNvSpPr/>
          <p:nvPr/>
        </p:nvSpPr>
        <p:spPr>
          <a:xfrm>
            <a:off x="2954655" y="2319117"/>
            <a:ext cx="278130" cy="1656080"/>
          </a:xfrm>
          <a:prstGeom prst="leftBrace">
            <a:avLst>
              <a:gd name="adj1" fmla="val 8214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rgbClr val="0070C0"/>
              </a:solidFill>
              <a:latin typeface="华文中宋" panose="02010600040101010101" charset="-122"/>
              <a:ea typeface="华文中宋" panose="02010600040101010101" charset="-122"/>
            </a:endParaRPr>
          </a:p>
        </p:txBody>
      </p:sp>
      <p:sp>
        <p:nvSpPr>
          <p:cNvPr id="7" name="TextBox 6"/>
          <p:cNvSpPr txBox="1"/>
          <p:nvPr/>
        </p:nvSpPr>
        <p:spPr>
          <a:xfrm>
            <a:off x="739711" y="2870064"/>
            <a:ext cx="2592288" cy="553085"/>
          </a:xfrm>
          <a:prstGeom prst="rect">
            <a:avLst/>
          </a:prstGeom>
          <a:noFill/>
        </p:spPr>
        <p:txBody>
          <a:bodyPr wrap="square" rtlCol="0">
            <a:spAutoFit/>
          </a:bodyPr>
          <a:lstStyle/>
          <a:p>
            <a:pPr algn="ctr">
              <a:lnSpc>
                <a:spcPct val="150000"/>
              </a:lnSpc>
            </a:pPr>
            <a:r>
              <a:rPr lang="zh-CN" altLang="en-US" sz="2000" b="1" dirty="0" smtClean="0">
                <a:solidFill>
                  <a:srgbClr val="C00000"/>
                </a:solidFill>
                <a:latin typeface="华文中宋" panose="02010600040101010101" charset="-122"/>
                <a:ea typeface="华文中宋" panose="02010600040101010101" charset="-122"/>
              </a:rPr>
              <a:t>唯物主义</a:t>
            </a:r>
            <a:endParaRPr lang="zh-CN" altLang="en-US" sz="2000" b="1" dirty="0" smtClean="0">
              <a:solidFill>
                <a:srgbClr val="C00000"/>
              </a:solidFill>
              <a:latin typeface="华文中宋" panose="02010600040101010101" charset="-122"/>
              <a:ea typeface="华文中宋" panose="02010600040101010101" charset="-122"/>
            </a:endParaRPr>
          </a:p>
        </p:txBody>
      </p:sp>
      <p:sp>
        <p:nvSpPr>
          <p:cNvPr id="8" name="TextBox 7"/>
          <p:cNvSpPr txBox="1"/>
          <p:nvPr/>
        </p:nvSpPr>
        <p:spPr>
          <a:xfrm>
            <a:off x="3686582" y="2870570"/>
            <a:ext cx="6912768" cy="553998"/>
          </a:xfrm>
          <a:prstGeom prst="rect">
            <a:avLst/>
          </a:prstGeom>
          <a:noFill/>
        </p:spPr>
        <p:txBody>
          <a:bodyPr wrap="square" rtlCol="0">
            <a:spAutoFit/>
          </a:bodyPr>
          <a:lstStyle/>
          <a:p>
            <a:pPr>
              <a:lnSpc>
                <a:spcPct val="150000"/>
              </a:lnSpc>
            </a:pPr>
            <a:r>
              <a:rPr lang="zh-CN" altLang="en-US" sz="2000" b="1" dirty="0" smtClean="0">
                <a:solidFill>
                  <a:prstClr val="black"/>
                </a:solidFill>
                <a:latin typeface="华文中宋" panose="02010600040101010101" charset="-122"/>
                <a:ea typeface="华文中宋" panose="02010600040101010101" charset="-122"/>
              </a:rPr>
              <a:t>近代</a:t>
            </a:r>
            <a:r>
              <a:rPr lang="zh-CN" altLang="en-US" sz="2000" b="1" dirty="0" smtClean="0">
                <a:solidFill>
                  <a:srgbClr val="C00000"/>
                </a:solidFill>
                <a:latin typeface="华文中宋" panose="02010600040101010101" charset="-122"/>
                <a:ea typeface="华文中宋" panose="02010600040101010101" charset="-122"/>
              </a:rPr>
              <a:t>形而上学</a:t>
            </a:r>
            <a:r>
              <a:rPr lang="zh-CN" altLang="en-US" sz="2000" b="1" dirty="0" smtClean="0">
                <a:solidFill>
                  <a:prstClr val="black"/>
                </a:solidFill>
                <a:latin typeface="华文中宋" panose="02010600040101010101" charset="-122"/>
                <a:ea typeface="华文中宋" panose="02010600040101010101" charset="-122"/>
              </a:rPr>
              <a:t>唯物主义</a:t>
            </a:r>
            <a:r>
              <a:rPr lang="zh-CN" altLang="en-US" sz="2000" b="1" dirty="0" smtClean="0">
                <a:solidFill>
                  <a:srgbClr val="0070C0"/>
                </a:solidFill>
                <a:latin typeface="华文中宋" panose="02010600040101010101" charset="-122"/>
                <a:ea typeface="华文中宋" panose="02010600040101010101" charset="-122"/>
              </a:rPr>
              <a:t>：</a:t>
            </a:r>
            <a:r>
              <a:rPr lang="zh-CN" altLang="en-US" sz="2000" b="1" dirty="0" smtClean="0">
                <a:solidFill>
                  <a:prstClr val="black"/>
                </a:solidFill>
                <a:latin typeface="华文中宋" panose="02010600040101010101" charset="-122"/>
                <a:ea typeface="华文中宋" panose="02010600040101010101" charset="-122"/>
              </a:rPr>
              <a:t>原子，机械，否认发展变化</a:t>
            </a:r>
            <a:endParaRPr lang="zh-CN" altLang="en-US" sz="2000" b="1" dirty="0" smtClean="0">
              <a:solidFill>
                <a:prstClr val="black"/>
              </a:solidFill>
              <a:latin typeface="华文中宋" panose="02010600040101010101" charset="-122"/>
              <a:ea typeface="华文中宋" panose="02010600040101010101" charset="-122"/>
            </a:endParaRPr>
          </a:p>
        </p:txBody>
      </p:sp>
      <p:sp>
        <p:nvSpPr>
          <p:cNvPr id="9" name="TextBox 8"/>
          <p:cNvSpPr txBox="1"/>
          <p:nvPr/>
        </p:nvSpPr>
        <p:spPr>
          <a:xfrm>
            <a:off x="3686582" y="3667090"/>
            <a:ext cx="6696744" cy="553998"/>
          </a:xfrm>
          <a:prstGeom prst="rect">
            <a:avLst/>
          </a:prstGeom>
          <a:noFill/>
        </p:spPr>
        <p:txBody>
          <a:bodyPr wrap="square" rtlCol="0">
            <a:spAutoFit/>
          </a:bodyPr>
          <a:lstStyle/>
          <a:p>
            <a:pPr>
              <a:lnSpc>
                <a:spcPct val="150000"/>
              </a:lnSpc>
            </a:pPr>
            <a:r>
              <a:rPr lang="zh-CN" altLang="en-US" sz="2000" b="1" dirty="0" smtClean="0">
                <a:solidFill>
                  <a:srgbClr val="C00000"/>
                </a:solidFill>
                <a:latin typeface="华文中宋" panose="02010600040101010101" charset="-122"/>
                <a:ea typeface="华文中宋" panose="02010600040101010101" charset="-122"/>
              </a:rPr>
              <a:t>辩证</a:t>
            </a:r>
            <a:r>
              <a:rPr lang="zh-CN" altLang="en-US" sz="2000" b="1" dirty="0" smtClean="0">
                <a:solidFill>
                  <a:prstClr val="black"/>
                </a:solidFill>
                <a:latin typeface="华文中宋" panose="02010600040101010101" charset="-122"/>
                <a:ea typeface="华文中宋" panose="02010600040101010101" charset="-122"/>
              </a:rPr>
              <a:t>唯物主义和</a:t>
            </a:r>
            <a:r>
              <a:rPr lang="zh-CN" altLang="en-US" sz="2000" b="1" dirty="0" smtClean="0">
                <a:solidFill>
                  <a:srgbClr val="C00000"/>
                </a:solidFill>
                <a:latin typeface="华文中宋" panose="02010600040101010101" charset="-122"/>
                <a:ea typeface="华文中宋" panose="02010600040101010101" charset="-122"/>
              </a:rPr>
              <a:t>历史</a:t>
            </a:r>
            <a:r>
              <a:rPr lang="zh-CN" altLang="en-US" sz="2000" b="1" dirty="0" smtClean="0">
                <a:solidFill>
                  <a:prstClr val="black"/>
                </a:solidFill>
                <a:latin typeface="华文中宋" panose="02010600040101010101" charset="-122"/>
                <a:ea typeface="华文中宋" panose="02010600040101010101" charset="-122"/>
              </a:rPr>
              <a:t>唯物主义</a:t>
            </a:r>
            <a:r>
              <a:rPr lang="zh-CN" altLang="en-US" sz="2000" b="1" dirty="0" smtClean="0">
                <a:solidFill>
                  <a:srgbClr val="0070C0"/>
                </a:solidFill>
                <a:latin typeface="华文中宋" panose="02010600040101010101" charset="-122"/>
                <a:ea typeface="华文中宋" panose="02010600040101010101" charset="-122"/>
              </a:rPr>
              <a:t>：</a:t>
            </a:r>
            <a:r>
              <a:rPr lang="zh-CN" altLang="en-US" sz="2000" b="1" dirty="0" smtClean="0">
                <a:solidFill>
                  <a:srgbClr val="FF0000"/>
                </a:solidFill>
                <a:latin typeface="华文中宋" panose="02010600040101010101" charset="-122"/>
                <a:ea typeface="华文中宋" panose="02010600040101010101" charset="-122"/>
              </a:rPr>
              <a:t>唯物主义哲学的最高形态</a:t>
            </a:r>
            <a:endParaRPr lang="zh-CN" altLang="en-US" sz="2000" b="1" dirty="0" smtClean="0">
              <a:solidFill>
                <a:srgbClr val="FF0000"/>
              </a:solidFill>
              <a:latin typeface="华文中宋" panose="02010600040101010101" charset="-122"/>
              <a:ea typeface="华文中宋" panose="02010600040101010101" charset="-122"/>
            </a:endParaRPr>
          </a:p>
        </p:txBody>
      </p:sp>
      <p:sp>
        <p:nvSpPr>
          <p:cNvPr id="15" name="文本框 14"/>
          <p:cNvSpPr txBox="1"/>
          <p:nvPr/>
        </p:nvSpPr>
        <p:spPr>
          <a:xfrm>
            <a:off x="3162786" y="246074"/>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85420" y="3154680"/>
            <a:ext cx="2538730" cy="1333500"/>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意识和物质哪个是世界的本原？</a:t>
            </a:r>
            <a:endParaRPr lang="zh-CN" altLang="en-US" sz="2000">
              <a:latin typeface="微软雅黑" panose="020B0503020204020204" pitchFamily="34" charset="-122"/>
              <a:ea typeface="微软雅黑" panose="020B0503020204020204" pitchFamily="34" charset="-122"/>
            </a:endParaRPr>
          </a:p>
          <a:p>
            <a:pPr algn="ctr"/>
            <a:r>
              <a:rPr lang="zh-CN" altLang="en-US" sz="2000">
                <a:latin typeface="微软雅黑" panose="020B0503020204020204" pitchFamily="34" charset="-122"/>
                <a:ea typeface="微软雅黑" panose="020B0503020204020204" pitchFamily="34" charset="-122"/>
              </a:rPr>
              <a:t>即</a:t>
            </a:r>
            <a:r>
              <a:rPr lang="zh-CN" altLang="en-US" sz="2000" u="sng">
                <a:solidFill>
                  <a:srgbClr val="FF0000"/>
                </a:solidFill>
                <a:latin typeface="微软雅黑" panose="020B0503020204020204" pitchFamily="34" charset="-122"/>
                <a:ea typeface="微软雅黑" panose="020B0503020204020204" pitchFamily="34" charset="-122"/>
              </a:rPr>
              <a:t>第一性</a:t>
            </a:r>
            <a:r>
              <a:rPr lang="zh-CN" altLang="en-US" sz="2000">
                <a:latin typeface="微软雅黑" panose="020B0503020204020204" pitchFamily="34" charset="-122"/>
                <a:ea typeface="微软雅黑" panose="020B0503020204020204" pitchFamily="34" charset="-122"/>
              </a:rPr>
              <a:t>问题。</a:t>
            </a:r>
            <a:endParaRPr lang="zh-CN" altLang="en-US" sz="2000">
              <a:latin typeface="微软雅黑" panose="020B0503020204020204" pitchFamily="34" charset="-122"/>
              <a:ea typeface="微软雅黑" panose="020B0503020204020204" pitchFamily="34" charset="-122"/>
            </a:endParaRPr>
          </a:p>
        </p:txBody>
      </p:sp>
      <p:sp>
        <p:nvSpPr>
          <p:cNvPr id="9" name="圆角矩形 8"/>
          <p:cNvSpPr/>
          <p:nvPr/>
        </p:nvSpPr>
        <p:spPr>
          <a:xfrm>
            <a:off x="3128010" y="3406775"/>
            <a:ext cx="1227455" cy="776605"/>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本体论</a:t>
            </a:r>
            <a:endParaRPr lang="zh-CN" altLang="en-US" sz="2000">
              <a:latin typeface="微软雅黑" panose="020B0503020204020204" pitchFamily="34" charset="-122"/>
              <a:ea typeface="微软雅黑" panose="020B0503020204020204" pitchFamily="34" charset="-122"/>
            </a:endParaRPr>
          </a:p>
        </p:txBody>
      </p:sp>
      <p:sp>
        <p:nvSpPr>
          <p:cNvPr id="8" name="右箭头 7"/>
          <p:cNvSpPr/>
          <p:nvPr/>
        </p:nvSpPr>
        <p:spPr>
          <a:xfrm>
            <a:off x="2724150" y="3783330"/>
            <a:ext cx="432435" cy="75565"/>
          </a:xfrm>
          <a:prstGeom prst="righ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0" name="直接连接符 9"/>
          <p:cNvCxnSpPr/>
          <p:nvPr/>
        </p:nvCxnSpPr>
        <p:spPr>
          <a:xfrm flipV="1">
            <a:off x="4368800" y="2977515"/>
            <a:ext cx="372110" cy="655955"/>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11" name="圆角矩形 10"/>
          <p:cNvSpPr/>
          <p:nvPr/>
        </p:nvSpPr>
        <p:spPr>
          <a:xfrm>
            <a:off x="4739005" y="2644775"/>
            <a:ext cx="953770" cy="776605"/>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意识</a:t>
            </a:r>
            <a:endParaRPr lang="zh-CN" altLang="en-US" sz="2000">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4350385" y="3988435"/>
            <a:ext cx="388620" cy="73152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13" name="圆角矩形 12"/>
          <p:cNvSpPr/>
          <p:nvPr/>
        </p:nvSpPr>
        <p:spPr>
          <a:xfrm>
            <a:off x="4722495" y="4206875"/>
            <a:ext cx="953770" cy="776605"/>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物质</a:t>
            </a:r>
            <a:endParaRPr lang="zh-CN" altLang="en-US" sz="2000">
              <a:latin typeface="微软雅黑" panose="020B0503020204020204" pitchFamily="34" charset="-122"/>
              <a:ea typeface="微软雅黑" panose="020B0503020204020204" pitchFamily="34" charset="-122"/>
            </a:endParaRPr>
          </a:p>
        </p:txBody>
      </p:sp>
      <p:sp>
        <p:nvSpPr>
          <p:cNvPr id="14" name="右箭头 13"/>
          <p:cNvSpPr/>
          <p:nvPr/>
        </p:nvSpPr>
        <p:spPr>
          <a:xfrm>
            <a:off x="5676265" y="2977515"/>
            <a:ext cx="432435" cy="75565"/>
          </a:xfrm>
          <a:prstGeom prst="righ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右箭头 14"/>
          <p:cNvSpPr/>
          <p:nvPr/>
        </p:nvSpPr>
        <p:spPr>
          <a:xfrm>
            <a:off x="5633085" y="4611370"/>
            <a:ext cx="432435" cy="75565"/>
          </a:xfrm>
          <a:prstGeom prst="righ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圆角矩形 17"/>
          <p:cNvSpPr/>
          <p:nvPr/>
        </p:nvSpPr>
        <p:spPr>
          <a:xfrm>
            <a:off x="6127115" y="2628265"/>
            <a:ext cx="1310005" cy="776605"/>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唯心主义</a:t>
            </a:r>
            <a:endParaRPr lang="zh-CN" altLang="en-US" sz="2000">
              <a:latin typeface="微软雅黑" panose="020B0503020204020204" pitchFamily="34" charset="-122"/>
              <a:ea typeface="微软雅黑" panose="020B0503020204020204" pitchFamily="34" charset="-122"/>
            </a:endParaRPr>
          </a:p>
        </p:txBody>
      </p:sp>
      <p:sp>
        <p:nvSpPr>
          <p:cNvPr id="19" name="圆角矩形 18"/>
          <p:cNvSpPr/>
          <p:nvPr/>
        </p:nvSpPr>
        <p:spPr>
          <a:xfrm>
            <a:off x="6038850" y="4190365"/>
            <a:ext cx="1310005" cy="776605"/>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唯物主义</a:t>
            </a:r>
            <a:endParaRPr lang="zh-CN" altLang="en-US" sz="2000">
              <a:latin typeface="微软雅黑" panose="020B0503020204020204" pitchFamily="34" charset="-122"/>
              <a:ea typeface="微软雅黑" panose="020B0503020204020204" pitchFamily="34" charset="-122"/>
            </a:endParaRPr>
          </a:p>
        </p:txBody>
      </p:sp>
      <p:sp>
        <p:nvSpPr>
          <p:cNvPr id="30" name="圆角矩形 29"/>
          <p:cNvSpPr/>
          <p:nvPr/>
        </p:nvSpPr>
        <p:spPr>
          <a:xfrm>
            <a:off x="1193165" y="509270"/>
            <a:ext cx="4063365"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en-US" sz="2800" b="1">
                <a:latin typeface="微软雅黑" panose="020B0503020204020204" pitchFamily="34" charset="-122"/>
                <a:ea typeface="微软雅黑" panose="020B0503020204020204" pitchFamily="34" charset="-122"/>
              </a:rPr>
              <a:t>第一节  物质世界和实践</a:t>
            </a:r>
            <a:endParaRPr lang="zh-CN" altLang="en-US" sz="2800" b="1">
              <a:latin typeface="微软雅黑" panose="020B0503020204020204" pitchFamily="34" charset="-122"/>
              <a:ea typeface="微软雅黑" panose="020B0503020204020204" pitchFamily="34" charset="-122"/>
            </a:endParaRPr>
          </a:p>
        </p:txBody>
      </p:sp>
      <p:sp>
        <p:nvSpPr>
          <p:cNvPr id="16" name="左大括号 15"/>
          <p:cNvSpPr/>
          <p:nvPr/>
        </p:nvSpPr>
        <p:spPr>
          <a:xfrm>
            <a:off x="7508875" y="2413000"/>
            <a:ext cx="427355" cy="1102995"/>
          </a:xfrm>
          <a:prstGeom prst="leftBrace">
            <a:avLst/>
          </a:pr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7" name="文本框 16"/>
          <p:cNvSpPr txBox="1"/>
          <p:nvPr/>
        </p:nvSpPr>
        <p:spPr>
          <a:xfrm>
            <a:off x="8007985" y="2356485"/>
            <a:ext cx="2105660"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主观唯心主义</a:t>
            </a:r>
            <a:endParaRPr lang="zh-CN" altLang="en-US" sz="2000">
              <a:latin typeface="微软雅黑" panose="020B0503020204020204" pitchFamily="34" charset="-122"/>
              <a:ea typeface="微软雅黑" panose="020B0503020204020204" pitchFamily="34" charset="-122"/>
            </a:endParaRPr>
          </a:p>
        </p:txBody>
      </p:sp>
      <p:sp>
        <p:nvSpPr>
          <p:cNvPr id="20" name="文本框 19"/>
          <p:cNvSpPr txBox="1"/>
          <p:nvPr/>
        </p:nvSpPr>
        <p:spPr>
          <a:xfrm>
            <a:off x="8079740" y="3084830"/>
            <a:ext cx="2460625"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客观唯心主义</a:t>
            </a:r>
            <a:endParaRPr lang="zh-CN" altLang="en-US" sz="2000">
              <a:latin typeface="微软雅黑" panose="020B0503020204020204" pitchFamily="34" charset="-122"/>
              <a:ea typeface="微软雅黑" panose="020B0503020204020204" pitchFamily="34" charset="-122"/>
            </a:endParaRPr>
          </a:p>
        </p:txBody>
      </p:sp>
      <p:sp>
        <p:nvSpPr>
          <p:cNvPr id="22" name="左大括号 21"/>
          <p:cNvSpPr/>
          <p:nvPr/>
        </p:nvSpPr>
        <p:spPr>
          <a:xfrm>
            <a:off x="7508875" y="3937000"/>
            <a:ext cx="368300" cy="1382395"/>
          </a:xfrm>
          <a:prstGeom prst="leftBrace">
            <a:avLst/>
          </a:pr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3" name="文本框 22"/>
          <p:cNvSpPr txBox="1"/>
          <p:nvPr/>
        </p:nvSpPr>
        <p:spPr>
          <a:xfrm>
            <a:off x="7948930" y="3858895"/>
            <a:ext cx="2699385"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古代朴素唯物主义</a:t>
            </a:r>
            <a:endParaRPr lang="zh-CN" altLang="en-US" sz="2000">
              <a:latin typeface="微软雅黑" panose="020B0503020204020204" pitchFamily="34" charset="-122"/>
              <a:ea typeface="微软雅黑" panose="020B0503020204020204" pitchFamily="34" charset="-122"/>
            </a:endParaRPr>
          </a:p>
        </p:txBody>
      </p:sp>
      <p:sp>
        <p:nvSpPr>
          <p:cNvPr id="24" name="文本框 23"/>
          <p:cNvSpPr txBox="1"/>
          <p:nvPr/>
        </p:nvSpPr>
        <p:spPr>
          <a:xfrm>
            <a:off x="7936230" y="4983480"/>
            <a:ext cx="4208780"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辩证唯物主义和历史唯物主义</a:t>
            </a:r>
            <a:endParaRPr lang="zh-CN" altLang="en-US" sz="2000">
              <a:latin typeface="微软雅黑" panose="020B0503020204020204" pitchFamily="34" charset="-122"/>
              <a:ea typeface="微软雅黑" panose="020B0503020204020204" pitchFamily="34" charset="-122"/>
            </a:endParaRPr>
          </a:p>
        </p:txBody>
      </p:sp>
      <p:sp>
        <p:nvSpPr>
          <p:cNvPr id="25" name="文本框 24"/>
          <p:cNvSpPr txBox="1"/>
          <p:nvPr/>
        </p:nvSpPr>
        <p:spPr>
          <a:xfrm>
            <a:off x="7936230" y="4457700"/>
            <a:ext cx="3371215"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近代形而上学唯物主义</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par>
                                <p:cTn id="19" presetID="1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ppt_y</p:attrName>
                                        </p:attrNameLst>
                                      </p:cBhvr>
                                      <p:tavLst>
                                        <p:tav tm="0">
                                          <p:val>
                                            <p:strVal val="#ppt_y+#ppt_h*1.125000"/>
                                          </p:val>
                                        </p:tav>
                                        <p:tav tm="100000">
                                          <p:val>
                                            <p:strVal val="#ppt_y"/>
                                          </p:val>
                                        </p:tav>
                                      </p:tavLst>
                                    </p:anim>
                                    <p:animEffect transition="in" filter="wipe(up)">
                                      <p:cBhvr>
                                        <p:cTn id="34" dur="500"/>
                                        <p:tgtEl>
                                          <p:spTgt spid="14"/>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p:tgtEl>
                                          <p:spTgt spid="18"/>
                                        </p:tgtEl>
                                        <p:attrNameLst>
                                          <p:attrName>ppt_y</p:attrName>
                                        </p:attrNameLst>
                                      </p:cBhvr>
                                      <p:tavLst>
                                        <p:tav tm="0">
                                          <p:val>
                                            <p:strVal val="#ppt_y+#ppt_h*1.125000"/>
                                          </p:val>
                                        </p:tav>
                                        <p:tav tm="100000">
                                          <p:val>
                                            <p:strVal val="#ppt_y"/>
                                          </p:val>
                                        </p:tav>
                                      </p:tavLst>
                                    </p:anim>
                                    <p:animEffect transition="in" filter="wipe(up)">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ppt_y</p:attrName>
                                        </p:attrNameLst>
                                      </p:cBhvr>
                                      <p:tavLst>
                                        <p:tav tm="0">
                                          <p:val>
                                            <p:strVal val="#ppt_y+#ppt_h*1.125000"/>
                                          </p:val>
                                        </p:tav>
                                        <p:tav tm="100000">
                                          <p:val>
                                            <p:strVal val="#ppt_y"/>
                                          </p:val>
                                        </p:tav>
                                      </p:tavLst>
                                    </p:anim>
                                    <p:animEffect transition="in" filter="wipe(up)">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p:tgtEl>
                                          <p:spTgt spid="17"/>
                                        </p:tgtEl>
                                        <p:attrNameLst>
                                          <p:attrName>ppt_y</p:attrName>
                                        </p:attrNameLst>
                                      </p:cBhvr>
                                      <p:tavLst>
                                        <p:tav tm="0">
                                          <p:val>
                                            <p:strVal val="#ppt_y+#ppt_h*1.125000"/>
                                          </p:val>
                                        </p:tav>
                                        <p:tav tm="100000">
                                          <p:val>
                                            <p:strVal val="#ppt_y"/>
                                          </p:val>
                                        </p:tav>
                                      </p:tavLst>
                                    </p:anim>
                                    <p:animEffect transition="in" filter="wipe(up)">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p:tgtEl>
                                          <p:spTgt spid="20"/>
                                        </p:tgtEl>
                                        <p:attrNameLst>
                                          <p:attrName>ppt_y</p:attrName>
                                        </p:attrNameLst>
                                      </p:cBhvr>
                                      <p:tavLst>
                                        <p:tav tm="0">
                                          <p:val>
                                            <p:strVal val="#ppt_y+#ppt_h*1.125000"/>
                                          </p:val>
                                        </p:tav>
                                        <p:tav tm="100000">
                                          <p:val>
                                            <p:strVal val="#ppt_y"/>
                                          </p:val>
                                        </p:tav>
                                      </p:tavLst>
                                    </p:anim>
                                    <p:animEffect transition="in" filter="wipe(up)">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p:tgtEl>
                                          <p:spTgt spid="13"/>
                                        </p:tgtEl>
                                        <p:attrNameLst>
                                          <p:attrName>ppt_y</p:attrName>
                                        </p:attrNameLst>
                                      </p:cBhvr>
                                      <p:tavLst>
                                        <p:tav tm="0">
                                          <p:val>
                                            <p:strVal val="#ppt_y+#ppt_h*1.125000"/>
                                          </p:val>
                                        </p:tav>
                                        <p:tav tm="100000">
                                          <p:val>
                                            <p:strVal val="#ppt_y"/>
                                          </p:val>
                                        </p:tav>
                                      </p:tavLst>
                                    </p:anim>
                                    <p:animEffect transition="in" filter="wipe(up)">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p:tgtEl>
                                          <p:spTgt spid="15"/>
                                        </p:tgtEl>
                                        <p:attrNameLst>
                                          <p:attrName>ppt_y</p:attrName>
                                        </p:attrNameLst>
                                      </p:cBhvr>
                                      <p:tavLst>
                                        <p:tav tm="0">
                                          <p:val>
                                            <p:strVal val="#ppt_y+#ppt_h*1.125000"/>
                                          </p:val>
                                        </p:tav>
                                        <p:tav tm="100000">
                                          <p:val>
                                            <p:strVal val="#ppt_y"/>
                                          </p:val>
                                        </p:tav>
                                      </p:tavLst>
                                    </p:anim>
                                    <p:animEffect transition="in" filter="wipe(up)">
                                      <p:cBhvr>
                                        <p:cTn id="68" dur="500"/>
                                        <p:tgtEl>
                                          <p:spTgt spid="15"/>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p:tgtEl>
                                          <p:spTgt spid="19"/>
                                        </p:tgtEl>
                                        <p:attrNameLst>
                                          <p:attrName>ppt_y</p:attrName>
                                        </p:attrNameLst>
                                      </p:cBhvr>
                                      <p:tavLst>
                                        <p:tav tm="0">
                                          <p:val>
                                            <p:strVal val="#ppt_y+#ppt_h*1.125000"/>
                                          </p:val>
                                        </p:tav>
                                        <p:tav tm="100000">
                                          <p:val>
                                            <p:strVal val="#ppt_y"/>
                                          </p:val>
                                        </p:tav>
                                      </p:tavLst>
                                    </p:anim>
                                    <p:animEffect transition="in" filter="wipe(up)">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p:tgtEl>
                                          <p:spTgt spid="22"/>
                                        </p:tgtEl>
                                        <p:attrNameLst>
                                          <p:attrName>ppt_y</p:attrName>
                                        </p:attrNameLst>
                                      </p:cBhvr>
                                      <p:tavLst>
                                        <p:tav tm="0">
                                          <p:val>
                                            <p:strVal val="#ppt_y+#ppt_h*1.125000"/>
                                          </p:val>
                                        </p:tav>
                                        <p:tav tm="100000">
                                          <p:val>
                                            <p:strVal val="#ppt_y"/>
                                          </p:val>
                                        </p:tav>
                                      </p:tavLst>
                                    </p:anim>
                                    <p:animEffect transition="in" filter="wipe(up)">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4"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p:tgtEl>
                                          <p:spTgt spid="23"/>
                                        </p:tgtEl>
                                        <p:attrNameLst>
                                          <p:attrName>ppt_y</p:attrName>
                                        </p:attrNameLst>
                                      </p:cBhvr>
                                      <p:tavLst>
                                        <p:tav tm="0">
                                          <p:val>
                                            <p:strVal val="#ppt_y+#ppt_h*1.125000"/>
                                          </p:val>
                                        </p:tav>
                                        <p:tav tm="100000">
                                          <p:val>
                                            <p:strVal val="#ppt_y"/>
                                          </p:val>
                                        </p:tav>
                                      </p:tavLst>
                                    </p:anim>
                                    <p:animEffect transition="in" filter="wipe(up)">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p:tgtEl>
                                          <p:spTgt spid="25"/>
                                        </p:tgtEl>
                                        <p:attrNameLst>
                                          <p:attrName>ppt_y</p:attrName>
                                        </p:attrNameLst>
                                      </p:cBhvr>
                                      <p:tavLst>
                                        <p:tav tm="0">
                                          <p:val>
                                            <p:strVal val="#ppt_y+#ppt_h*1.125000"/>
                                          </p:val>
                                        </p:tav>
                                        <p:tav tm="100000">
                                          <p:val>
                                            <p:strVal val="#ppt_y"/>
                                          </p:val>
                                        </p:tav>
                                      </p:tavLst>
                                    </p:anim>
                                    <p:animEffect transition="in" filter="wipe(up)">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p:tgtEl>
                                          <p:spTgt spid="24"/>
                                        </p:tgtEl>
                                        <p:attrNameLst>
                                          <p:attrName>ppt_y</p:attrName>
                                        </p:attrNameLst>
                                      </p:cBhvr>
                                      <p:tavLst>
                                        <p:tav tm="0">
                                          <p:val>
                                            <p:strVal val="#ppt_y+#ppt_h*1.125000"/>
                                          </p:val>
                                        </p:tav>
                                        <p:tav tm="100000">
                                          <p:val>
                                            <p:strVal val="#ppt_y"/>
                                          </p:val>
                                        </p:tav>
                                      </p:tavLst>
                                    </p:anim>
                                    <p:animEffect transition="in" filter="wipe(up)">
                                      <p:cBhvr>
                                        <p:cTn id="9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 grpId="0" bldLvl="0" animBg="1"/>
      <p:bldP spid="11" grpId="0" bldLvl="0" animBg="1"/>
      <p:bldP spid="13" grpId="0" bldLvl="0" animBg="1"/>
      <p:bldP spid="14" grpId="0" bldLvl="0" animBg="1"/>
      <p:bldP spid="15" grpId="0" bldLvl="0" animBg="1"/>
      <p:bldP spid="18" grpId="0" bldLvl="0" animBg="1"/>
      <p:bldP spid="19" grpId="0" bldLvl="0" animBg="1"/>
      <p:bldP spid="16" grpId="0" bldLvl="0" animBg="1"/>
      <p:bldP spid="17" grpId="0"/>
      <p:bldP spid="20" grpId="0"/>
      <p:bldP spid="22" grpId="0" bldLvl="0" animBg="1"/>
      <p:bldP spid="23" grpId="0"/>
      <p:bldP spid="24" grpId="0"/>
      <p:bldP spid="2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343472" y="1844824"/>
            <a:ext cx="9991725" cy="4706620"/>
          </a:xfrm>
        </p:spPr>
        <p:txBody>
          <a:bodyPr>
            <a:normAutofit/>
          </a:bodyPr>
          <a:lstStyle/>
          <a:p>
            <a:pPr marL="0" indent="0" algn="just">
              <a:lnSpc>
                <a:spcPct val="200000"/>
              </a:lnSpc>
              <a:buNone/>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哲学的基本问题是（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200000"/>
              </a:lnSpc>
              <a:buNone/>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思维与存在的关系问题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200000"/>
              </a:lnSpc>
              <a:buNone/>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物质和运动的关系问题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200000"/>
              </a:lnSpc>
              <a:buNone/>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物质和时间的关系</a:t>
            </a: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问题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200000"/>
              </a:lnSpc>
              <a:buNone/>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物质和空间的关系问题 </a:t>
            </a:r>
            <a:endParaRPr sz="24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343472" y="1844824"/>
            <a:ext cx="9991725" cy="4706620"/>
          </a:xfrm>
        </p:spPr>
        <p:txBody>
          <a:bodyPr>
            <a:normAutofit/>
          </a:bodyPr>
          <a:lstStyle/>
          <a:p>
            <a:pPr marL="0" indent="0" algn="just">
              <a:lnSpc>
                <a:spcPct val="200000"/>
              </a:lnSpc>
              <a:buNone/>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哲学的基本问题是（ </a:t>
            </a: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200000"/>
              </a:lnSpc>
              <a:buNone/>
            </a:pPr>
            <a:r>
              <a:rPr lang="en-US" altLang="zh-CN" sz="2400" b="1" dirty="0">
                <a:solidFill>
                  <a:srgbClr val="FF0000"/>
                </a:solidFill>
                <a:latin typeface="微软雅黑" panose="020B0503020204020204" pitchFamily="34" charset="-122"/>
                <a:ea typeface="微软雅黑" panose="020B0503020204020204" pitchFamily="34" charset="-122"/>
              </a:rPr>
              <a:t>A </a:t>
            </a:r>
            <a:r>
              <a:rPr lang="zh-CN" altLang="en-US" sz="2400" b="1" dirty="0">
                <a:solidFill>
                  <a:srgbClr val="FF0000"/>
                </a:solidFill>
                <a:latin typeface="微软雅黑" panose="020B0503020204020204" pitchFamily="34" charset="-122"/>
                <a:ea typeface="微软雅黑" panose="020B0503020204020204" pitchFamily="34" charset="-122"/>
              </a:rPr>
              <a:t>思维与存在的关系问题 </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0" indent="0" algn="just">
              <a:lnSpc>
                <a:spcPct val="200000"/>
              </a:lnSpc>
              <a:buNone/>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物质和运动的关系问题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200000"/>
              </a:lnSpc>
              <a:buNone/>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物质和时间的关系问题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200000"/>
              </a:lnSpc>
              <a:buNone/>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物质和空间的关系问题 </a:t>
            </a:r>
            <a:endParaRPr sz="24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3" name="文本框 2"/>
          <p:cNvSpPr txBox="1"/>
          <p:nvPr/>
        </p:nvSpPr>
        <p:spPr>
          <a:xfrm>
            <a:off x="1646555" y="2274570"/>
            <a:ext cx="6072505" cy="737235"/>
          </a:xfrm>
          <a:prstGeom prst="rect">
            <a:avLst/>
          </a:prstGeom>
          <a:noFill/>
        </p:spPr>
        <p:txBody>
          <a:bodyPr wrap="square" rtlCol="0">
            <a:spAutoFit/>
          </a:bodyPr>
          <a:lstStyle/>
          <a:p>
            <a:pPr defTabSz="914400">
              <a:lnSpc>
                <a:spcPct val="150000"/>
              </a:lnSpc>
            </a:pPr>
            <a:r>
              <a:rPr lang="en-US" altLang="zh-CN" sz="2800" dirty="0" smtClean="0">
                <a:solidFill>
                  <a:prstClr val="black"/>
                </a:solidFill>
                <a:latin typeface="方正清刻本悦宋简体" panose="02000000000000000000" pitchFamily="2" charset="-122"/>
                <a:ea typeface="方正清刻本悦宋简体" panose="02000000000000000000" pitchFamily="2" charset="-122"/>
              </a:rPr>
              <a:t>Q 1 </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：这个世界的</a:t>
            </a:r>
            <a:r>
              <a:rPr lang="zh-CN" altLang="en-US" sz="2800" b="1" dirty="0" smtClean="0">
                <a:solidFill>
                  <a:srgbClr val="C00000"/>
                </a:solidFill>
                <a:latin typeface="方正清刻本悦宋简体" panose="02000000000000000000" pitchFamily="2" charset="-122"/>
                <a:ea typeface="方正清刻本悦宋简体" panose="02000000000000000000" pitchFamily="2" charset="-122"/>
              </a:rPr>
              <a:t>本质</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究竟是什么？</a:t>
            </a:r>
            <a:endParaRPr lang="zh-CN" altLang="en-US" sz="2800" dirty="0" smtClean="0">
              <a:solidFill>
                <a:prstClr val="black"/>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nvSpPr>
        <p:spPr>
          <a:xfrm>
            <a:off x="1646555" y="3479165"/>
            <a:ext cx="6072505" cy="737235"/>
          </a:xfrm>
          <a:prstGeom prst="rect">
            <a:avLst/>
          </a:prstGeom>
          <a:noFill/>
        </p:spPr>
        <p:txBody>
          <a:bodyPr wrap="square" rtlCol="0">
            <a:spAutoFit/>
          </a:bodyPr>
          <a:lstStyle/>
          <a:p>
            <a:pPr defTabSz="914400">
              <a:lnSpc>
                <a:spcPct val="150000"/>
              </a:lnSpc>
            </a:pPr>
            <a:r>
              <a:rPr lang="en-US" altLang="zh-CN" sz="2800" dirty="0" smtClean="0">
                <a:solidFill>
                  <a:prstClr val="black"/>
                </a:solidFill>
                <a:latin typeface="方正清刻本悦宋简体" panose="02000000000000000000" pitchFamily="2" charset="-122"/>
                <a:ea typeface="方正清刻本悦宋简体" panose="02000000000000000000" pitchFamily="2" charset="-122"/>
              </a:rPr>
              <a:t>Q 2 </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：我们能真正</a:t>
            </a:r>
            <a:r>
              <a:rPr lang="zh-CN" altLang="en-US" sz="2800" b="1" dirty="0">
                <a:solidFill>
                  <a:srgbClr val="C00000"/>
                </a:solidFill>
                <a:latin typeface="方正清刻本悦宋简体" panose="02000000000000000000" pitchFamily="2" charset="-122"/>
                <a:ea typeface="方正清刻本悦宋简体" panose="02000000000000000000" pitchFamily="2" charset="-122"/>
              </a:rPr>
              <a:t>认识</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这个世界吗？</a:t>
            </a:r>
            <a:endParaRPr lang="zh-CN" altLang="en-US" sz="2800" dirty="0" smtClean="0">
              <a:solidFill>
                <a:prstClr val="black"/>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nvSpPr>
        <p:spPr>
          <a:xfrm>
            <a:off x="7195128" y="2236706"/>
            <a:ext cx="523701" cy="637675"/>
          </a:xfrm>
          <a:prstGeom prst="rect">
            <a:avLst/>
          </a:prstGeom>
          <a:noFill/>
        </p:spPr>
        <p:txBody>
          <a:bodyPr wrap="square" rtlCol="0">
            <a:spAutoFit/>
          </a:bodyPr>
          <a:lstStyle/>
          <a:p>
            <a:pPr defTabSz="914400">
              <a:lnSpc>
                <a:spcPct val="150000"/>
              </a:lnSpc>
            </a:pPr>
            <a:r>
              <a:rPr lang="zh-CN" altLang="en-US" sz="2800" b="1" dirty="0" smtClean="0">
                <a:solidFill>
                  <a:srgbClr val="C00000"/>
                </a:solidFill>
              </a:rPr>
              <a:t>√</a:t>
            </a:r>
            <a:endParaRPr lang="zh-CN" altLang="en-US" sz="2800" b="1" dirty="0" smtClean="0">
              <a:solidFill>
                <a:srgbClr val="C00000"/>
              </a:solidFill>
            </a:endParaRPr>
          </a:p>
        </p:txBody>
      </p:sp>
      <p:sp>
        <p:nvSpPr>
          <p:cNvPr id="5" name="文本框 4"/>
          <p:cNvSpPr txBox="1"/>
          <p:nvPr/>
        </p:nvSpPr>
        <p:spPr>
          <a:xfrm>
            <a:off x="1078865" y="1096645"/>
            <a:ext cx="6072505" cy="737235"/>
          </a:xfrm>
          <a:prstGeom prst="rect">
            <a:avLst/>
          </a:prstGeom>
          <a:noFill/>
        </p:spPr>
        <p:txBody>
          <a:bodyPr wrap="square" rtlCol="0">
            <a:spAutoFit/>
          </a:bodyPr>
          <a:lstStyle/>
          <a:p>
            <a:pPr defTabSz="914400">
              <a:lnSpc>
                <a:spcPct val="150000"/>
              </a:lnSpc>
            </a:pP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哲学的基本问题：</a:t>
            </a:r>
            <a:endParaRPr lang="zh-CN" altLang="en-US" sz="2800" dirty="0" smtClean="0">
              <a:solidFill>
                <a:prstClr val="black"/>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115" y="2279650"/>
            <a:ext cx="11682095" cy="2995295"/>
          </a:xfrm>
        </p:spPr>
        <p:txBody>
          <a:bodyPr>
            <a:normAutofit/>
          </a:bodyPr>
          <a:lstStyle/>
          <a:p>
            <a:pPr marL="0" indent="0">
              <a:lnSpc>
                <a:spcPct val="150000"/>
              </a:lnSpc>
              <a:buNone/>
            </a:pPr>
            <a:r>
              <a:rPr lang="en-US" altLang="zh-CN" sz="2400" dirty="0">
                <a:solidFill>
                  <a:schemeClr val="tx1"/>
                </a:solidFill>
                <a:latin typeface="华文中宋" panose="02010600040101010101" charset="-122"/>
                <a:ea typeface="华文中宋" panose="02010600040101010101" charset="-122"/>
              </a:rPr>
              <a:t>2</a:t>
            </a:r>
            <a:r>
              <a:rPr lang="zh-CN" altLang="en-US" sz="2400" dirty="0">
                <a:solidFill>
                  <a:schemeClr val="tx1"/>
                </a:solidFill>
                <a:latin typeface="华文中宋" panose="02010600040101010101" charset="-122"/>
                <a:ea typeface="华文中宋" panose="02010600040101010101" charset="-122"/>
              </a:rPr>
              <a:t>、</a:t>
            </a:r>
            <a:r>
              <a:rPr lang="zh-CN" altLang="en-US" sz="2400" dirty="0">
                <a:solidFill>
                  <a:schemeClr val="tx1"/>
                </a:solidFill>
                <a:latin typeface="华文中宋" panose="02010600040101010101" charset="-122"/>
                <a:ea typeface="华文中宋" panose="02010600040101010101" charset="-122"/>
                <a:sym typeface="+mn-ea"/>
              </a:rPr>
              <a:t>物质（存在）和意识（思维）有同一性吗？（人类能认识世界吗？）</a:t>
            </a:r>
            <a:endParaRPr lang="zh-CN" altLang="en-US" sz="2400" dirty="0">
              <a:solidFill>
                <a:schemeClr val="tx1"/>
              </a:solidFill>
              <a:latin typeface="华文中宋" panose="02010600040101010101" charset="-122"/>
              <a:ea typeface="华文中宋" panose="02010600040101010101" charset="-122"/>
              <a:sym typeface="+mn-ea"/>
            </a:endParaRPr>
          </a:p>
          <a:p>
            <a:pPr marL="0" indent="0">
              <a:lnSpc>
                <a:spcPct val="150000"/>
              </a:lnSpc>
              <a:buNone/>
            </a:pPr>
            <a:r>
              <a:rPr lang="zh-CN" altLang="en-US" sz="2400" dirty="0">
                <a:solidFill>
                  <a:schemeClr val="tx1"/>
                </a:solidFill>
                <a:latin typeface="华文中宋" panose="02010600040101010101" charset="-122"/>
                <a:ea typeface="华文中宋" panose="02010600040101010101" charset="-122"/>
                <a:sym typeface="+mn-ea"/>
              </a:rPr>
              <a:t>           能        </a:t>
            </a:r>
            <a:r>
              <a:rPr lang="en-US" altLang="zh-CN" sz="2400" dirty="0">
                <a:solidFill>
                  <a:schemeClr val="tx1"/>
                </a:solidFill>
                <a:latin typeface="华文中宋" panose="02010600040101010101" charset="-122"/>
                <a:ea typeface="华文中宋" panose="02010600040101010101" charset="-122"/>
                <a:sym typeface="+mn-ea"/>
              </a:rPr>
              <a:t>——     </a:t>
            </a:r>
            <a:r>
              <a:rPr lang="zh-CN" altLang="en-US" sz="2400" dirty="0">
                <a:solidFill>
                  <a:schemeClr val="tx1"/>
                </a:solidFill>
                <a:latin typeface="华文中宋" panose="02010600040101010101" charset="-122"/>
                <a:ea typeface="华文中宋" panose="02010600040101010101" charset="-122"/>
                <a:sym typeface="+mn-ea"/>
              </a:rPr>
              <a:t>（         ）</a:t>
            </a:r>
            <a:endParaRPr lang="zh-CN" altLang="en-US" sz="2400" dirty="0">
              <a:solidFill>
                <a:schemeClr val="tx1"/>
              </a:solidFill>
              <a:latin typeface="华文中宋" panose="02010600040101010101" charset="-122"/>
              <a:ea typeface="华文中宋" panose="02010600040101010101" charset="-122"/>
              <a:sym typeface="+mn-ea"/>
            </a:endParaRPr>
          </a:p>
          <a:p>
            <a:pPr marL="0" indent="0">
              <a:lnSpc>
                <a:spcPct val="150000"/>
              </a:lnSpc>
              <a:buNone/>
            </a:pPr>
            <a:r>
              <a:rPr lang="zh-CN" altLang="en-US" sz="2400" dirty="0">
                <a:solidFill>
                  <a:schemeClr val="tx1"/>
                </a:solidFill>
                <a:latin typeface="华文中宋" panose="02010600040101010101" charset="-122"/>
                <a:ea typeface="华文中宋" panose="02010600040101010101" charset="-122"/>
                <a:sym typeface="+mn-ea"/>
              </a:rPr>
              <a:t>          不能      </a:t>
            </a:r>
            <a:r>
              <a:rPr lang="en-US" altLang="zh-CN" sz="2400" dirty="0">
                <a:solidFill>
                  <a:schemeClr val="tx1"/>
                </a:solidFill>
                <a:latin typeface="华文中宋" panose="02010600040101010101" charset="-122"/>
                <a:ea typeface="华文中宋" panose="02010600040101010101" charset="-122"/>
                <a:sym typeface="+mn-ea"/>
              </a:rPr>
              <a:t>——     </a:t>
            </a:r>
            <a:r>
              <a:rPr lang="zh-CN" altLang="en-US" sz="2400" dirty="0">
                <a:latin typeface="华文中宋" panose="02010600040101010101" charset="-122"/>
                <a:ea typeface="华文中宋" panose="02010600040101010101" charset="-122"/>
                <a:sym typeface="+mn-ea"/>
              </a:rPr>
              <a:t>（         ）</a:t>
            </a:r>
            <a:endParaRPr lang="zh-CN" altLang="en-US" sz="2400" dirty="0">
              <a:solidFill>
                <a:schemeClr val="tx1"/>
              </a:solidFill>
              <a:latin typeface="华文中宋" panose="02010600040101010101" charset="-122"/>
              <a:ea typeface="华文中宋" panose="02010600040101010101" charset="-122"/>
              <a:sym typeface="+mn-ea"/>
            </a:endParaRPr>
          </a:p>
          <a:p>
            <a:pPr marL="0" indent="0">
              <a:lnSpc>
                <a:spcPct val="150000"/>
              </a:lnSpc>
              <a:buNone/>
            </a:pPr>
            <a:endParaRPr lang="zh-CN" altLang="en-US" sz="2400" dirty="0">
              <a:solidFill>
                <a:schemeClr val="tx1"/>
              </a:solidFill>
              <a:latin typeface="华文中宋" panose="02010600040101010101" charset="-122"/>
              <a:ea typeface="华文中宋" panose="02010600040101010101" charset="-122"/>
              <a:sym typeface="+mn-ea"/>
            </a:endParaRPr>
          </a:p>
          <a:p>
            <a:pPr marL="0" indent="0">
              <a:buNone/>
            </a:pPr>
            <a:endParaRPr lang="zh-CN" altLang="en-US" sz="2400" dirty="0">
              <a:solidFill>
                <a:schemeClr val="tx1"/>
              </a:solidFill>
              <a:latin typeface="华文中宋" panose="02010600040101010101" charset="-122"/>
              <a:ea typeface="华文中宋" panose="02010600040101010101" charset="-122"/>
              <a:sym typeface="+mn-ea"/>
            </a:endParaRPr>
          </a:p>
          <a:p>
            <a:pPr marL="0" indent="0">
              <a:buNone/>
            </a:pPr>
            <a:endParaRPr lang="zh-CN" altLang="en-US" sz="2400" dirty="0">
              <a:latin typeface="华文中宋" panose="02010600040101010101" charset="-122"/>
              <a:ea typeface="华文中宋" panose="02010600040101010101" charset="-122"/>
            </a:endParaRPr>
          </a:p>
        </p:txBody>
      </p:sp>
      <p:sp>
        <p:nvSpPr>
          <p:cNvPr id="6" name="文本框 5"/>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13" name="文本框 12"/>
          <p:cNvSpPr txBox="1"/>
          <p:nvPr/>
        </p:nvSpPr>
        <p:spPr>
          <a:xfrm>
            <a:off x="1334135" y="1312545"/>
            <a:ext cx="5251450" cy="570865"/>
          </a:xfrm>
          <a:prstGeom prst="rect">
            <a:avLst/>
          </a:prstGeom>
          <a:noFill/>
        </p:spPr>
        <p:txBody>
          <a:bodyPr wrap="none" rtlCol="0" anchor="t">
            <a:spAutoFit/>
          </a:bodyPr>
          <a:lstStyle/>
          <a:p>
            <a:pPr>
              <a:lnSpc>
                <a:spcPct val="130000"/>
              </a:lnSpc>
            </a:pPr>
            <a:r>
              <a:rPr lang="en-US" altLang="zh-CN" sz="2400" dirty="0" smtClean="0">
                <a:solidFill>
                  <a:schemeClr val="tx1"/>
                </a:solidFill>
                <a:latin typeface="华文中宋" panose="02010600040101010101" charset="-122"/>
                <a:ea typeface="华文中宋" panose="02010600040101010101" charset="-122"/>
                <a:cs typeface="+mn-ea"/>
                <a:sym typeface="+mn-ea"/>
              </a:rPr>
              <a:t>【</a:t>
            </a:r>
            <a:r>
              <a:rPr lang="zh-CN" altLang="en-US" sz="2400" b="1" dirty="0" smtClean="0">
                <a:solidFill>
                  <a:schemeClr val="tx1"/>
                </a:solidFill>
                <a:latin typeface="华文中宋" panose="02010600040101010101" charset="-122"/>
                <a:ea typeface="华文中宋" panose="02010600040101010101" charset="-122"/>
                <a:cs typeface="+mn-ea"/>
                <a:sym typeface="+mn-ea"/>
              </a:rPr>
              <a:t>知识点</a:t>
            </a:r>
            <a:r>
              <a:rPr lang="en-US" altLang="zh-CN" sz="2400" b="1" dirty="0" smtClean="0">
                <a:solidFill>
                  <a:schemeClr val="tx1"/>
                </a:solidFill>
                <a:latin typeface="华文中宋" panose="02010600040101010101" charset="-122"/>
                <a:ea typeface="华文中宋" panose="02010600040101010101" charset="-122"/>
                <a:cs typeface="+mn-ea"/>
                <a:sym typeface="+mn-ea"/>
              </a:rPr>
              <a:t>1</a:t>
            </a:r>
            <a:r>
              <a:rPr lang="en-US" altLang="zh-CN" sz="2400" dirty="0" smtClean="0">
                <a:solidFill>
                  <a:schemeClr val="tx1"/>
                </a:solidFill>
                <a:latin typeface="华文中宋" panose="02010600040101010101" charset="-122"/>
                <a:ea typeface="华文中宋" panose="02010600040101010101" charset="-122"/>
                <a:cs typeface="+mn-ea"/>
                <a:sym typeface="+mn-ea"/>
              </a:rPr>
              <a:t>】</a:t>
            </a:r>
            <a:r>
              <a:rPr lang="zh-CN" altLang="en-US" sz="2400" dirty="0" smtClean="0">
                <a:solidFill>
                  <a:schemeClr val="tx1"/>
                </a:solidFill>
                <a:latin typeface="华文中宋" panose="02010600040101010101" charset="-122"/>
                <a:ea typeface="华文中宋" panose="02010600040101010101" charset="-122"/>
                <a:cs typeface="+mn-ea"/>
                <a:sym typeface="+mn-ea"/>
              </a:rPr>
              <a:t>哲学的基本问题（选择）</a:t>
            </a:r>
            <a:endParaRPr lang="zh-CN" altLang="en-US" sz="2400" dirty="0" smtClean="0">
              <a:solidFill>
                <a:schemeClr val="tx1"/>
              </a:solidFill>
              <a:latin typeface="华文中宋" panose="02010600040101010101" charset="-122"/>
              <a:ea typeface="华文中宋" panose="02010600040101010101" charset="-122"/>
              <a:cs typeface="+mn-ea"/>
              <a:sym typeface="+mn-ea"/>
            </a:endParaRPr>
          </a:p>
        </p:txBody>
      </p:sp>
      <p:sp>
        <p:nvSpPr>
          <p:cNvPr id="2" name="矩形 1"/>
          <p:cNvSpPr/>
          <p:nvPr/>
        </p:nvSpPr>
        <p:spPr>
          <a:xfrm>
            <a:off x="6783070" y="3428365"/>
            <a:ext cx="4977130" cy="706755"/>
          </a:xfrm>
          <a:prstGeom prst="rect">
            <a:avLst/>
          </a:prstGeom>
          <a:ln>
            <a:solidFill>
              <a:srgbClr val="2B96AB"/>
            </a:solidFill>
          </a:ln>
        </p:spPr>
        <p:txBody>
          <a:bodyPr wrap="square">
            <a:spAutoFit/>
          </a:bodyPr>
          <a:lstStyle/>
          <a:p>
            <a:pPr algn="ctr" defTabSz="400050">
              <a:lnSpc>
                <a:spcPct val="90000"/>
              </a:lnSpc>
              <a:spcBef>
                <a:spcPct val="0"/>
              </a:spcBef>
              <a:spcAft>
                <a:spcPct val="35000"/>
              </a:spcAft>
            </a:pPr>
            <a:r>
              <a:rPr lang="zh-CN" altLang="en-US" sz="1800" b="1" u="sng" dirty="0">
                <a:solidFill>
                  <a:srgbClr val="C00000"/>
                </a:solidFill>
              </a:rPr>
              <a:t>思维（意识）</a:t>
            </a:r>
            <a:r>
              <a:rPr lang="zh-CN" altLang="en-US" sz="1800" dirty="0"/>
              <a:t>和</a:t>
            </a:r>
            <a:r>
              <a:rPr lang="zh-CN" altLang="en-US" sz="1800" b="1" u="sng" dirty="0">
                <a:solidFill>
                  <a:srgbClr val="C00000"/>
                </a:solidFill>
              </a:rPr>
              <a:t>存在</a:t>
            </a:r>
            <a:r>
              <a:rPr lang="en-US" altLang="zh-CN" sz="1800" b="1" u="sng" dirty="0">
                <a:solidFill>
                  <a:srgbClr val="C00000"/>
                </a:solidFill>
              </a:rPr>
              <a:t>(</a:t>
            </a:r>
            <a:r>
              <a:rPr lang="zh-CN" altLang="en-US" sz="1800" b="1" u="sng" dirty="0">
                <a:solidFill>
                  <a:srgbClr val="C00000"/>
                </a:solidFill>
              </a:rPr>
              <a:t>物质</a:t>
            </a:r>
            <a:r>
              <a:rPr lang="en-US" altLang="zh-CN" sz="1800" b="1" u="sng" dirty="0">
                <a:solidFill>
                  <a:srgbClr val="C00000"/>
                </a:solidFill>
              </a:rPr>
              <a:t>)</a:t>
            </a:r>
            <a:r>
              <a:rPr lang="zh-CN" altLang="en-US" sz="1800" dirty="0"/>
              <a:t>的</a:t>
            </a:r>
            <a:r>
              <a:rPr lang="zh-CN" altLang="en-US" sz="1800" b="1" u="sng" dirty="0">
                <a:solidFill>
                  <a:srgbClr val="C00000"/>
                </a:solidFill>
              </a:rPr>
              <a:t>同一性</a:t>
            </a:r>
            <a:r>
              <a:rPr lang="zh-CN" altLang="en-US" sz="1800" dirty="0">
                <a:solidFill>
                  <a:prstClr val="black">
                    <a:hueOff val="0"/>
                    <a:satOff val="0"/>
                    <a:lumOff val="0"/>
                    <a:alphaOff val="0"/>
                  </a:prstClr>
                </a:solidFill>
              </a:rPr>
              <a:t>问题  </a:t>
            </a:r>
            <a:endParaRPr lang="en-US" altLang="zh-CN" sz="1800" dirty="0" smtClean="0">
              <a:solidFill>
                <a:prstClr val="black">
                  <a:hueOff val="0"/>
                  <a:satOff val="0"/>
                  <a:lumOff val="0"/>
                  <a:alphaOff val="0"/>
                </a:prstClr>
              </a:solidFill>
            </a:endParaRPr>
          </a:p>
          <a:p>
            <a:pPr algn="ctr" defTabSz="400050">
              <a:lnSpc>
                <a:spcPct val="90000"/>
              </a:lnSpc>
              <a:spcBef>
                <a:spcPct val="0"/>
              </a:spcBef>
              <a:spcAft>
                <a:spcPct val="35000"/>
              </a:spcAft>
            </a:pPr>
            <a:r>
              <a:rPr lang="zh-CN" altLang="en-US" sz="1800" dirty="0" smtClean="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rPr>
              <a:t>思维</a:t>
            </a:r>
            <a:r>
              <a:rPr lang="zh-CN" altLang="en-US" sz="18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rPr>
              <a:t>能否认识存在</a:t>
            </a:r>
            <a:endParaRPr lang="zh-CN" altLang="en-US" sz="18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sp>
        <p:nvSpPr>
          <p:cNvPr id="4" name="矩形 3"/>
          <p:cNvSpPr/>
          <p:nvPr/>
        </p:nvSpPr>
        <p:spPr>
          <a:xfrm>
            <a:off x="1559496" y="4694061"/>
            <a:ext cx="8856984" cy="707886"/>
          </a:xfrm>
          <a:prstGeom prst="rect">
            <a:avLst/>
          </a:prstGeom>
        </p:spPr>
        <p:txBody>
          <a:bodyPr wrap="square">
            <a:spAutoFit/>
          </a:bodyPr>
          <a:lstStyle/>
          <a:p>
            <a:r>
              <a:rPr lang="zh-CN" altLang="zh-CN" sz="2000" kern="100" dirty="0">
                <a:solidFill>
                  <a:srgbClr val="000000"/>
                </a:solidFill>
                <a:cs typeface="宋体" panose="02010600030101010101" pitchFamily="2" charset="-122"/>
              </a:rPr>
              <a:t>可知论和不可知论是由对思维</a:t>
            </a:r>
            <a:r>
              <a:rPr lang="zh-CN" altLang="zh-CN" sz="2000" b="1" kern="100" dirty="0">
                <a:solidFill>
                  <a:srgbClr val="FF0000"/>
                </a:solidFill>
                <a:cs typeface="宋体" panose="02010600030101010101" pitchFamily="2" charset="-122"/>
              </a:rPr>
              <a:t>能不能认识存在、能不能正确地认识现实世界</a:t>
            </a:r>
            <a:r>
              <a:rPr lang="zh-CN" altLang="zh-CN" sz="2000" kern="100" dirty="0">
                <a:solidFill>
                  <a:srgbClr val="000000"/>
                </a:solidFill>
                <a:cs typeface="宋体" panose="02010600030101010101" pitchFamily="2" charset="-122"/>
              </a:rPr>
              <a:t>这个问题的不同回答而划分出来的。</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115" y="2279650"/>
            <a:ext cx="11682095" cy="2995295"/>
          </a:xfrm>
        </p:spPr>
        <p:txBody>
          <a:bodyPr>
            <a:normAutofit/>
          </a:bodyPr>
          <a:lstStyle/>
          <a:p>
            <a:pPr marL="0" indent="0">
              <a:lnSpc>
                <a:spcPct val="150000"/>
              </a:lnSpc>
              <a:buNone/>
            </a:pPr>
            <a:r>
              <a:rPr lang="en-US" altLang="zh-CN" sz="2400" dirty="0">
                <a:solidFill>
                  <a:schemeClr val="tx1"/>
                </a:solidFill>
                <a:latin typeface="华文中宋" panose="02010600040101010101" charset="-122"/>
                <a:ea typeface="华文中宋" panose="02010600040101010101" charset="-122"/>
              </a:rPr>
              <a:t>2</a:t>
            </a:r>
            <a:r>
              <a:rPr lang="zh-CN" altLang="en-US" sz="2400" dirty="0">
                <a:solidFill>
                  <a:schemeClr val="tx1"/>
                </a:solidFill>
                <a:latin typeface="华文中宋" panose="02010600040101010101" charset="-122"/>
                <a:ea typeface="华文中宋" panose="02010600040101010101" charset="-122"/>
              </a:rPr>
              <a:t>、</a:t>
            </a:r>
            <a:r>
              <a:rPr lang="zh-CN" altLang="en-US" sz="2400" dirty="0">
                <a:solidFill>
                  <a:schemeClr val="tx1"/>
                </a:solidFill>
                <a:latin typeface="华文中宋" panose="02010600040101010101" charset="-122"/>
                <a:ea typeface="华文中宋" panose="02010600040101010101" charset="-122"/>
                <a:sym typeface="+mn-ea"/>
              </a:rPr>
              <a:t>物质（存在）和意识（思维）有同一性吗？（人类能认识世界吗？）</a:t>
            </a:r>
            <a:endParaRPr lang="zh-CN" altLang="en-US" sz="2400" dirty="0">
              <a:solidFill>
                <a:schemeClr val="tx1"/>
              </a:solidFill>
              <a:latin typeface="华文中宋" panose="02010600040101010101" charset="-122"/>
              <a:ea typeface="华文中宋" panose="02010600040101010101" charset="-122"/>
              <a:sym typeface="+mn-ea"/>
            </a:endParaRPr>
          </a:p>
          <a:p>
            <a:pPr marL="0" indent="0">
              <a:lnSpc>
                <a:spcPct val="150000"/>
              </a:lnSpc>
              <a:buNone/>
            </a:pPr>
            <a:r>
              <a:rPr lang="zh-CN" altLang="en-US" sz="2400" dirty="0">
                <a:solidFill>
                  <a:schemeClr val="tx1"/>
                </a:solidFill>
                <a:latin typeface="华文中宋" panose="02010600040101010101" charset="-122"/>
                <a:ea typeface="华文中宋" panose="02010600040101010101" charset="-122"/>
                <a:sym typeface="+mn-ea"/>
              </a:rPr>
              <a:t>           能        </a:t>
            </a:r>
            <a:r>
              <a:rPr lang="en-US" altLang="zh-CN" sz="2400" dirty="0">
                <a:solidFill>
                  <a:schemeClr val="tx1"/>
                </a:solidFill>
                <a:latin typeface="华文中宋" panose="02010600040101010101" charset="-122"/>
                <a:ea typeface="华文中宋" panose="02010600040101010101" charset="-122"/>
                <a:sym typeface="+mn-ea"/>
              </a:rPr>
              <a:t>——      </a:t>
            </a:r>
            <a:r>
              <a:rPr lang="en-US" altLang="zh-CN" sz="2400" dirty="0" smtClean="0">
                <a:solidFill>
                  <a:schemeClr val="tx1"/>
                </a:solidFill>
                <a:latin typeface="华文中宋" panose="02010600040101010101" charset="-122"/>
                <a:ea typeface="华文中宋" panose="02010600040101010101" charset="-122"/>
                <a:sym typeface="+mn-ea"/>
              </a:rPr>
              <a:t> </a:t>
            </a:r>
            <a:r>
              <a:rPr lang="zh-CN" altLang="en-US" sz="2400" dirty="0" smtClean="0">
                <a:solidFill>
                  <a:schemeClr val="tx1"/>
                </a:solidFill>
                <a:latin typeface="华文中宋" panose="02010600040101010101" charset="-122"/>
                <a:ea typeface="华文中宋" panose="02010600040101010101" charset="-122"/>
                <a:sym typeface="+mn-ea"/>
              </a:rPr>
              <a:t>可知</a:t>
            </a:r>
            <a:r>
              <a:rPr lang="zh-CN" altLang="en-US" sz="2400" dirty="0">
                <a:solidFill>
                  <a:schemeClr val="tx1"/>
                </a:solidFill>
                <a:latin typeface="华文中宋" panose="02010600040101010101" charset="-122"/>
                <a:ea typeface="华文中宋" panose="02010600040101010101" charset="-122"/>
                <a:sym typeface="+mn-ea"/>
              </a:rPr>
              <a:t>论</a:t>
            </a:r>
            <a:endParaRPr lang="zh-CN" altLang="en-US" sz="2400" dirty="0">
              <a:solidFill>
                <a:schemeClr val="tx1"/>
              </a:solidFill>
              <a:latin typeface="华文中宋" panose="02010600040101010101" charset="-122"/>
              <a:ea typeface="华文中宋" panose="02010600040101010101" charset="-122"/>
              <a:sym typeface="+mn-ea"/>
            </a:endParaRPr>
          </a:p>
          <a:p>
            <a:pPr marL="0" indent="0">
              <a:lnSpc>
                <a:spcPct val="150000"/>
              </a:lnSpc>
              <a:buNone/>
            </a:pPr>
            <a:r>
              <a:rPr lang="zh-CN" altLang="en-US" sz="2400" dirty="0">
                <a:solidFill>
                  <a:schemeClr val="tx1"/>
                </a:solidFill>
                <a:latin typeface="华文中宋" panose="02010600040101010101" charset="-122"/>
                <a:ea typeface="华文中宋" panose="02010600040101010101" charset="-122"/>
                <a:sym typeface="+mn-ea"/>
              </a:rPr>
              <a:t>          不能      </a:t>
            </a:r>
            <a:r>
              <a:rPr lang="en-US" altLang="zh-CN" sz="2400" dirty="0">
                <a:solidFill>
                  <a:schemeClr val="tx1"/>
                </a:solidFill>
                <a:latin typeface="华文中宋" panose="02010600040101010101" charset="-122"/>
                <a:ea typeface="华文中宋" panose="02010600040101010101" charset="-122"/>
                <a:sym typeface="+mn-ea"/>
              </a:rPr>
              <a:t>——      </a:t>
            </a:r>
            <a:r>
              <a:rPr lang="zh-CN" altLang="en-US" sz="2400" dirty="0">
                <a:solidFill>
                  <a:schemeClr val="tx1"/>
                </a:solidFill>
                <a:latin typeface="华文中宋" panose="02010600040101010101" charset="-122"/>
                <a:ea typeface="华文中宋" panose="02010600040101010101" charset="-122"/>
                <a:sym typeface="+mn-ea"/>
              </a:rPr>
              <a:t>不可知论</a:t>
            </a:r>
            <a:endParaRPr lang="zh-CN" altLang="en-US" sz="2400" dirty="0">
              <a:solidFill>
                <a:schemeClr val="tx1"/>
              </a:solidFill>
              <a:latin typeface="华文中宋" panose="02010600040101010101" charset="-122"/>
              <a:ea typeface="华文中宋" panose="02010600040101010101" charset="-122"/>
              <a:sym typeface="+mn-ea"/>
            </a:endParaRPr>
          </a:p>
          <a:p>
            <a:pPr marL="0" indent="0">
              <a:lnSpc>
                <a:spcPct val="150000"/>
              </a:lnSpc>
              <a:buNone/>
            </a:pPr>
            <a:endParaRPr lang="zh-CN" altLang="en-US" sz="2400" dirty="0">
              <a:solidFill>
                <a:schemeClr val="tx1"/>
              </a:solidFill>
              <a:latin typeface="华文中宋" panose="02010600040101010101" charset="-122"/>
              <a:ea typeface="华文中宋" panose="02010600040101010101" charset="-122"/>
              <a:sym typeface="+mn-ea"/>
            </a:endParaRPr>
          </a:p>
          <a:p>
            <a:pPr marL="0" indent="0">
              <a:buNone/>
            </a:pPr>
            <a:endParaRPr lang="zh-CN" altLang="en-US" sz="2400" dirty="0">
              <a:solidFill>
                <a:schemeClr val="tx1"/>
              </a:solidFill>
              <a:latin typeface="华文中宋" panose="02010600040101010101" charset="-122"/>
              <a:ea typeface="华文中宋" panose="02010600040101010101" charset="-122"/>
              <a:sym typeface="+mn-ea"/>
            </a:endParaRPr>
          </a:p>
          <a:p>
            <a:pPr marL="0" indent="0">
              <a:buNone/>
            </a:pPr>
            <a:endParaRPr lang="zh-CN" altLang="en-US" sz="2400" dirty="0">
              <a:latin typeface="华文中宋" panose="02010600040101010101" charset="-122"/>
              <a:ea typeface="华文中宋" panose="02010600040101010101" charset="-122"/>
            </a:endParaRPr>
          </a:p>
        </p:txBody>
      </p:sp>
      <p:sp>
        <p:nvSpPr>
          <p:cNvPr id="6" name="文本框 5"/>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13" name="文本框 12"/>
          <p:cNvSpPr txBox="1"/>
          <p:nvPr/>
        </p:nvSpPr>
        <p:spPr>
          <a:xfrm>
            <a:off x="1334135" y="1312545"/>
            <a:ext cx="5251450" cy="570865"/>
          </a:xfrm>
          <a:prstGeom prst="rect">
            <a:avLst/>
          </a:prstGeom>
          <a:noFill/>
        </p:spPr>
        <p:txBody>
          <a:bodyPr wrap="none" rtlCol="0" anchor="t">
            <a:spAutoFit/>
          </a:bodyPr>
          <a:lstStyle/>
          <a:p>
            <a:pPr>
              <a:lnSpc>
                <a:spcPct val="130000"/>
              </a:lnSpc>
            </a:pPr>
            <a:r>
              <a:rPr lang="en-US" altLang="zh-CN" sz="2400" dirty="0" smtClean="0">
                <a:solidFill>
                  <a:schemeClr val="tx1"/>
                </a:solidFill>
                <a:latin typeface="华文中宋" panose="02010600040101010101" charset="-122"/>
                <a:ea typeface="华文中宋" panose="02010600040101010101" charset="-122"/>
                <a:cs typeface="+mn-ea"/>
                <a:sym typeface="+mn-ea"/>
              </a:rPr>
              <a:t>【</a:t>
            </a:r>
            <a:r>
              <a:rPr lang="zh-CN" altLang="en-US" sz="2400" b="1" dirty="0" smtClean="0">
                <a:solidFill>
                  <a:schemeClr val="tx1"/>
                </a:solidFill>
                <a:latin typeface="华文中宋" panose="02010600040101010101" charset="-122"/>
                <a:ea typeface="华文中宋" panose="02010600040101010101" charset="-122"/>
                <a:cs typeface="+mn-ea"/>
                <a:sym typeface="+mn-ea"/>
              </a:rPr>
              <a:t>知识点</a:t>
            </a:r>
            <a:r>
              <a:rPr lang="en-US" altLang="zh-CN" sz="2400" b="1" dirty="0" smtClean="0">
                <a:solidFill>
                  <a:schemeClr val="tx1"/>
                </a:solidFill>
                <a:latin typeface="华文中宋" panose="02010600040101010101" charset="-122"/>
                <a:ea typeface="华文中宋" panose="02010600040101010101" charset="-122"/>
                <a:cs typeface="+mn-ea"/>
                <a:sym typeface="+mn-ea"/>
              </a:rPr>
              <a:t>1</a:t>
            </a:r>
            <a:r>
              <a:rPr lang="en-US" altLang="zh-CN" sz="2400" dirty="0" smtClean="0">
                <a:solidFill>
                  <a:schemeClr val="tx1"/>
                </a:solidFill>
                <a:latin typeface="华文中宋" panose="02010600040101010101" charset="-122"/>
                <a:ea typeface="华文中宋" panose="02010600040101010101" charset="-122"/>
                <a:cs typeface="+mn-ea"/>
                <a:sym typeface="+mn-ea"/>
              </a:rPr>
              <a:t>】</a:t>
            </a:r>
            <a:r>
              <a:rPr lang="zh-CN" altLang="en-US" sz="2400" dirty="0" smtClean="0">
                <a:solidFill>
                  <a:schemeClr val="tx1"/>
                </a:solidFill>
                <a:latin typeface="华文中宋" panose="02010600040101010101" charset="-122"/>
                <a:ea typeface="华文中宋" panose="02010600040101010101" charset="-122"/>
                <a:cs typeface="+mn-ea"/>
                <a:sym typeface="+mn-ea"/>
              </a:rPr>
              <a:t>哲学的基本问题（选择）</a:t>
            </a:r>
            <a:endParaRPr lang="zh-CN" altLang="en-US" sz="2400" dirty="0" smtClean="0">
              <a:solidFill>
                <a:schemeClr val="tx1"/>
              </a:solidFill>
              <a:latin typeface="华文中宋" panose="02010600040101010101" charset="-122"/>
              <a:ea typeface="华文中宋" panose="02010600040101010101" charset="-122"/>
              <a:cs typeface="+mn-ea"/>
              <a:sym typeface="+mn-ea"/>
            </a:endParaRPr>
          </a:p>
        </p:txBody>
      </p:sp>
      <p:sp>
        <p:nvSpPr>
          <p:cNvPr id="2" name="矩形 1"/>
          <p:cNvSpPr/>
          <p:nvPr/>
        </p:nvSpPr>
        <p:spPr>
          <a:xfrm>
            <a:off x="6783070" y="3428365"/>
            <a:ext cx="4977130" cy="706755"/>
          </a:xfrm>
          <a:prstGeom prst="rect">
            <a:avLst/>
          </a:prstGeom>
          <a:ln>
            <a:solidFill>
              <a:srgbClr val="2B96AB"/>
            </a:solidFill>
          </a:ln>
        </p:spPr>
        <p:txBody>
          <a:bodyPr wrap="square">
            <a:spAutoFit/>
          </a:bodyPr>
          <a:lstStyle/>
          <a:p>
            <a:pPr algn="ctr" defTabSz="400050">
              <a:lnSpc>
                <a:spcPct val="90000"/>
              </a:lnSpc>
              <a:spcBef>
                <a:spcPct val="0"/>
              </a:spcBef>
              <a:spcAft>
                <a:spcPct val="35000"/>
              </a:spcAft>
            </a:pPr>
            <a:r>
              <a:rPr lang="zh-CN" altLang="en-US" sz="1800" b="1" u="sng" dirty="0">
                <a:solidFill>
                  <a:srgbClr val="C00000"/>
                </a:solidFill>
              </a:rPr>
              <a:t>思维（意识）</a:t>
            </a:r>
            <a:r>
              <a:rPr lang="zh-CN" altLang="en-US" sz="1800" dirty="0"/>
              <a:t>和</a:t>
            </a:r>
            <a:r>
              <a:rPr lang="zh-CN" altLang="en-US" sz="1800" b="1" u="sng" dirty="0">
                <a:solidFill>
                  <a:srgbClr val="C00000"/>
                </a:solidFill>
              </a:rPr>
              <a:t>存在</a:t>
            </a:r>
            <a:r>
              <a:rPr lang="en-US" altLang="zh-CN" sz="1800" b="1" u="sng" dirty="0">
                <a:solidFill>
                  <a:srgbClr val="C00000"/>
                </a:solidFill>
              </a:rPr>
              <a:t>(</a:t>
            </a:r>
            <a:r>
              <a:rPr lang="zh-CN" altLang="en-US" sz="1800" b="1" u="sng" dirty="0">
                <a:solidFill>
                  <a:srgbClr val="C00000"/>
                </a:solidFill>
              </a:rPr>
              <a:t>物质</a:t>
            </a:r>
            <a:r>
              <a:rPr lang="en-US" altLang="zh-CN" sz="1800" b="1" u="sng" dirty="0">
                <a:solidFill>
                  <a:srgbClr val="C00000"/>
                </a:solidFill>
              </a:rPr>
              <a:t>)</a:t>
            </a:r>
            <a:r>
              <a:rPr lang="zh-CN" altLang="en-US" sz="1800" dirty="0"/>
              <a:t>的</a:t>
            </a:r>
            <a:r>
              <a:rPr lang="zh-CN" altLang="en-US" sz="1800" b="1" u="sng" dirty="0">
                <a:solidFill>
                  <a:srgbClr val="C00000"/>
                </a:solidFill>
              </a:rPr>
              <a:t>同一性</a:t>
            </a:r>
            <a:r>
              <a:rPr lang="zh-CN" altLang="en-US" sz="1800" dirty="0">
                <a:solidFill>
                  <a:prstClr val="black">
                    <a:hueOff val="0"/>
                    <a:satOff val="0"/>
                    <a:lumOff val="0"/>
                    <a:alphaOff val="0"/>
                  </a:prstClr>
                </a:solidFill>
              </a:rPr>
              <a:t>问题  </a:t>
            </a:r>
            <a:endParaRPr lang="en-US" altLang="zh-CN" sz="1800" dirty="0" smtClean="0">
              <a:solidFill>
                <a:prstClr val="black">
                  <a:hueOff val="0"/>
                  <a:satOff val="0"/>
                  <a:lumOff val="0"/>
                  <a:alphaOff val="0"/>
                </a:prstClr>
              </a:solidFill>
            </a:endParaRPr>
          </a:p>
          <a:p>
            <a:pPr algn="ctr" defTabSz="400050">
              <a:lnSpc>
                <a:spcPct val="90000"/>
              </a:lnSpc>
              <a:spcBef>
                <a:spcPct val="0"/>
              </a:spcBef>
              <a:spcAft>
                <a:spcPct val="35000"/>
              </a:spcAft>
            </a:pPr>
            <a:r>
              <a:rPr lang="zh-CN" altLang="en-US" sz="1800" dirty="0" smtClean="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rPr>
              <a:t>思维</a:t>
            </a:r>
            <a:r>
              <a:rPr lang="zh-CN" altLang="en-US" sz="18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rPr>
              <a:t>能否认识存在</a:t>
            </a:r>
            <a:endParaRPr lang="zh-CN" altLang="en-US" sz="18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sp>
        <p:nvSpPr>
          <p:cNvPr id="4" name="矩形 3"/>
          <p:cNvSpPr/>
          <p:nvPr/>
        </p:nvSpPr>
        <p:spPr>
          <a:xfrm>
            <a:off x="1559496" y="4694061"/>
            <a:ext cx="8856984" cy="707886"/>
          </a:xfrm>
          <a:prstGeom prst="rect">
            <a:avLst/>
          </a:prstGeom>
        </p:spPr>
        <p:txBody>
          <a:bodyPr wrap="square">
            <a:spAutoFit/>
          </a:bodyPr>
          <a:lstStyle/>
          <a:p>
            <a:r>
              <a:rPr lang="zh-CN" altLang="zh-CN" sz="2000" kern="100" dirty="0">
                <a:solidFill>
                  <a:srgbClr val="000000"/>
                </a:solidFill>
                <a:cs typeface="宋体" panose="02010600030101010101" pitchFamily="2" charset="-122"/>
              </a:rPr>
              <a:t>可知论和不可知论是由对思维</a:t>
            </a:r>
            <a:r>
              <a:rPr lang="zh-CN" altLang="zh-CN" sz="2000" b="1" kern="100" dirty="0">
                <a:solidFill>
                  <a:srgbClr val="FF0000"/>
                </a:solidFill>
                <a:cs typeface="宋体" panose="02010600030101010101" pitchFamily="2" charset="-122"/>
              </a:rPr>
              <a:t>能不能认识存在、能不能正确地认识现实世界</a:t>
            </a:r>
            <a:r>
              <a:rPr lang="zh-CN" altLang="zh-CN" sz="2000" kern="100" dirty="0">
                <a:solidFill>
                  <a:srgbClr val="000000"/>
                </a:solidFill>
                <a:cs typeface="宋体" panose="02010600030101010101" pitchFamily="2" charset="-122"/>
              </a:rPr>
              <a:t>这个问题的不同回答而划分出来的。</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zh-CN" altLang="zh-CN" sz="2400" dirty="0">
                <a:solidFill>
                  <a:prstClr val="black"/>
                </a:solidFill>
                <a:latin typeface="微软雅黑" panose="020B0503020204020204" pitchFamily="34" charset="-122"/>
                <a:ea typeface="微软雅黑" panose="020B0503020204020204" pitchFamily="34" charset="-122"/>
              </a:rPr>
              <a:t>可知论与不可知论的对立在于是否承认</a:t>
            </a:r>
            <a:r>
              <a:rPr lang="zh-CN" altLang="zh-CN" sz="2400" dirty="0" smtClean="0">
                <a:solidFill>
                  <a:prstClr val="black"/>
                </a:solidFill>
                <a:latin typeface="微软雅黑" panose="020B0503020204020204" pitchFamily="34" charset="-122"/>
                <a:ea typeface="微软雅黑" panose="020B0503020204020204" pitchFamily="34" charset="-122"/>
              </a:rPr>
              <a:t>（）</a:t>
            </a:r>
            <a:r>
              <a:rPr lang="en-US" altLang="zh-CN" sz="2400" dirty="0" smtClean="0">
                <a:solidFill>
                  <a:prstClr val="black"/>
                </a:solidFill>
                <a:latin typeface="微软雅黑" panose="020B0503020204020204" pitchFamily="34" charset="-122"/>
                <a:ea typeface="微软雅黑" panose="020B0503020204020204" pitchFamily="34" charset="-122"/>
              </a:rPr>
              <a:t> </a:t>
            </a:r>
            <a:r>
              <a:rPr lang="en-US" altLang="zh-CN" sz="2400" dirty="0">
                <a:solidFill>
                  <a:prstClr val="black"/>
                </a:solidFill>
                <a:latin typeface="微软雅黑" panose="020B0503020204020204" pitchFamily="34" charset="-122"/>
                <a:ea typeface="微软雅黑" panose="020B0503020204020204" pitchFamily="34" charset="-122"/>
              </a:rPr>
              <a:t>1604</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A.</a:t>
            </a:r>
            <a:r>
              <a:rPr lang="zh-CN" altLang="zh-CN" sz="2400" dirty="0">
                <a:solidFill>
                  <a:prstClr val="black"/>
                </a:solidFill>
                <a:latin typeface="微软雅黑" panose="020B0503020204020204" pitchFamily="34" charset="-122"/>
                <a:ea typeface="微软雅黑" panose="020B0503020204020204" pitchFamily="34" charset="-122"/>
              </a:rPr>
              <a:t>人的认识是先于经验而获得的</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B.</a:t>
            </a:r>
            <a:r>
              <a:rPr lang="zh-CN" altLang="zh-CN" sz="2400" dirty="0">
                <a:solidFill>
                  <a:prstClr val="black"/>
                </a:solidFill>
                <a:latin typeface="微软雅黑" panose="020B0503020204020204" pitchFamily="34" charset="-122"/>
                <a:ea typeface="微软雅黑" panose="020B0503020204020204" pitchFamily="34" charset="-122"/>
              </a:rPr>
              <a:t>思维能够正确地认识现实世界</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C.</a:t>
            </a:r>
            <a:r>
              <a:rPr lang="zh-CN" altLang="zh-CN" sz="2400" dirty="0">
                <a:solidFill>
                  <a:prstClr val="black"/>
                </a:solidFill>
                <a:latin typeface="微软雅黑" panose="020B0503020204020204" pitchFamily="34" charset="-122"/>
                <a:ea typeface="微软雅黑" panose="020B0503020204020204" pitchFamily="34" charset="-122"/>
              </a:rPr>
              <a:t>人的认识是从外部世界得来的</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D.</a:t>
            </a:r>
            <a:r>
              <a:rPr lang="zh-CN" altLang="zh-CN" sz="2400" dirty="0">
                <a:solidFill>
                  <a:prstClr val="black"/>
                </a:solidFill>
                <a:latin typeface="微软雅黑" panose="020B0503020204020204" pitchFamily="34" charset="-122"/>
                <a:ea typeface="微软雅黑" panose="020B0503020204020204" pitchFamily="34" charset="-122"/>
              </a:rPr>
              <a:t>思维能够能动地认识现实世界</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endParaRPr sz="2400" dirty="0">
              <a:solidFill>
                <a:prstClr val="black"/>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3960" y="577850"/>
            <a:ext cx="6106160" cy="583565"/>
          </a:xfrm>
          <a:prstGeom prst="rect">
            <a:avLst/>
          </a:prstGeom>
          <a:noFill/>
        </p:spPr>
        <p:txBody>
          <a:bodyPr wrap="none" rtlCol="0" anchor="t">
            <a:spAutoFit/>
          </a:bodyPr>
          <a:lstStyle/>
          <a:p>
            <a:r>
              <a:rPr lang="zh-CN" altLang="en-US" sz="3200" b="1" dirty="0">
                <a:latin typeface="方正清刻本悦宋简体" panose="02000000000000000000" pitchFamily="2" charset="-122"/>
                <a:ea typeface="方正清刻本悦宋简体" panose="02000000000000000000" pitchFamily="2" charset="-122"/>
                <a:sym typeface="+mn-ea"/>
              </a:rPr>
              <a:t>第一节  马克思主义的产生和发展</a:t>
            </a:r>
            <a:endParaRPr lang="zh-CN" altLang="en-US" sz="3200" b="1" dirty="0">
              <a:latin typeface="方正清刻本悦宋简体" panose="02000000000000000000" pitchFamily="2" charset="-122"/>
              <a:ea typeface="方正清刻本悦宋简体" panose="02000000000000000000" pitchFamily="2" charset="-122"/>
              <a:sym typeface="+mn-ea"/>
            </a:endParaRPr>
          </a:p>
        </p:txBody>
      </p:sp>
      <p:sp>
        <p:nvSpPr>
          <p:cNvPr id="7" name="文本框 2"/>
          <p:cNvSpPr txBox="1"/>
          <p:nvPr>
            <p:custDataLst>
              <p:tags r:id="rId1"/>
            </p:custDataLst>
          </p:nvPr>
        </p:nvSpPr>
        <p:spPr>
          <a:xfrm>
            <a:off x="1104900" y="1359535"/>
            <a:ext cx="6810375" cy="584835"/>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华文中宋" panose="02010600040101010101" charset="-122"/>
                <a:ea typeface="华文中宋" panose="02010600040101010101" charset="-122"/>
              </a:rPr>
              <a:t>【</a:t>
            </a:r>
            <a:r>
              <a:rPr lang="zh-CN" altLang="en-US" sz="2400" dirty="0" smtClean="0">
                <a:solidFill>
                  <a:schemeClr val="tx1"/>
                </a:solidFill>
                <a:latin typeface="华文中宋" panose="02010600040101010101" charset="-122"/>
                <a:ea typeface="华文中宋" panose="02010600040101010101" charset="-122"/>
              </a:rPr>
              <a:t>知识点</a:t>
            </a:r>
            <a:r>
              <a:rPr lang="en-US" altLang="zh-CN" sz="2400" dirty="0" smtClean="0">
                <a:solidFill>
                  <a:schemeClr val="tx1"/>
                </a:solidFill>
                <a:latin typeface="华文中宋" panose="02010600040101010101" charset="-122"/>
                <a:ea typeface="华文中宋" panose="02010600040101010101" charset="-122"/>
              </a:rPr>
              <a:t>2】</a:t>
            </a:r>
            <a:r>
              <a:rPr lang="zh-CN" altLang="en-US" sz="2400" dirty="0" smtClean="0">
                <a:solidFill>
                  <a:schemeClr val="tx1"/>
                </a:solidFill>
                <a:latin typeface="华文中宋" panose="02010600040101010101" charset="-122"/>
                <a:ea typeface="华文中宋" panose="02010600040101010101" charset="-122"/>
              </a:rPr>
              <a:t>马克思主义</a:t>
            </a:r>
            <a:r>
              <a:rPr lang="zh-CN" altLang="en-US" sz="2400" dirty="0">
                <a:solidFill>
                  <a:schemeClr val="tx1"/>
                </a:solidFill>
                <a:latin typeface="华文中宋" panose="02010600040101010101" charset="-122"/>
                <a:ea typeface="华文中宋" panose="02010600040101010101" charset="-122"/>
              </a:rPr>
              <a:t>对人类文明的继承和</a:t>
            </a:r>
            <a:r>
              <a:rPr lang="zh-CN" altLang="en-US" sz="2400" dirty="0" smtClean="0">
                <a:solidFill>
                  <a:schemeClr val="tx1"/>
                </a:solidFill>
                <a:latin typeface="华文中宋" panose="02010600040101010101" charset="-122"/>
                <a:ea typeface="华文中宋" panose="02010600040101010101" charset="-122"/>
              </a:rPr>
              <a:t>发展</a:t>
            </a:r>
            <a:endParaRPr lang="zh-CN" altLang="en-US" sz="2400" dirty="0">
              <a:solidFill>
                <a:schemeClr val="tx1"/>
              </a:solidFill>
              <a:latin typeface="华文中宋" panose="02010600040101010101" charset="-122"/>
              <a:ea typeface="华文中宋" panose="02010600040101010101" charset="-122"/>
            </a:endParaRPr>
          </a:p>
        </p:txBody>
      </p:sp>
      <p:sp>
        <p:nvSpPr>
          <p:cNvPr id="4" name="TextBox 3"/>
          <p:cNvSpPr txBox="1"/>
          <p:nvPr/>
        </p:nvSpPr>
        <p:spPr>
          <a:xfrm>
            <a:off x="1105104" y="2140741"/>
            <a:ext cx="8496944" cy="828675"/>
          </a:xfrm>
          <a:prstGeom prst="rect">
            <a:avLst/>
          </a:prstGeom>
          <a:noFill/>
        </p:spPr>
        <p:txBody>
          <a:bodyPr wrap="square" lIns="91428" tIns="45718" rIns="91428" bIns="45718" rtlCol="0">
            <a:spAutoFit/>
          </a:bodyPr>
          <a:lstStyle/>
          <a:p>
            <a:r>
              <a:rPr lang="en-US" altLang="zh-CN" sz="2400" dirty="0">
                <a:latin typeface="华文中宋" panose="02010600040101010101" charset="-122"/>
                <a:ea typeface="华文中宋" panose="02010600040101010101" charset="-122"/>
              </a:rPr>
              <a:t>1</a:t>
            </a:r>
            <a:r>
              <a:rPr lang="zh-CN" altLang="en-US" sz="2400" dirty="0">
                <a:latin typeface="华文中宋" panose="02010600040101010101" charset="-122"/>
                <a:ea typeface="华文中宋" panose="02010600040101010101" charset="-122"/>
              </a:rPr>
              <a:t>、</a:t>
            </a:r>
            <a:r>
              <a:rPr lang="zh-CN" altLang="en-US" sz="2400" b="1" dirty="0">
                <a:solidFill>
                  <a:srgbClr val="FF0000"/>
                </a:solidFill>
                <a:latin typeface="华文中宋" panose="02010600040101010101" charset="-122"/>
                <a:ea typeface="华文中宋" panose="02010600040101010101" charset="-122"/>
              </a:rPr>
              <a:t>直接理论来源</a:t>
            </a:r>
            <a:r>
              <a:rPr lang="zh-CN" altLang="en-US" sz="2400" dirty="0">
                <a:latin typeface="华文中宋" panose="02010600040101010101" charset="-122"/>
                <a:ea typeface="华文中宋" panose="02010600040101010101" charset="-122"/>
              </a:rPr>
              <a:t>（德、英、英法） </a:t>
            </a:r>
            <a:r>
              <a:rPr lang="zh-CN" altLang="en-US" sz="2400">
                <a:latin typeface="华文中宋" panose="02010600040101010101" charset="-122"/>
                <a:ea typeface="华文中宋" panose="02010600040101010101" charset="-122"/>
                <a:sym typeface="+mn-ea"/>
              </a:rPr>
              <a:t>【</a:t>
            </a:r>
            <a:r>
              <a:rPr lang="zh-CN" altLang="en-US" sz="2400" b="1">
                <a:solidFill>
                  <a:srgbClr val="C00000"/>
                </a:solidFill>
                <a:latin typeface="华文中宋" panose="02010600040101010101" charset="-122"/>
                <a:ea typeface="华文中宋" panose="02010600040101010101" charset="-122"/>
                <a:sym typeface="+mn-ea"/>
              </a:rPr>
              <a:t>选择</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简答】</a:t>
            </a:r>
            <a:r>
              <a:rPr lang="zh-CN" altLang="en-US" sz="2400" dirty="0" smtClean="0">
                <a:solidFill>
                  <a:srgbClr val="FF0000"/>
                </a:solidFill>
                <a:latin typeface="华文中宋" panose="02010600040101010101" charset="-122"/>
                <a:ea typeface="华文中宋" panose="02010600040101010101" charset="-122"/>
                <a:sym typeface="+mn-ea"/>
              </a:rPr>
              <a:t>★★</a:t>
            </a:r>
            <a:endParaRPr lang="en-US" altLang="zh-CN" sz="2400" dirty="0">
              <a:solidFill>
                <a:srgbClr val="00B050"/>
              </a:solidFill>
              <a:latin typeface="华文中宋" panose="02010600040101010101" charset="-122"/>
              <a:ea typeface="华文中宋" panose="02010600040101010101" charset="-122"/>
            </a:endParaRPr>
          </a:p>
          <a:p>
            <a:endParaRPr lang="en-US" altLang="zh-CN" sz="2400" dirty="0">
              <a:latin typeface="华文中宋" panose="02010600040101010101" charset="-122"/>
              <a:ea typeface="华文中宋" panose="02010600040101010101" charset="-122"/>
            </a:endParaRPr>
          </a:p>
        </p:txBody>
      </p:sp>
      <p:graphicFrame>
        <p:nvGraphicFramePr>
          <p:cNvPr id="3" name="表格 2"/>
          <p:cNvGraphicFramePr/>
          <p:nvPr/>
        </p:nvGraphicFramePr>
        <p:xfrm>
          <a:off x="1009650" y="2828290"/>
          <a:ext cx="10172065" cy="3448685"/>
        </p:xfrm>
        <a:graphic>
          <a:graphicData uri="http://schemas.openxmlformats.org/drawingml/2006/table">
            <a:tbl>
              <a:tblPr firstRow="1" bandRow="1">
                <a:tableStyleId>{21E4AEA4-8DFA-4A89-87EB-49C32662AFE0}</a:tableStyleId>
              </a:tblPr>
              <a:tblGrid>
                <a:gridCol w="2741930"/>
                <a:gridCol w="2438400"/>
                <a:gridCol w="3401695"/>
                <a:gridCol w="1590040"/>
              </a:tblGrid>
              <a:tr h="631825">
                <a:tc>
                  <a:txBody>
                    <a:bodyPr/>
                    <a:lstStyle/>
                    <a:p>
                      <a:pPr algn="ctr">
                        <a:buNone/>
                      </a:pPr>
                      <a:r>
                        <a:rPr lang="zh-CN" altLang="en-US" sz="2400" dirty="0">
                          <a:latin typeface="方正清刻本悦宋简体" panose="02000000000000000000" pitchFamily="2" charset="-122"/>
                          <a:ea typeface="方正清刻本悦宋简体" panose="02000000000000000000" pitchFamily="2" charset="-122"/>
                        </a:rPr>
                        <a:t>马克思主义理论</a:t>
                      </a:r>
                      <a:endParaRPr lang="zh-CN" altLang="en-US" sz="2400" dirty="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直接理论来源</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代表</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记忆方法</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877570">
                <a:tc>
                  <a:txBody>
                    <a:bodyPr/>
                    <a:lstStyle/>
                    <a:p>
                      <a:pPr algn="ctr">
                        <a:buNone/>
                      </a:pPr>
                      <a:r>
                        <a:rPr lang="zh-CN" altLang="en-US" sz="2400" b="1" dirty="0">
                          <a:solidFill>
                            <a:schemeClr val="tx1"/>
                          </a:solidFill>
                          <a:latin typeface="华文中宋" panose="02010600040101010101" charset="-122"/>
                          <a:ea typeface="华文中宋" panose="02010600040101010101" charset="-122"/>
                          <a:sym typeface="+mn-ea"/>
                        </a:rPr>
                        <a:t>马克思主义哲学</a:t>
                      </a: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0" dirty="0" smtClean="0">
                          <a:solidFill>
                            <a:srgbClr val="C00000"/>
                          </a:solidFill>
                          <a:latin typeface="华文中宋" panose="02010600040101010101" charset="-122"/>
                          <a:ea typeface="华文中宋" panose="02010600040101010101" charset="-122"/>
                          <a:sym typeface="+mn-ea"/>
                        </a:rPr>
                        <a:t>德</a:t>
                      </a:r>
                      <a:r>
                        <a:rPr lang="zh-CN" altLang="en-US" sz="2400" b="0" dirty="0" smtClean="0">
                          <a:solidFill>
                            <a:schemeClr val="tx1"/>
                          </a:solidFill>
                          <a:latin typeface="华文中宋" panose="02010600040101010101" charset="-122"/>
                          <a:ea typeface="华文中宋" panose="02010600040101010101" charset="-122"/>
                          <a:sym typeface="+mn-ea"/>
                        </a:rPr>
                        <a:t>国</a:t>
                      </a:r>
                      <a:r>
                        <a:rPr lang="zh-CN" altLang="en-US" sz="2400" b="0" dirty="0" smtClean="0">
                          <a:solidFill>
                            <a:srgbClr val="C00000"/>
                          </a:solidFill>
                          <a:latin typeface="华文中宋" panose="02010600040101010101" charset="-122"/>
                          <a:ea typeface="华文中宋" panose="02010600040101010101" charset="-122"/>
                          <a:sym typeface="+mn-ea"/>
                        </a:rPr>
                        <a:t>古典哲学</a:t>
                      </a: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1" dirty="0" smtClean="0">
                          <a:solidFill>
                            <a:srgbClr val="C00000"/>
                          </a:solidFill>
                          <a:latin typeface="华文中宋" panose="02010600040101010101" charset="-122"/>
                          <a:ea typeface="华文中宋" panose="02010600040101010101" charset="-122"/>
                          <a:sym typeface="+mn-ea"/>
                        </a:rPr>
                        <a:t>黑</a:t>
                      </a:r>
                      <a:r>
                        <a:rPr lang="zh-CN" altLang="en-US" sz="2400" dirty="0" smtClean="0">
                          <a:latin typeface="华文中宋" panose="02010600040101010101" charset="-122"/>
                          <a:ea typeface="华文中宋" panose="02010600040101010101" charset="-122"/>
                          <a:sym typeface="+mn-ea"/>
                        </a:rPr>
                        <a:t>格尔：</a:t>
                      </a:r>
                      <a:r>
                        <a:rPr lang="zh-CN" altLang="en-US" sz="2400" b="1" dirty="0" smtClean="0">
                          <a:solidFill>
                            <a:srgbClr val="C00000"/>
                          </a:solidFill>
                          <a:latin typeface="华文中宋" panose="02010600040101010101" charset="-122"/>
                          <a:ea typeface="华文中宋" panose="02010600040101010101" charset="-122"/>
                          <a:sym typeface="+mn-ea"/>
                        </a:rPr>
                        <a:t>辩</a:t>
                      </a:r>
                      <a:r>
                        <a:rPr lang="zh-CN" altLang="en-US" sz="2400" dirty="0" smtClean="0">
                          <a:latin typeface="华文中宋" panose="02010600040101010101" charset="-122"/>
                          <a:ea typeface="华文中宋" panose="02010600040101010101" charset="-122"/>
                          <a:sym typeface="+mn-ea"/>
                        </a:rPr>
                        <a:t>证法</a:t>
                      </a:r>
                      <a:endParaRPr lang="en-US" altLang="zh-CN" sz="2400" dirty="0" smtClean="0">
                        <a:latin typeface="华文中宋" panose="02010600040101010101" charset="-122"/>
                        <a:ea typeface="华文中宋" panose="02010600040101010101" charset="-122"/>
                        <a:sym typeface="+mn-ea"/>
                      </a:endParaRPr>
                    </a:p>
                    <a:p>
                      <a:pPr algn="ctr"/>
                      <a:r>
                        <a:rPr lang="zh-CN" altLang="en-US" sz="2400" dirty="0" smtClean="0">
                          <a:latin typeface="华文中宋" panose="02010600040101010101" charset="-122"/>
                          <a:ea typeface="华文中宋" panose="02010600040101010101" charset="-122"/>
                          <a:sym typeface="+mn-ea"/>
                        </a:rPr>
                        <a:t>费尔巴</a:t>
                      </a:r>
                      <a:r>
                        <a:rPr lang="zh-CN" altLang="en-US" sz="2400" b="1" dirty="0" smtClean="0">
                          <a:solidFill>
                            <a:srgbClr val="C00000"/>
                          </a:solidFill>
                          <a:latin typeface="华文中宋" panose="02010600040101010101" charset="-122"/>
                          <a:ea typeface="华文中宋" panose="02010600040101010101" charset="-122"/>
                          <a:sym typeface="+mn-ea"/>
                        </a:rPr>
                        <a:t>哈</a:t>
                      </a:r>
                      <a:r>
                        <a:rPr lang="zh-CN" altLang="en-US" sz="2400" dirty="0" smtClean="0">
                          <a:latin typeface="华文中宋" panose="02010600040101010101" charset="-122"/>
                          <a:ea typeface="华文中宋" panose="02010600040101010101" charset="-122"/>
                          <a:sym typeface="+mn-ea"/>
                        </a:rPr>
                        <a:t>：唯</a:t>
                      </a:r>
                      <a:r>
                        <a:rPr lang="zh-CN" altLang="en-US" sz="2400" b="1" dirty="0" smtClean="0">
                          <a:solidFill>
                            <a:srgbClr val="C00000"/>
                          </a:solidFill>
                          <a:latin typeface="华文中宋" panose="02010600040101010101" charset="-122"/>
                          <a:ea typeface="华文中宋" panose="02010600040101010101" charset="-122"/>
                          <a:sym typeface="+mn-ea"/>
                        </a:rPr>
                        <a:t>物</a:t>
                      </a:r>
                      <a:r>
                        <a:rPr lang="zh-CN" altLang="en-US" sz="2400" dirty="0" smtClean="0">
                          <a:latin typeface="华文中宋" panose="02010600040101010101" charset="-122"/>
                          <a:ea typeface="华文中宋" panose="02010600040101010101" charset="-122"/>
                          <a:sym typeface="+mn-ea"/>
                        </a:rPr>
                        <a:t>主义</a:t>
                      </a:r>
                      <a:endParaRPr lang="zh-CN" altLang="en-US" sz="2400"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嘿哈</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948055">
                <a:tc>
                  <a:txBody>
                    <a:bodyPr/>
                    <a:lstStyle/>
                    <a:p>
                      <a:pPr algn="ctr">
                        <a:buNone/>
                      </a:pPr>
                      <a:r>
                        <a:rPr lang="zh-CN" altLang="en-US" sz="2400" b="1" dirty="0">
                          <a:solidFill>
                            <a:schemeClr val="tx1"/>
                          </a:solidFill>
                          <a:latin typeface="华文中宋" panose="02010600040101010101" charset="-122"/>
                          <a:ea typeface="华文中宋" panose="02010600040101010101" charset="-122"/>
                          <a:sym typeface="+mn-ea"/>
                        </a:rPr>
                        <a:t>马克思政治经济学</a:t>
                      </a: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0" dirty="0" smtClean="0">
                          <a:solidFill>
                            <a:srgbClr val="C00000"/>
                          </a:solidFill>
                          <a:latin typeface="华文中宋" panose="02010600040101010101" charset="-122"/>
                          <a:ea typeface="华文中宋" panose="02010600040101010101" charset="-122"/>
                          <a:sym typeface="+mn-ea"/>
                        </a:rPr>
                        <a:t>英</a:t>
                      </a:r>
                      <a:r>
                        <a:rPr lang="zh-CN" altLang="en-US" sz="2400" b="0" dirty="0" smtClean="0">
                          <a:solidFill>
                            <a:schemeClr val="tx1"/>
                          </a:solidFill>
                          <a:latin typeface="华文中宋" panose="02010600040101010101" charset="-122"/>
                          <a:ea typeface="华文中宋" panose="02010600040101010101" charset="-122"/>
                          <a:sym typeface="+mn-ea"/>
                        </a:rPr>
                        <a:t>国</a:t>
                      </a:r>
                      <a:r>
                        <a:rPr lang="zh-CN" altLang="en-US" sz="2400" b="0" dirty="0" smtClean="0">
                          <a:solidFill>
                            <a:srgbClr val="C00000"/>
                          </a:solidFill>
                          <a:latin typeface="华文中宋" panose="02010600040101010101" charset="-122"/>
                          <a:ea typeface="华文中宋" panose="02010600040101010101" charset="-122"/>
                          <a:sym typeface="+mn-ea"/>
                        </a:rPr>
                        <a:t>古典</a:t>
                      </a:r>
                      <a:endParaRPr lang="zh-CN" altLang="en-US" sz="2400" b="0" dirty="0" smtClean="0">
                        <a:solidFill>
                          <a:srgbClr val="C00000"/>
                        </a:solidFill>
                        <a:latin typeface="华文中宋" panose="02010600040101010101" charset="-122"/>
                        <a:ea typeface="华文中宋" panose="02010600040101010101" charset="-122"/>
                        <a:sym typeface="+mn-ea"/>
                      </a:endParaRPr>
                    </a:p>
                    <a:p>
                      <a:pPr algn="ctr"/>
                      <a:r>
                        <a:rPr lang="zh-CN" altLang="en-US" sz="2400" b="0" dirty="0" smtClean="0">
                          <a:solidFill>
                            <a:srgbClr val="C00000"/>
                          </a:solidFill>
                          <a:latin typeface="华文中宋" panose="02010600040101010101" charset="-122"/>
                          <a:ea typeface="华文中宋" panose="02010600040101010101" charset="-122"/>
                          <a:sym typeface="+mn-ea"/>
                        </a:rPr>
                        <a:t>政治经济学</a:t>
                      </a: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dirty="0" smtClean="0">
                          <a:latin typeface="华文中宋" panose="02010600040101010101" charset="-122"/>
                          <a:ea typeface="华文中宋" panose="02010600040101010101" charset="-122"/>
                          <a:sym typeface="+mn-ea"/>
                        </a:rPr>
                        <a:t>亚当</a:t>
                      </a:r>
                      <a:r>
                        <a:rPr lang="en-US" altLang="zh-CN" sz="2400" dirty="0" smtClean="0">
                          <a:latin typeface="华文中宋" panose="02010600040101010101" charset="-122"/>
                          <a:ea typeface="华文中宋" panose="02010600040101010101" charset="-122"/>
                          <a:sym typeface="+mn-ea"/>
                        </a:rPr>
                        <a:t>·</a:t>
                      </a:r>
                      <a:r>
                        <a:rPr lang="zh-CN" altLang="en-US" sz="2400" b="0" dirty="0" smtClean="0">
                          <a:solidFill>
                            <a:schemeClr val="tx1"/>
                          </a:solidFill>
                          <a:latin typeface="华文中宋" panose="02010600040101010101" charset="-122"/>
                          <a:ea typeface="华文中宋" panose="02010600040101010101" charset="-122"/>
                          <a:sym typeface="+mn-ea"/>
                        </a:rPr>
                        <a:t>斯</a:t>
                      </a:r>
                      <a:r>
                        <a:rPr lang="zh-CN" altLang="en-US" sz="2400" b="1" dirty="0" smtClean="0">
                          <a:solidFill>
                            <a:srgbClr val="C00000"/>
                          </a:solidFill>
                          <a:latin typeface="华文中宋" panose="02010600040101010101" charset="-122"/>
                          <a:ea typeface="华文中宋" panose="02010600040101010101" charset="-122"/>
                          <a:sym typeface="+mn-ea"/>
                        </a:rPr>
                        <a:t>密</a:t>
                      </a:r>
                      <a:endParaRPr lang="en-US" altLang="zh-CN" sz="2400" b="1" dirty="0" smtClean="0">
                        <a:latin typeface="华文中宋" panose="02010600040101010101" charset="-122"/>
                        <a:ea typeface="华文中宋" panose="02010600040101010101" charset="-122"/>
                        <a:sym typeface="+mn-ea"/>
                      </a:endParaRPr>
                    </a:p>
                    <a:p>
                      <a:pPr algn="ctr"/>
                      <a:r>
                        <a:rPr lang="zh-CN" altLang="en-US" sz="2400" b="0" dirty="0" smtClean="0">
                          <a:solidFill>
                            <a:schemeClr val="tx1"/>
                          </a:solidFill>
                          <a:latin typeface="华文中宋" panose="02010600040101010101" charset="-122"/>
                          <a:ea typeface="华文中宋" panose="02010600040101010101" charset="-122"/>
                          <a:sym typeface="+mn-ea"/>
                        </a:rPr>
                        <a:t>大</a:t>
                      </a:r>
                      <a:r>
                        <a:rPr lang="zh-CN" altLang="en-US" sz="2400" dirty="0" smtClean="0">
                          <a:latin typeface="华文中宋" panose="02010600040101010101" charset="-122"/>
                          <a:ea typeface="华文中宋" panose="02010600040101010101" charset="-122"/>
                          <a:sym typeface="+mn-ea"/>
                        </a:rPr>
                        <a:t>卫</a:t>
                      </a:r>
                      <a:r>
                        <a:rPr lang="en-US" altLang="zh-CN" sz="2400" dirty="0" smtClean="0">
                          <a:latin typeface="华文中宋" panose="02010600040101010101" charset="-122"/>
                          <a:ea typeface="华文中宋" panose="02010600040101010101" charset="-122"/>
                          <a:sym typeface="+mn-ea"/>
                        </a:rPr>
                        <a:t>·</a:t>
                      </a:r>
                      <a:r>
                        <a:rPr lang="zh-CN" altLang="en-US" sz="2400" dirty="0" smtClean="0">
                          <a:latin typeface="华文中宋" panose="02010600040101010101" charset="-122"/>
                          <a:ea typeface="华文中宋" panose="02010600040101010101" charset="-122"/>
                          <a:sym typeface="+mn-ea"/>
                        </a:rPr>
                        <a:t>李</a:t>
                      </a:r>
                      <a:r>
                        <a:rPr lang="zh-CN" altLang="en-US" sz="2400" b="1" dirty="0" smtClean="0">
                          <a:solidFill>
                            <a:srgbClr val="C00000"/>
                          </a:solidFill>
                          <a:latin typeface="华文中宋" panose="02010600040101010101" charset="-122"/>
                          <a:ea typeface="华文中宋" panose="02010600040101010101" charset="-122"/>
                          <a:sym typeface="+mn-ea"/>
                        </a:rPr>
                        <a:t>嘉</a:t>
                      </a:r>
                      <a:r>
                        <a:rPr lang="zh-CN" altLang="en-US" sz="2400" dirty="0" smtClean="0">
                          <a:latin typeface="华文中宋" panose="02010600040101010101" charset="-122"/>
                          <a:ea typeface="华文中宋" panose="02010600040101010101" charset="-122"/>
                          <a:sym typeface="+mn-ea"/>
                        </a:rPr>
                        <a:t>图</a:t>
                      </a:r>
                      <a:endParaRPr lang="zh-CN" altLang="en-US" sz="2400" dirty="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加密</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991235">
                <a:tc>
                  <a:txBody>
                    <a:bodyPr/>
                    <a:lstStyle/>
                    <a:p>
                      <a:pPr algn="ctr">
                        <a:buNone/>
                      </a:pPr>
                      <a:r>
                        <a:rPr lang="zh-CN" altLang="en-US" sz="2400" b="1" dirty="0">
                          <a:solidFill>
                            <a:schemeClr val="tx1"/>
                          </a:solidFill>
                          <a:latin typeface="华文中宋" panose="02010600040101010101" charset="-122"/>
                          <a:ea typeface="华文中宋" panose="02010600040101010101" charset="-122"/>
                          <a:sym typeface="+mn-ea"/>
                        </a:rPr>
                        <a:t>科学社会主义</a:t>
                      </a: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en-US" altLang="zh-CN" sz="2400" b="0" dirty="0" smtClean="0">
                          <a:solidFill>
                            <a:schemeClr val="tx1"/>
                          </a:solidFill>
                          <a:latin typeface="华文中宋" panose="02010600040101010101" charset="-122"/>
                          <a:ea typeface="华文中宋" panose="02010600040101010101" charset="-122"/>
                          <a:sym typeface="+mn-ea"/>
                        </a:rPr>
                        <a:t>19</a:t>
                      </a:r>
                      <a:r>
                        <a:rPr lang="zh-CN" altLang="en-US" sz="2400" b="0" dirty="0" smtClean="0">
                          <a:solidFill>
                            <a:schemeClr val="tx1"/>
                          </a:solidFill>
                          <a:latin typeface="华文中宋" panose="02010600040101010101" charset="-122"/>
                          <a:ea typeface="华文中宋" panose="02010600040101010101" charset="-122"/>
                          <a:sym typeface="+mn-ea"/>
                        </a:rPr>
                        <a:t>世纪</a:t>
                      </a:r>
                      <a:r>
                        <a:rPr lang="zh-CN" altLang="en-US" sz="2400" b="0" dirty="0" smtClean="0">
                          <a:solidFill>
                            <a:srgbClr val="C00000"/>
                          </a:solidFill>
                          <a:latin typeface="华文中宋" panose="02010600040101010101" charset="-122"/>
                          <a:ea typeface="华文中宋" panose="02010600040101010101" charset="-122"/>
                          <a:sym typeface="+mn-ea"/>
                        </a:rPr>
                        <a:t>英法</a:t>
                      </a:r>
                      <a:endParaRPr lang="zh-CN" altLang="en-US" sz="2400" b="0" dirty="0" smtClean="0">
                        <a:solidFill>
                          <a:srgbClr val="C00000"/>
                        </a:solidFill>
                        <a:latin typeface="华文中宋" panose="02010600040101010101" charset="-122"/>
                        <a:ea typeface="华文中宋" panose="02010600040101010101" charset="-122"/>
                        <a:sym typeface="+mn-ea"/>
                      </a:endParaRPr>
                    </a:p>
                    <a:p>
                      <a:pPr algn="ctr"/>
                      <a:r>
                        <a:rPr lang="zh-CN" altLang="en-US" sz="2400" b="0" dirty="0" smtClean="0">
                          <a:solidFill>
                            <a:srgbClr val="C00000"/>
                          </a:solidFill>
                          <a:latin typeface="华文中宋" panose="02010600040101010101" charset="-122"/>
                          <a:ea typeface="华文中宋" panose="02010600040101010101" charset="-122"/>
                          <a:sym typeface="+mn-ea"/>
                        </a:rPr>
                        <a:t>空想社会主义</a:t>
                      </a: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1" dirty="0" smtClean="0">
                          <a:solidFill>
                            <a:srgbClr val="C00000"/>
                          </a:solidFill>
                          <a:latin typeface="华文中宋" panose="02010600040101010101" charset="-122"/>
                          <a:ea typeface="华文中宋" panose="02010600040101010101" charset="-122"/>
                          <a:sym typeface="+mn-ea"/>
                        </a:rPr>
                        <a:t>圣</a:t>
                      </a:r>
                      <a:r>
                        <a:rPr lang="zh-CN" altLang="en-US" sz="2400" dirty="0" smtClean="0">
                          <a:latin typeface="华文中宋" panose="02010600040101010101" charset="-122"/>
                          <a:ea typeface="华文中宋" panose="02010600040101010101" charset="-122"/>
                          <a:sym typeface="+mn-ea"/>
                        </a:rPr>
                        <a:t>西门、傅</a:t>
                      </a:r>
                      <a:r>
                        <a:rPr lang="zh-CN" altLang="en-US" sz="2400" b="1" dirty="0" smtClean="0">
                          <a:solidFill>
                            <a:srgbClr val="C00000"/>
                          </a:solidFill>
                          <a:latin typeface="华文中宋" panose="02010600040101010101" charset="-122"/>
                          <a:ea typeface="华文中宋" panose="02010600040101010101" charset="-122"/>
                          <a:sym typeface="+mn-ea"/>
                        </a:rPr>
                        <a:t>立</a:t>
                      </a:r>
                      <a:r>
                        <a:rPr lang="zh-CN" altLang="en-US" sz="2400" dirty="0" smtClean="0">
                          <a:latin typeface="华文中宋" panose="02010600040101010101" charset="-122"/>
                          <a:ea typeface="华文中宋" panose="02010600040101010101" charset="-122"/>
                          <a:sym typeface="+mn-ea"/>
                        </a:rPr>
                        <a:t>叶</a:t>
                      </a:r>
                      <a:r>
                        <a:rPr lang="zh-CN" altLang="en-US" sz="2400" b="1" dirty="0" smtClean="0">
                          <a:solidFill>
                            <a:srgbClr val="C00000"/>
                          </a:solidFill>
                          <a:latin typeface="华文中宋" panose="02010600040101010101" charset="-122"/>
                          <a:ea typeface="华文中宋" panose="02010600040101010101" charset="-122"/>
                          <a:sym typeface="+mn-ea"/>
                        </a:rPr>
                        <a:t>、欧</a:t>
                      </a:r>
                      <a:r>
                        <a:rPr lang="zh-CN" altLang="en-US" sz="2400" dirty="0" smtClean="0">
                          <a:latin typeface="华文中宋" panose="02010600040101010101" charset="-122"/>
                          <a:ea typeface="华文中宋" panose="02010600040101010101" charset="-122"/>
                          <a:sym typeface="+mn-ea"/>
                        </a:rPr>
                        <a:t>文</a:t>
                      </a:r>
                      <a:endParaRPr lang="zh-CN" altLang="en-US" sz="2400"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胜利哦耶</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zh-CN" altLang="zh-CN" sz="2400" dirty="0">
                <a:solidFill>
                  <a:prstClr val="black"/>
                </a:solidFill>
                <a:latin typeface="微软雅黑" panose="020B0503020204020204" pitchFamily="34" charset="-122"/>
                <a:ea typeface="微软雅黑" panose="020B0503020204020204" pitchFamily="34" charset="-122"/>
              </a:rPr>
              <a:t>可知论与不可知论的对立在于是否承认（</a:t>
            </a:r>
            <a:r>
              <a:rPr lang="en-US" altLang="zh-CN" sz="2400" dirty="0">
                <a:solidFill>
                  <a:srgbClr val="FF0000"/>
                </a:solidFill>
                <a:latin typeface="微软雅黑" panose="020B0503020204020204" pitchFamily="34" charset="-122"/>
                <a:ea typeface="微软雅黑" panose="020B0503020204020204" pitchFamily="34" charset="-122"/>
              </a:rPr>
              <a:t>B</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 1604</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A.</a:t>
            </a:r>
            <a:r>
              <a:rPr lang="zh-CN" altLang="zh-CN" sz="2400" dirty="0">
                <a:solidFill>
                  <a:prstClr val="black"/>
                </a:solidFill>
                <a:latin typeface="微软雅黑" panose="020B0503020204020204" pitchFamily="34" charset="-122"/>
                <a:ea typeface="微软雅黑" panose="020B0503020204020204" pitchFamily="34" charset="-122"/>
              </a:rPr>
              <a:t>人的认识是先于经验而获得的</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b="1" dirty="0">
                <a:solidFill>
                  <a:srgbClr val="FF0000"/>
                </a:solidFill>
                <a:latin typeface="微软雅黑" panose="020B0503020204020204" pitchFamily="34" charset="-122"/>
                <a:ea typeface="微软雅黑" panose="020B0503020204020204" pitchFamily="34" charset="-122"/>
              </a:rPr>
              <a:t>B.</a:t>
            </a:r>
            <a:r>
              <a:rPr lang="zh-CN" altLang="zh-CN" sz="2400" b="1" dirty="0">
                <a:solidFill>
                  <a:srgbClr val="FF0000"/>
                </a:solidFill>
                <a:latin typeface="微软雅黑" panose="020B0503020204020204" pitchFamily="34" charset="-122"/>
                <a:ea typeface="微软雅黑" panose="020B0503020204020204" pitchFamily="34" charset="-122"/>
              </a:rPr>
              <a:t>思维能够正确地认识现实世界</a:t>
            </a:r>
            <a:endParaRPr lang="zh-CN" altLang="zh-CN" sz="2400" b="1" dirty="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C.</a:t>
            </a:r>
            <a:r>
              <a:rPr lang="zh-CN" altLang="zh-CN" sz="2400" dirty="0">
                <a:solidFill>
                  <a:prstClr val="black"/>
                </a:solidFill>
                <a:latin typeface="微软雅黑" panose="020B0503020204020204" pitchFamily="34" charset="-122"/>
                <a:ea typeface="微软雅黑" panose="020B0503020204020204" pitchFamily="34" charset="-122"/>
              </a:rPr>
              <a:t>人的认识是从外部世界得来的</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D.</a:t>
            </a:r>
            <a:r>
              <a:rPr lang="zh-CN" altLang="zh-CN" sz="2400" dirty="0">
                <a:solidFill>
                  <a:prstClr val="black"/>
                </a:solidFill>
                <a:latin typeface="微软雅黑" panose="020B0503020204020204" pitchFamily="34" charset="-122"/>
                <a:ea typeface="微软雅黑" panose="020B0503020204020204" pitchFamily="34" charset="-122"/>
              </a:rPr>
              <a:t>思维能够能动地认识现实世界</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zh-CN" sz="2400" dirty="0">
                <a:solidFill>
                  <a:prstClr val="black"/>
                </a:solidFill>
                <a:latin typeface="微软雅黑" panose="020B0503020204020204" pitchFamily="34" charset="-122"/>
                <a:ea typeface="微软雅黑" panose="020B0503020204020204" pitchFamily="34" charset="-122"/>
              </a:rPr>
              <a:t>解析：第一章第</a:t>
            </a:r>
            <a:r>
              <a:rPr lang="en-US" altLang="zh-CN" sz="2400" dirty="0">
                <a:solidFill>
                  <a:prstClr val="black"/>
                </a:solidFill>
                <a:latin typeface="微软雅黑" panose="020B0503020204020204" pitchFamily="34" charset="-122"/>
                <a:ea typeface="微软雅黑" panose="020B0503020204020204" pitchFamily="34" charset="-122"/>
              </a:rPr>
              <a:t>61</a:t>
            </a:r>
            <a:r>
              <a:rPr lang="zh-CN" altLang="zh-CN" sz="2400" dirty="0">
                <a:solidFill>
                  <a:prstClr val="black"/>
                </a:solidFill>
                <a:latin typeface="微软雅黑" panose="020B0503020204020204" pitchFamily="34" charset="-122"/>
                <a:ea typeface="微软雅黑" panose="020B0503020204020204" pitchFamily="34" charset="-122"/>
              </a:rPr>
              <a:t>页。可知论和不可知论是由对思维能不能认识存在、能不能正确地认识现实世界这个问题的不同回答而划分出来的。</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endParaRPr sz="2400" dirty="0">
              <a:solidFill>
                <a:prstClr val="black"/>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22045" y="535305"/>
            <a:ext cx="10515600" cy="1325563"/>
          </a:xfrm>
        </p:spPr>
        <p:txBody>
          <a:bodyPr>
            <a:normAutofit/>
          </a:bodyPr>
          <a:lstStyle/>
          <a:p>
            <a:r>
              <a:rPr lang="zh-CN" altLang="en-US" dirty="0"/>
              <a:t>第一节  物质世界和</a:t>
            </a:r>
            <a:r>
              <a:rPr lang="zh-CN" altLang="en-US" dirty="0" smtClean="0"/>
              <a:t>实践</a:t>
            </a:r>
            <a:endParaRPr lang="zh-CN" altLang="en-US" dirty="0"/>
          </a:p>
        </p:txBody>
      </p:sp>
      <p:sp>
        <p:nvSpPr>
          <p:cNvPr id="4" name="灯片编号占位符 3"/>
          <p:cNvSpPr>
            <a:spLocks noGrp="1"/>
          </p:cNvSpPr>
          <p:nvPr>
            <p:ph type="sldNum" sz="quarter" idx="4294967295"/>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35" name="任意多边形 34"/>
          <p:cNvSpPr/>
          <p:nvPr/>
        </p:nvSpPr>
        <p:spPr>
          <a:xfrm>
            <a:off x="821606" y="2944183"/>
            <a:ext cx="2669550" cy="1344613"/>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120000"/>
              </a:lnSpc>
              <a:spcBef>
                <a:spcPct val="0"/>
              </a:spcBef>
            </a:pPr>
            <a:r>
              <a:rPr lang="zh-CN" altLang="en-US" sz="2400" dirty="0" smtClean="0">
                <a:solidFill>
                  <a:prstClr val="black">
                    <a:hueOff val="0"/>
                    <a:satOff val="0"/>
                    <a:lumOff val="0"/>
                    <a:alphaOff val="0"/>
                  </a:prstClr>
                </a:solidFill>
                <a:latin typeface="方正清刻本悦宋简体" panose="02000000000000000000" pitchFamily="2" charset="-122"/>
                <a:ea typeface="方正清刻本悦宋简体" panose="02000000000000000000" pitchFamily="2" charset="-122"/>
              </a:rPr>
              <a:t>哲学的</a:t>
            </a:r>
            <a:r>
              <a:rPr lang="zh-CN" altLang="en-US" sz="2400" b="1" u="sng" dirty="0" smtClean="0">
                <a:solidFill>
                  <a:srgbClr val="4472C4"/>
                </a:solidFill>
                <a:latin typeface="方正清刻本悦宋简体" panose="02000000000000000000" pitchFamily="2" charset="-122"/>
                <a:ea typeface="方正清刻本悦宋简体" panose="02000000000000000000" pitchFamily="2" charset="-122"/>
              </a:rPr>
              <a:t>基本问题</a:t>
            </a:r>
            <a:r>
              <a:rPr lang="zh-CN" altLang="en-US" sz="2000" b="1" u="sng" dirty="0" smtClean="0">
                <a:solidFill>
                  <a:srgbClr val="4472C4"/>
                </a:solidFill>
              </a:rPr>
              <a:t>：   </a:t>
            </a:r>
            <a:endParaRPr lang="en-US" altLang="zh-CN" sz="2000" b="1" u="sng" dirty="0" smtClean="0">
              <a:solidFill>
                <a:srgbClr val="4472C4"/>
              </a:solidFill>
            </a:endParaRPr>
          </a:p>
          <a:p>
            <a:pPr algn="ctr" defTabSz="400050">
              <a:lnSpc>
                <a:spcPct val="120000"/>
              </a:lnSpc>
              <a:spcBef>
                <a:spcPct val="0"/>
              </a:spcBef>
            </a:pPr>
            <a:r>
              <a:rPr lang="zh-CN" altLang="en-US" sz="2000" b="1" u="sng" dirty="0">
                <a:solidFill>
                  <a:srgbClr val="4472C4"/>
                </a:solidFill>
              </a:rPr>
              <a:t>物质</a:t>
            </a:r>
            <a:r>
              <a:rPr lang="en-US" altLang="zh-CN" sz="2000" b="1" u="sng" dirty="0">
                <a:solidFill>
                  <a:srgbClr val="4472C4"/>
                </a:solidFill>
              </a:rPr>
              <a:t>VS</a:t>
            </a:r>
            <a:r>
              <a:rPr lang="zh-CN" altLang="en-US" sz="2000" b="1" u="sng" dirty="0">
                <a:solidFill>
                  <a:srgbClr val="4472C4"/>
                </a:solidFill>
              </a:rPr>
              <a:t>意识的关系</a:t>
            </a:r>
            <a:r>
              <a:rPr lang="zh-CN" altLang="en-US" sz="2000" b="1" u="sng" dirty="0" smtClean="0">
                <a:solidFill>
                  <a:srgbClr val="4472C4"/>
                </a:solidFill>
              </a:rPr>
              <a:t>问题</a:t>
            </a:r>
            <a:endParaRPr lang="zh-CN" altLang="en-US" sz="2000" dirty="0">
              <a:solidFill>
                <a:srgbClr val="4472C4"/>
              </a:solidFill>
            </a:endParaRPr>
          </a:p>
        </p:txBody>
      </p:sp>
      <p:grpSp>
        <p:nvGrpSpPr>
          <p:cNvPr id="5" name="组合 4"/>
          <p:cNvGrpSpPr/>
          <p:nvPr/>
        </p:nvGrpSpPr>
        <p:grpSpPr>
          <a:xfrm>
            <a:off x="3709399" y="2524170"/>
            <a:ext cx="3156130" cy="1216730"/>
            <a:chOff x="3709399" y="2524170"/>
            <a:chExt cx="3156130" cy="1216730"/>
          </a:xfrm>
        </p:grpSpPr>
        <p:sp>
          <p:nvSpPr>
            <p:cNvPr id="36" name="任意多边形 35"/>
            <p:cNvSpPr/>
            <p:nvPr/>
          </p:nvSpPr>
          <p:spPr>
            <a:xfrm rot="18289469">
              <a:off x="3298415" y="3289486"/>
              <a:ext cx="862398" cy="40429"/>
            </a:xfrm>
            <a:custGeom>
              <a:avLst/>
              <a:gdLst>
                <a:gd name="connsiteX0" fmla="*/ 0 w 694256"/>
                <a:gd name="connsiteY0" fmla="*/ 20214 h 40429"/>
                <a:gd name="connsiteX1" fmla="*/ 694256 w 694256"/>
                <a:gd name="connsiteY1" fmla="*/ 20214 h 40429"/>
              </a:gdLst>
              <a:ahLst/>
              <a:cxnLst>
                <a:cxn ang="0">
                  <a:pos x="connsiteX0" y="connsiteY0"/>
                </a:cxn>
                <a:cxn ang="0">
                  <a:pos x="connsiteX1" y="connsiteY1"/>
                </a:cxn>
              </a:cxnLst>
              <a:rect l="l" t="t" r="r" b="b"/>
              <a:pathLst>
                <a:path w="694256" h="40429">
                  <a:moveTo>
                    <a:pt x="0" y="20214"/>
                  </a:moveTo>
                  <a:lnTo>
                    <a:pt x="694256" y="20214"/>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42471" tIns="2858" rIns="342472" bIns="2858"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7" name="任意多边形 36"/>
            <p:cNvSpPr/>
            <p:nvPr/>
          </p:nvSpPr>
          <p:spPr>
            <a:xfrm>
              <a:off x="3927847" y="2524170"/>
              <a:ext cx="2937682" cy="861777"/>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smtClean="0">
                  <a:solidFill>
                    <a:prstClr val="black">
                      <a:hueOff val="0"/>
                      <a:satOff val="0"/>
                      <a:lumOff val="0"/>
                      <a:alphaOff val="0"/>
                    </a:prstClr>
                  </a:solidFill>
                </a:rPr>
                <a:t>物质和意识哪个是</a:t>
              </a:r>
              <a:r>
                <a:rPr lang="zh-CN" altLang="en-US" sz="2000" b="1" u="sng" dirty="0">
                  <a:solidFill>
                    <a:srgbClr val="4472C4"/>
                  </a:solidFill>
                </a:rPr>
                <a:t>本质</a:t>
              </a:r>
              <a:r>
                <a:rPr lang="zh-CN" altLang="en-US" sz="2000" dirty="0" smtClean="0">
                  <a:solidFill>
                    <a:prstClr val="black">
                      <a:hueOff val="0"/>
                      <a:satOff val="0"/>
                      <a:lumOff val="0"/>
                      <a:alphaOff val="0"/>
                    </a:prstClr>
                  </a:solidFill>
                </a:rPr>
                <a:t>  </a:t>
              </a:r>
              <a:r>
                <a:rPr lang="zh-CN" altLang="en-US" sz="2000" dirty="0" smtClean="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rPr>
                <a:t>哪个是</a:t>
              </a:r>
              <a:r>
                <a:rPr lang="zh-CN" altLang="en-US" sz="2000" b="1" dirty="0" smtClean="0">
                  <a:solidFill>
                    <a:srgbClr val="C00000"/>
                  </a:solidFill>
                  <a:latin typeface="微软雅黑" panose="020B0503020204020204" pitchFamily="34" charset="-122"/>
                  <a:ea typeface="微软雅黑" panose="020B0503020204020204" pitchFamily="34" charset="-122"/>
                </a:rPr>
                <a:t>第一性</a:t>
              </a:r>
              <a:r>
                <a:rPr lang="zh-CN" altLang="en-US" sz="2000" dirty="0" smtClean="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rPr>
                <a:t>的问题</a:t>
              </a:r>
              <a:endParaRPr lang="en-US" altLang="zh-CN" sz="2000" dirty="0" smtClean="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grpSp>
      <p:grpSp>
        <p:nvGrpSpPr>
          <p:cNvPr id="7" name="组合 6"/>
          <p:cNvGrpSpPr/>
          <p:nvPr/>
        </p:nvGrpSpPr>
        <p:grpSpPr>
          <a:xfrm>
            <a:off x="6905755" y="2626864"/>
            <a:ext cx="1387627" cy="615606"/>
            <a:chOff x="6905755" y="2626864"/>
            <a:chExt cx="1387627" cy="615606"/>
          </a:xfrm>
        </p:grpSpPr>
        <p:sp>
          <p:nvSpPr>
            <p:cNvPr id="38" name="任意多边形 37"/>
            <p:cNvSpPr/>
            <p:nvPr/>
          </p:nvSpPr>
          <p:spPr>
            <a:xfrm>
              <a:off x="6905755" y="2909557"/>
              <a:ext cx="396465" cy="50220"/>
            </a:xfrm>
            <a:custGeom>
              <a:avLst/>
              <a:gdLst>
                <a:gd name="connsiteX0" fmla="*/ 0 w 396465"/>
                <a:gd name="connsiteY0" fmla="*/ 20214 h 40429"/>
                <a:gd name="connsiteX1" fmla="*/ 396465 w 396465"/>
                <a:gd name="connsiteY1" fmla="*/ 20214 h 40429"/>
              </a:gdLst>
              <a:ahLst/>
              <a:cxnLst>
                <a:cxn ang="0">
                  <a:pos x="connsiteX0" y="connsiteY0"/>
                </a:cxn>
                <a:cxn ang="0">
                  <a:pos x="connsiteX1" y="connsiteY1"/>
                </a:cxn>
              </a:cxnLst>
              <a:rect l="l" t="t" r="r" b="b"/>
              <a:pathLst>
                <a:path w="396465" h="40429">
                  <a:moveTo>
                    <a:pt x="0" y="20214"/>
                  </a:moveTo>
                  <a:lnTo>
                    <a:pt x="396465"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1021" tIns="10303" rIns="201021" bIns="10303"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9" name="任意多边形 38"/>
            <p:cNvSpPr/>
            <p:nvPr/>
          </p:nvSpPr>
          <p:spPr>
            <a:xfrm>
              <a:off x="7302220" y="2626864"/>
              <a:ext cx="991162" cy="615606"/>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smtClean="0">
                  <a:solidFill>
                    <a:prstClr val="black">
                      <a:hueOff val="0"/>
                      <a:satOff val="0"/>
                      <a:lumOff val="0"/>
                      <a:alphaOff val="0"/>
                    </a:prstClr>
                  </a:solidFill>
                </a:rPr>
                <a:t>本体论</a:t>
              </a:r>
              <a:endParaRPr lang="zh-CN" altLang="en-US" sz="2000" dirty="0">
                <a:solidFill>
                  <a:prstClr val="black">
                    <a:hueOff val="0"/>
                    <a:satOff val="0"/>
                    <a:lumOff val="0"/>
                    <a:alphaOff val="0"/>
                  </a:prstClr>
                </a:solidFill>
              </a:endParaRPr>
            </a:p>
          </p:txBody>
        </p:sp>
      </p:grpSp>
      <p:grpSp>
        <p:nvGrpSpPr>
          <p:cNvPr id="9" name="组合 8"/>
          <p:cNvGrpSpPr/>
          <p:nvPr/>
        </p:nvGrpSpPr>
        <p:grpSpPr>
          <a:xfrm>
            <a:off x="8247491" y="2272891"/>
            <a:ext cx="3257838" cy="615606"/>
            <a:chOff x="8247491" y="2272891"/>
            <a:chExt cx="3257838" cy="615606"/>
          </a:xfrm>
        </p:grpSpPr>
        <p:sp>
          <p:nvSpPr>
            <p:cNvPr id="40" name="任意多边形 39"/>
            <p:cNvSpPr/>
            <p:nvPr/>
          </p:nvSpPr>
          <p:spPr>
            <a:xfrm rot="19457599">
              <a:off x="8247491" y="2732571"/>
              <a:ext cx="488248" cy="50220"/>
            </a:xfrm>
            <a:custGeom>
              <a:avLst/>
              <a:gdLst>
                <a:gd name="connsiteX0" fmla="*/ 0 w 488248"/>
                <a:gd name="connsiteY0" fmla="*/ 20214 h 40429"/>
                <a:gd name="connsiteX1" fmla="*/ 488248 w 488248"/>
                <a:gd name="connsiteY1" fmla="*/ 20214 h 40429"/>
              </a:gdLst>
              <a:ahLst/>
              <a:cxnLst>
                <a:cxn ang="0">
                  <a:pos x="connsiteX0" y="connsiteY0"/>
                </a:cxn>
                <a:cxn ang="0">
                  <a:pos x="connsiteX1" y="connsiteY1"/>
                </a:cxn>
              </a:cxnLst>
              <a:rect l="l" t="t" r="r" b="b"/>
              <a:pathLst>
                <a:path w="488248" h="40429">
                  <a:moveTo>
                    <a:pt x="0" y="20214"/>
                  </a:moveTo>
                  <a:lnTo>
                    <a:pt x="488248"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4618" tIns="8008" rIns="244618" bIns="8009"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1" name="任意多边形 40"/>
            <p:cNvSpPr/>
            <p:nvPr/>
          </p:nvSpPr>
          <p:spPr>
            <a:xfrm>
              <a:off x="8689848" y="2272891"/>
              <a:ext cx="991162" cy="615606"/>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smtClean="0">
                  <a:solidFill>
                    <a:prstClr val="black">
                      <a:hueOff val="0"/>
                      <a:satOff val="0"/>
                      <a:lumOff val="0"/>
                      <a:alphaOff val="0"/>
                    </a:prstClr>
                  </a:solidFill>
                </a:rPr>
                <a:t>物质</a:t>
              </a:r>
              <a:endParaRPr lang="zh-CN" altLang="en-US" sz="2000" dirty="0">
                <a:solidFill>
                  <a:prstClr val="black">
                    <a:hueOff val="0"/>
                    <a:satOff val="0"/>
                    <a:lumOff val="0"/>
                    <a:alphaOff val="0"/>
                  </a:prstClr>
                </a:solidFill>
              </a:endParaRPr>
            </a:p>
          </p:txBody>
        </p:sp>
        <p:sp>
          <p:nvSpPr>
            <p:cNvPr id="42" name="任意多边形 41"/>
            <p:cNvSpPr/>
            <p:nvPr/>
          </p:nvSpPr>
          <p:spPr>
            <a:xfrm>
              <a:off x="9681010" y="2555584"/>
              <a:ext cx="396465" cy="50220"/>
            </a:xfrm>
            <a:custGeom>
              <a:avLst/>
              <a:gdLst>
                <a:gd name="connsiteX0" fmla="*/ 0 w 396465"/>
                <a:gd name="connsiteY0" fmla="*/ 20214 h 40429"/>
                <a:gd name="connsiteX1" fmla="*/ 396465 w 396465"/>
                <a:gd name="connsiteY1" fmla="*/ 20214 h 40429"/>
              </a:gdLst>
              <a:ahLst/>
              <a:cxnLst>
                <a:cxn ang="0">
                  <a:pos x="connsiteX0" y="connsiteY0"/>
                </a:cxn>
                <a:cxn ang="0">
                  <a:pos x="connsiteX1" y="connsiteY1"/>
                </a:cxn>
              </a:cxnLst>
              <a:rect l="l" t="t" r="r" b="b"/>
              <a:pathLst>
                <a:path w="396465" h="40429">
                  <a:moveTo>
                    <a:pt x="0" y="20214"/>
                  </a:moveTo>
                  <a:lnTo>
                    <a:pt x="396465"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1021" tIns="10303" rIns="201021" bIns="10303"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3" name="任意多边形 42"/>
            <p:cNvSpPr/>
            <p:nvPr/>
          </p:nvSpPr>
          <p:spPr>
            <a:xfrm>
              <a:off x="10077475" y="2272891"/>
              <a:ext cx="1427854" cy="615606"/>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a:solidFill>
              <a:schemeClr val="accent5"/>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smtClean="0">
                  <a:solidFill>
                    <a:prstClr val="white"/>
                  </a:solidFill>
                </a:rPr>
                <a:t>唯物主义</a:t>
              </a:r>
              <a:endParaRPr lang="zh-CN" altLang="en-US" sz="2000" dirty="0">
                <a:solidFill>
                  <a:prstClr val="white"/>
                </a:solidFill>
              </a:endParaRPr>
            </a:p>
          </p:txBody>
        </p:sp>
      </p:grpSp>
      <p:grpSp>
        <p:nvGrpSpPr>
          <p:cNvPr id="10" name="组合 9"/>
          <p:cNvGrpSpPr/>
          <p:nvPr/>
        </p:nvGrpSpPr>
        <p:grpSpPr>
          <a:xfrm>
            <a:off x="8247491" y="2980839"/>
            <a:ext cx="3257838" cy="615606"/>
            <a:chOff x="8247491" y="2980839"/>
            <a:chExt cx="3257838" cy="615606"/>
          </a:xfrm>
        </p:grpSpPr>
        <p:sp>
          <p:nvSpPr>
            <p:cNvPr id="44" name="任意多边形 43"/>
            <p:cNvSpPr/>
            <p:nvPr/>
          </p:nvSpPr>
          <p:spPr>
            <a:xfrm rot="2142401">
              <a:off x="8247491" y="3086544"/>
              <a:ext cx="488248" cy="50220"/>
            </a:xfrm>
            <a:custGeom>
              <a:avLst/>
              <a:gdLst>
                <a:gd name="connsiteX0" fmla="*/ 0 w 488248"/>
                <a:gd name="connsiteY0" fmla="*/ 20214 h 40429"/>
                <a:gd name="connsiteX1" fmla="*/ 488248 w 488248"/>
                <a:gd name="connsiteY1" fmla="*/ 20214 h 40429"/>
              </a:gdLst>
              <a:ahLst/>
              <a:cxnLst>
                <a:cxn ang="0">
                  <a:pos x="connsiteX0" y="connsiteY0"/>
                </a:cxn>
                <a:cxn ang="0">
                  <a:pos x="connsiteX1" y="connsiteY1"/>
                </a:cxn>
              </a:cxnLst>
              <a:rect l="l" t="t" r="r" b="b"/>
              <a:pathLst>
                <a:path w="488248" h="40429">
                  <a:moveTo>
                    <a:pt x="0" y="20214"/>
                  </a:moveTo>
                  <a:lnTo>
                    <a:pt x="488248"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4618" tIns="8007" rIns="244618" bIns="8009"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5" name="任意多边形 44"/>
            <p:cNvSpPr/>
            <p:nvPr/>
          </p:nvSpPr>
          <p:spPr>
            <a:xfrm>
              <a:off x="8689848" y="2980839"/>
              <a:ext cx="991162" cy="615606"/>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smtClean="0">
                  <a:solidFill>
                    <a:prstClr val="black">
                      <a:hueOff val="0"/>
                      <a:satOff val="0"/>
                      <a:lumOff val="0"/>
                      <a:alphaOff val="0"/>
                    </a:prstClr>
                  </a:solidFill>
                </a:rPr>
                <a:t>意识</a:t>
              </a:r>
              <a:endParaRPr lang="zh-CN" altLang="en-US" sz="2000" dirty="0">
                <a:solidFill>
                  <a:prstClr val="black">
                    <a:hueOff val="0"/>
                    <a:satOff val="0"/>
                    <a:lumOff val="0"/>
                    <a:alphaOff val="0"/>
                  </a:prstClr>
                </a:solidFill>
              </a:endParaRPr>
            </a:p>
          </p:txBody>
        </p:sp>
        <p:sp>
          <p:nvSpPr>
            <p:cNvPr id="46" name="任意多边形 45"/>
            <p:cNvSpPr/>
            <p:nvPr/>
          </p:nvSpPr>
          <p:spPr>
            <a:xfrm>
              <a:off x="9681010" y="3263530"/>
              <a:ext cx="396465" cy="50220"/>
            </a:xfrm>
            <a:custGeom>
              <a:avLst/>
              <a:gdLst>
                <a:gd name="connsiteX0" fmla="*/ 0 w 396465"/>
                <a:gd name="connsiteY0" fmla="*/ 20214 h 40429"/>
                <a:gd name="connsiteX1" fmla="*/ 396465 w 396465"/>
                <a:gd name="connsiteY1" fmla="*/ 20214 h 40429"/>
              </a:gdLst>
              <a:ahLst/>
              <a:cxnLst>
                <a:cxn ang="0">
                  <a:pos x="connsiteX0" y="connsiteY0"/>
                </a:cxn>
                <a:cxn ang="0">
                  <a:pos x="connsiteX1" y="connsiteY1"/>
                </a:cxn>
              </a:cxnLst>
              <a:rect l="l" t="t" r="r" b="b"/>
              <a:pathLst>
                <a:path w="396465" h="40429">
                  <a:moveTo>
                    <a:pt x="0" y="20214"/>
                  </a:moveTo>
                  <a:lnTo>
                    <a:pt x="396465"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1021" tIns="10304" rIns="201021" bIns="10302"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7" name="任意多边形 46"/>
            <p:cNvSpPr/>
            <p:nvPr/>
          </p:nvSpPr>
          <p:spPr>
            <a:xfrm>
              <a:off x="10077475" y="2980839"/>
              <a:ext cx="1427854" cy="615606"/>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smtClean="0">
                  <a:solidFill>
                    <a:prstClr val="black">
                      <a:hueOff val="0"/>
                      <a:satOff val="0"/>
                      <a:lumOff val="0"/>
                      <a:alphaOff val="0"/>
                    </a:prstClr>
                  </a:solidFill>
                </a:rPr>
                <a:t>唯心主义</a:t>
              </a:r>
              <a:endParaRPr lang="zh-CN" altLang="en-US" sz="2000" dirty="0">
                <a:solidFill>
                  <a:prstClr val="black">
                    <a:hueOff val="0"/>
                    <a:satOff val="0"/>
                    <a:lumOff val="0"/>
                    <a:alphaOff val="0"/>
                  </a:prstClr>
                </a:solidFill>
              </a:endParaRPr>
            </a:p>
          </p:txBody>
        </p:sp>
      </p:grpSp>
      <p:grpSp>
        <p:nvGrpSpPr>
          <p:cNvPr id="6" name="组合 5"/>
          <p:cNvGrpSpPr/>
          <p:nvPr/>
        </p:nvGrpSpPr>
        <p:grpSpPr>
          <a:xfrm>
            <a:off x="3709400" y="3586449"/>
            <a:ext cx="3394710" cy="1215390"/>
            <a:chOff x="3709400" y="3586449"/>
            <a:chExt cx="3156243" cy="1215390"/>
          </a:xfrm>
        </p:grpSpPr>
        <p:sp>
          <p:nvSpPr>
            <p:cNvPr id="48" name="任意多边形 47"/>
            <p:cNvSpPr/>
            <p:nvPr/>
          </p:nvSpPr>
          <p:spPr>
            <a:xfrm rot="3310531">
              <a:off x="3298415" y="3997433"/>
              <a:ext cx="862398" cy="40429"/>
            </a:xfrm>
            <a:custGeom>
              <a:avLst/>
              <a:gdLst>
                <a:gd name="connsiteX0" fmla="*/ 0 w 694256"/>
                <a:gd name="connsiteY0" fmla="*/ 20214 h 40429"/>
                <a:gd name="connsiteX1" fmla="*/ 694256 w 694256"/>
                <a:gd name="connsiteY1" fmla="*/ 20214 h 40429"/>
              </a:gdLst>
              <a:ahLst/>
              <a:cxnLst>
                <a:cxn ang="0">
                  <a:pos x="connsiteX0" y="connsiteY0"/>
                </a:cxn>
                <a:cxn ang="0">
                  <a:pos x="connsiteX1" y="connsiteY1"/>
                </a:cxn>
              </a:cxnLst>
              <a:rect l="l" t="t" r="r" b="b"/>
              <a:pathLst>
                <a:path w="694256" h="40429">
                  <a:moveTo>
                    <a:pt x="0" y="20214"/>
                  </a:moveTo>
                  <a:lnTo>
                    <a:pt x="694256" y="20214"/>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42471" tIns="2858" rIns="342472" bIns="2858"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3927845" y="3817589"/>
              <a:ext cx="2937798" cy="984250"/>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b="1" u="sng" dirty="0" smtClean="0">
                  <a:solidFill>
                    <a:srgbClr val="4472C4"/>
                  </a:solidFill>
                </a:rPr>
                <a:t>思维（意识）</a:t>
              </a:r>
              <a:r>
                <a:rPr lang="zh-CN" altLang="en-US" sz="2000" dirty="0" smtClean="0">
                  <a:solidFill>
                    <a:prstClr val="black">
                      <a:hueOff val="0"/>
                      <a:satOff val="0"/>
                      <a:lumOff val="0"/>
                      <a:alphaOff val="0"/>
                    </a:prstClr>
                  </a:solidFill>
                </a:rPr>
                <a:t>和</a:t>
              </a:r>
              <a:r>
                <a:rPr lang="zh-CN" altLang="en-US" sz="2000" b="1" u="sng" dirty="0" smtClean="0">
                  <a:solidFill>
                    <a:srgbClr val="4472C4"/>
                  </a:solidFill>
                </a:rPr>
                <a:t>存在</a:t>
              </a:r>
              <a:r>
                <a:rPr lang="en-US" altLang="zh-CN" sz="2000" b="1" u="sng" dirty="0" smtClean="0">
                  <a:solidFill>
                    <a:srgbClr val="4472C4"/>
                  </a:solidFill>
                </a:rPr>
                <a:t>(</a:t>
              </a:r>
              <a:r>
                <a:rPr lang="zh-CN" altLang="en-US" sz="2000" b="1" u="sng" dirty="0" smtClean="0">
                  <a:solidFill>
                    <a:srgbClr val="4472C4"/>
                  </a:solidFill>
                </a:rPr>
                <a:t>物质</a:t>
              </a:r>
              <a:r>
                <a:rPr lang="en-US" altLang="zh-CN" sz="2000" b="1" u="sng" dirty="0" smtClean="0">
                  <a:solidFill>
                    <a:srgbClr val="4472C4"/>
                  </a:solidFill>
                </a:rPr>
                <a:t>)</a:t>
              </a:r>
              <a:r>
                <a:rPr lang="zh-CN" altLang="en-US" sz="2000" dirty="0" smtClean="0">
                  <a:solidFill>
                    <a:prstClr val="black">
                      <a:hueOff val="0"/>
                      <a:satOff val="0"/>
                      <a:lumOff val="0"/>
                      <a:alphaOff val="0"/>
                    </a:prstClr>
                  </a:solidFill>
                </a:rPr>
                <a:t>的</a:t>
              </a:r>
              <a:r>
                <a:rPr lang="zh-CN" altLang="en-US" sz="2000" b="1" dirty="0" smtClean="0">
                  <a:solidFill>
                    <a:srgbClr val="C00000"/>
                  </a:solidFill>
                  <a:latin typeface="微软雅黑" panose="020B0503020204020204" pitchFamily="34" charset="-122"/>
                  <a:ea typeface="微软雅黑" panose="020B0503020204020204" pitchFamily="34" charset="-122"/>
                </a:rPr>
                <a:t>同一性</a:t>
              </a:r>
              <a:r>
                <a:rPr lang="zh-CN" altLang="en-US" sz="2000" dirty="0" smtClean="0">
                  <a:solidFill>
                    <a:prstClr val="black">
                      <a:hueOff val="0"/>
                      <a:satOff val="0"/>
                      <a:lumOff val="0"/>
                      <a:alphaOff val="0"/>
                    </a:prstClr>
                  </a:solidFill>
                </a:rPr>
                <a:t>问题  </a:t>
              </a:r>
              <a:endParaRPr lang="zh-CN" altLang="en-US" sz="2000" dirty="0" smtClean="0">
                <a:solidFill>
                  <a:prstClr val="black">
                    <a:hueOff val="0"/>
                    <a:satOff val="0"/>
                    <a:lumOff val="0"/>
                    <a:alphaOff val="0"/>
                  </a:prstClr>
                </a:solidFill>
              </a:endParaRPr>
            </a:p>
            <a:p>
              <a:pPr algn="ctr" defTabSz="400050">
                <a:lnSpc>
                  <a:spcPct val="90000"/>
                </a:lnSpc>
                <a:spcBef>
                  <a:spcPct val="0"/>
                </a:spcBef>
                <a:spcAft>
                  <a:spcPct val="35000"/>
                </a:spcAft>
              </a:pPr>
              <a:r>
                <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rPr>
                <a:t>思维能否认识存在</a:t>
              </a:r>
              <a:endParaRPr lang="zh-CN" altLang="en-US" sz="2000" dirty="0">
                <a:solidFill>
                  <a:prstClr val="black">
                    <a:hueOff val="0"/>
                    <a:satOff val="0"/>
                    <a:lumOff val="0"/>
                    <a:alphaOff val="0"/>
                  </a:prstClr>
                </a:solidFill>
                <a:latin typeface="方正苏新诗柳楷简体" panose="02000000000000000000" pitchFamily="2" charset="-122"/>
                <a:ea typeface="方正苏新诗柳楷简体" panose="02000000000000000000" pitchFamily="2" charset="-122"/>
              </a:endParaRPr>
            </a:p>
          </p:txBody>
        </p:sp>
      </p:grpSp>
      <p:grpSp>
        <p:nvGrpSpPr>
          <p:cNvPr id="8" name="组合 7"/>
          <p:cNvGrpSpPr/>
          <p:nvPr/>
        </p:nvGrpSpPr>
        <p:grpSpPr>
          <a:xfrm>
            <a:off x="7103987" y="4042758"/>
            <a:ext cx="1189395" cy="615606"/>
            <a:chOff x="7103987" y="4042758"/>
            <a:chExt cx="1189395" cy="615606"/>
          </a:xfrm>
        </p:grpSpPr>
        <p:sp>
          <p:nvSpPr>
            <p:cNvPr id="50" name="任意多边形 49"/>
            <p:cNvSpPr/>
            <p:nvPr/>
          </p:nvSpPr>
          <p:spPr>
            <a:xfrm>
              <a:off x="7103987" y="4329951"/>
              <a:ext cx="198233" cy="45719"/>
            </a:xfrm>
            <a:custGeom>
              <a:avLst/>
              <a:gdLst>
                <a:gd name="connsiteX0" fmla="*/ 0 w 396465"/>
                <a:gd name="connsiteY0" fmla="*/ 20214 h 40429"/>
                <a:gd name="connsiteX1" fmla="*/ 396465 w 396465"/>
                <a:gd name="connsiteY1" fmla="*/ 20214 h 40429"/>
              </a:gdLst>
              <a:ahLst/>
              <a:cxnLst>
                <a:cxn ang="0">
                  <a:pos x="connsiteX0" y="connsiteY0"/>
                </a:cxn>
                <a:cxn ang="0">
                  <a:pos x="connsiteX1" y="connsiteY1"/>
                </a:cxn>
              </a:cxnLst>
              <a:rect l="l" t="t" r="r" b="b"/>
              <a:pathLst>
                <a:path w="396465" h="40429">
                  <a:moveTo>
                    <a:pt x="0" y="20214"/>
                  </a:moveTo>
                  <a:lnTo>
                    <a:pt x="396465"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1021" tIns="10303" rIns="201021" bIns="10303"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1" name="任意多边形 50"/>
            <p:cNvSpPr/>
            <p:nvPr/>
          </p:nvSpPr>
          <p:spPr>
            <a:xfrm>
              <a:off x="7302220" y="4042758"/>
              <a:ext cx="991162" cy="615606"/>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smtClean="0">
                  <a:solidFill>
                    <a:prstClr val="black">
                      <a:hueOff val="0"/>
                      <a:satOff val="0"/>
                      <a:lumOff val="0"/>
                      <a:alphaOff val="0"/>
                    </a:prstClr>
                  </a:solidFill>
                </a:rPr>
                <a:t>认识论</a:t>
              </a:r>
              <a:endParaRPr lang="zh-CN" altLang="en-US" sz="2000" dirty="0">
                <a:solidFill>
                  <a:prstClr val="black">
                    <a:hueOff val="0"/>
                    <a:satOff val="0"/>
                    <a:lumOff val="0"/>
                    <a:alphaOff val="0"/>
                  </a:prstClr>
                </a:solidFill>
              </a:endParaRPr>
            </a:p>
          </p:txBody>
        </p:sp>
      </p:grpSp>
      <p:grpSp>
        <p:nvGrpSpPr>
          <p:cNvPr id="11" name="组合 10"/>
          <p:cNvGrpSpPr/>
          <p:nvPr/>
        </p:nvGrpSpPr>
        <p:grpSpPr>
          <a:xfrm>
            <a:off x="8247491" y="3688785"/>
            <a:ext cx="3257838" cy="615606"/>
            <a:chOff x="8247491" y="3688785"/>
            <a:chExt cx="3257838" cy="615606"/>
          </a:xfrm>
        </p:grpSpPr>
        <p:sp>
          <p:nvSpPr>
            <p:cNvPr id="52" name="任意多边形 51"/>
            <p:cNvSpPr/>
            <p:nvPr/>
          </p:nvSpPr>
          <p:spPr>
            <a:xfrm rot="19457599">
              <a:off x="8247491" y="4148465"/>
              <a:ext cx="488248" cy="50220"/>
            </a:xfrm>
            <a:custGeom>
              <a:avLst/>
              <a:gdLst>
                <a:gd name="connsiteX0" fmla="*/ 0 w 488248"/>
                <a:gd name="connsiteY0" fmla="*/ 20214 h 40429"/>
                <a:gd name="connsiteX1" fmla="*/ 488248 w 488248"/>
                <a:gd name="connsiteY1" fmla="*/ 20214 h 40429"/>
              </a:gdLst>
              <a:ahLst/>
              <a:cxnLst>
                <a:cxn ang="0">
                  <a:pos x="connsiteX0" y="connsiteY0"/>
                </a:cxn>
                <a:cxn ang="0">
                  <a:pos x="connsiteX1" y="connsiteY1"/>
                </a:cxn>
              </a:cxnLst>
              <a:rect l="l" t="t" r="r" b="b"/>
              <a:pathLst>
                <a:path w="488248" h="40429">
                  <a:moveTo>
                    <a:pt x="0" y="20214"/>
                  </a:moveTo>
                  <a:lnTo>
                    <a:pt x="488248"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4618" tIns="8008" rIns="244618" bIns="8009"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3" name="任意多边形 52"/>
            <p:cNvSpPr/>
            <p:nvPr/>
          </p:nvSpPr>
          <p:spPr>
            <a:xfrm>
              <a:off x="8689848" y="3688785"/>
              <a:ext cx="991162" cy="615606"/>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smtClean="0">
                  <a:solidFill>
                    <a:prstClr val="black">
                      <a:hueOff val="0"/>
                      <a:satOff val="0"/>
                      <a:lumOff val="0"/>
                      <a:alphaOff val="0"/>
                    </a:prstClr>
                  </a:solidFill>
                </a:rPr>
                <a:t>能</a:t>
              </a:r>
              <a:endParaRPr lang="zh-CN" altLang="en-US" sz="2000" dirty="0">
                <a:solidFill>
                  <a:prstClr val="black">
                    <a:hueOff val="0"/>
                    <a:satOff val="0"/>
                    <a:lumOff val="0"/>
                    <a:alphaOff val="0"/>
                  </a:prstClr>
                </a:solidFill>
              </a:endParaRPr>
            </a:p>
          </p:txBody>
        </p:sp>
        <p:sp>
          <p:nvSpPr>
            <p:cNvPr id="54" name="任意多边形 53"/>
            <p:cNvSpPr/>
            <p:nvPr/>
          </p:nvSpPr>
          <p:spPr>
            <a:xfrm>
              <a:off x="9681010" y="3971477"/>
              <a:ext cx="396465" cy="50220"/>
            </a:xfrm>
            <a:custGeom>
              <a:avLst/>
              <a:gdLst>
                <a:gd name="connsiteX0" fmla="*/ 0 w 396465"/>
                <a:gd name="connsiteY0" fmla="*/ 20214 h 40429"/>
                <a:gd name="connsiteX1" fmla="*/ 396465 w 396465"/>
                <a:gd name="connsiteY1" fmla="*/ 20214 h 40429"/>
              </a:gdLst>
              <a:ahLst/>
              <a:cxnLst>
                <a:cxn ang="0">
                  <a:pos x="connsiteX0" y="connsiteY0"/>
                </a:cxn>
                <a:cxn ang="0">
                  <a:pos x="connsiteX1" y="connsiteY1"/>
                </a:cxn>
              </a:cxnLst>
              <a:rect l="l" t="t" r="r" b="b"/>
              <a:pathLst>
                <a:path w="396465" h="40429">
                  <a:moveTo>
                    <a:pt x="0" y="20214"/>
                  </a:moveTo>
                  <a:lnTo>
                    <a:pt x="396465"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1021" tIns="10303" rIns="201021" bIns="10303"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5" name="任意多边形 54"/>
            <p:cNvSpPr/>
            <p:nvPr/>
          </p:nvSpPr>
          <p:spPr>
            <a:xfrm>
              <a:off x="10077475" y="3688785"/>
              <a:ext cx="1427854" cy="615606"/>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a:solidFill>
              <a:schemeClr val="accent5"/>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a:solidFill>
                    <a:prstClr val="white"/>
                  </a:solidFill>
                </a:rPr>
                <a:t>可知论</a:t>
              </a:r>
              <a:endParaRPr lang="zh-CN" altLang="en-US" sz="2000" dirty="0">
                <a:solidFill>
                  <a:prstClr val="white"/>
                </a:solidFill>
              </a:endParaRPr>
            </a:p>
          </p:txBody>
        </p:sp>
      </p:grpSp>
      <p:grpSp>
        <p:nvGrpSpPr>
          <p:cNvPr id="12" name="组合 11"/>
          <p:cNvGrpSpPr/>
          <p:nvPr/>
        </p:nvGrpSpPr>
        <p:grpSpPr>
          <a:xfrm>
            <a:off x="8247491" y="4396732"/>
            <a:ext cx="3257838" cy="615606"/>
            <a:chOff x="8247491" y="4396732"/>
            <a:chExt cx="3257838" cy="615606"/>
          </a:xfrm>
        </p:grpSpPr>
        <p:sp>
          <p:nvSpPr>
            <p:cNvPr id="56" name="任意多边形 55"/>
            <p:cNvSpPr/>
            <p:nvPr/>
          </p:nvSpPr>
          <p:spPr>
            <a:xfrm rot="2142401">
              <a:off x="8247491" y="4502438"/>
              <a:ext cx="488248" cy="50220"/>
            </a:xfrm>
            <a:custGeom>
              <a:avLst/>
              <a:gdLst>
                <a:gd name="connsiteX0" fmla="*/ 0 w 488248"/>
                <a:gd name="connsiteY0" fmla="*/ 20214 h 40429"/>
                <a:gd name="connsiteX1" fmla="*/ 488248 w 488248"/>
                <a:gd name="connsiteY1" fmla="*/ 20214 h 40429"/>
              </a:gdLst>
              <a:ahLst/>
              <a:cxnLst>
                <a:cxn ang="0">
                  <a:pos x="connsiteX0" y="connsiteY0"/>
                </a:cxn>
                <a:cxn ang="0">
                  <a:pos x="connsiteX1" y="connsiteY1"/>
                </a:cxn>
              </a:cxnLst>
              <a:rect l="l" t="t" r="r" b="b"/>
              <a:pathLst>
                <a:path w="488248" h="40429">
                  <a:moveTo>
                    <a:pt x="0" y="20214"/>
                  </a:moveTo>
                  <a:lnTo>
                    <a:pt x="488248"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4618" tIns="8007" rIns="244618" bIns="8008"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7" name="任意多边形 56"/>
            <p:cNvSpPr/>
            <p:nvPr/>
          </p:nvSpPr>
          <p:spPr>
            <a:xfrm>
              <a:off x="8689848" y="4396732"/>
              <a:ext cx="991162" cy="615606"/>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smtClean="0">
                  <a:solidFill>
                    <a:prstClr val="black">
                      <a:hueOff val="0"/>
                      <a:satOff val="0"/>
                      <a:lumOff val="0"/>
                      <a:alphaOff val="0"/>
                    </a:prstClr>
                  </a:solidFill>
                </a:rPr>
                <a:t>不能</a:t>
              </a:r>
              <a:endParaRPr lang="zh-CN" altLang="en-US" sz="2000" dirty="0">
                <a:solidFill>
                  <a:prstClr val="black">
                    <a:hueOff val="0"/>
                    <a:satOff val="0"/>
                    <a:lumOff val="0"/>
                    <a:alphaOff val="0"/>
                  </a:prstClr>
                </a:solidFill>
              </a:endParaRPr>
            </a:p>
          </p:txBody>
        </p:sp>
        <p:sp>
          <p:nvSpPr>
            <p:cNvPr id="58" name="任意多边形 57"/>
            <p:cNvSpPr/>
            <p:nvPr/>
          </p:nvSpPr>
          <p:spPr>
            <a:xfrm>
              <a:off x="9681010" y="4679424"/>
              <a:ext cx="396465" cy="50220"/>
            </a:xfrm>
            <a:custGeom>
              <a:avLst/>
              <a:gdLst>
                <a:gd name="connsiteX0" fmla="*/ 0 w 396465"/>
                <a:gd name="connsiteY0" fmla="*/ 20214 h 40429"/>
                <a:gd name="connsiteX1" fmla="*/ 396465 w 396465"/>
                <a:gd name="connsiteY1" fmla="*/ 20214 h 40429"/>
              </a:gdLst>
              <a:ahLst/>
              <a:cxnLst>
                <a:cxn ang="0">
                  <a:pos x="connsiteX0" y="connsiteY0"/>
                </a:cxn>
                <a:cxn ang="0">
                  <a:pos x="connsiteX1" y="connsiteY1"/>
                </a:cxn>
              </a:cxnLst>
              <a:rect l="l" t="t" r="r" b="b"/>
              <a:pathLst>
                <a:path w="396465" h="40429">
                  <a:moveTo>
                    <a:pt x="0" y="20214"/>
                  </a:moveTo>
                  <a:lnTo>
                    <a:pt x="396465" y="2021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1021" tIns="10304" rIns="201021" bIns="10302" numCol="1" spcCol="1270" anchor="ctr" anchorCtr="0">
              <a:noAutofit/>
            </a:bodyPr>
            <a:lstStyle/>
            <a:p>
              <a:pPr algn="ctr" defTabSz="22225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9" name="任意多边形 58"/>
            <p:cNvSpPr/>
            <p:nvPr/>
          </p:nvSpPr>
          <p:spPr>
            <a:xfrm>
              <a:off x="10077475" y="4396732"/>
              <a:ext cx="1427854" cy="615606"/>
            </a:xfrm>
            <a:custGeom>
              <a:avLst/>
              <a:gdLst>
                <a:gd name="connsiteX0" fmla="*/ 0 w 991162"/>
                <a:gd name="connsiteY0" fmla="*/ 49558 h 495581"/>
                <a:gd name="connsiteX1" fmla="*/ 49558 w 991162"/>
                <a:gd name="connsiteY1" fmla="*/ 0 h 495581"/>
                <a:gd name="connsiteX2" fmla="*/ 941604 w 991162"/>
                <a:gd name="connsiteY2" fmla="*/ 0 h 495581"/>
                <a:gd name="connsiteX3" fmla="*/ 991162 w 991162"/>
                <a:gd name="connsiteY3" fmla="*/ 49558 h 495581"/>
                <a:gd name="connsiteX4" fmla="*/ 991162 w 991162"/>
                <a:gd name="connsiteY4" fmla="*/ 446023 h 495581"/>
                <a:gd name="connsiteX5" fmla="*/ 941604 w 991162"/>
                <a:gd name="connsiteY5" fmla="*/ 495581 h 495581"/>
                <a:gd name="connsiteX6" fmla="*/ 49558 w 991162"/>
                <a:gd name="connsiteY6" fmla="*/ 495581 h 495581"/>
                <a:gd name="connsiteX7" fmla="*/ 0 w 991162"/>
                <a:gd name="connsiteY7" fmla="*/ 446023 h 495581"/>
                <a:gd name="connsiteX8" fmla="*/ 0 w 991162"/>
                <a:gd name="connsiteY8" fmla="*/ 49558 h 4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162" h="495581">
                  <a:moveTo>
                    <a:pt x="0" y="49558"/>
                  </a:moveTo>
                  <a:cubicBezTo>
                    <a:pt x="0" y="22188"/>
                    <a:pt x="22188" y="0"/>
                    <a:pt x="49558" y="0"/>
                  </a:cubicBezTo>
                  <a:lnTo>
                    <a:pt x="941604" y="0"/>
                  </a:lnTo>
                  <a:cubicBezTo>
                    <a:pt x="968974" y="0"/>
                    <a:pt x="991162" y="22188"/>
                    <a:pt x="991162" y="49558"/>
                  </a:cubicBezTo>
                  <a:lnTo>
                    <a:pt x="991162" y="446023"/>
                  </a:lnTo>
                  <a:cubicBezTo>
                    <a:pt x="991162" y="473393"/>
                    <a:pt x="968974" y="495581"/>
                    <a:pt x="941604" y="495581"/>
                  </a:cubicBezTo>
                  <a:lnTo>
                    <a:pt x="49558" y="495581"/>
                  </a:lnTo>
                  <a:cubicBezTo>
                    <a:pt x="22188" y="495581"/>
                    <a:pt x="0" y="473393"/>
                    <a:pt x="0" y="446023"/>
                  </a:cubicBezTo>
                  <a:lnTo>
                    <a:pt x="0" y="49558"/>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0230" tIns="20230" rIns="20230" bIns="20230" numCol="1" spcCol="1270" anchor="ctr" anchorCtr="0">
              <a:noAutofit/>
            </a:bodyPr>
            <a:lstStyle/>
            <a:p>
              <a:pPr algn="ctr" defTabSz="400050">
                <a:lnSpc>
                  <a:spcPct val="90000"/>
                </a:lnSpc>
                <a:spcBef>
                  <a:spcPct val="0"/>
                </a:spcBef>
                <a:spcAft>
                  <a:spcPct val="35000"/>
                </a:spcAft>
              </a:pPr>
              <a:r>
                <a:rPr lang="zh-CN" altLang="en-US" sz="2000" dirty="0" smtClean="0">
                  <a:solidFill>
                    <a:prstClr val="black">
                      <a:hueOff val="0"/>
                      <a:satOff val="0"/>
                      <a:lumOff val="0"/>
                      <a:alphaOff val="0"/>
                    </a:prstClr>
                  </a:solidFill>
                </a:rPr>
                <a:t>不可知论</a:t>
              </a:r>
              <a:endParaRPr lang="zh-CN" altLang="en-US" sz="2000" dirty="0">
                <a:solidFill>
                  <a:prstClr val="black">
                    <a:hueOff val="0"/>
                    <a:satOff val="0"/>
                    <a:lumOff val="0"/>
                    <a:alphaOff val="0"/>
                  </a:prst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4" name="文本框 3"/>
          <p:cNvSpPr txBox="1"/>
          <p:nvPr/>
        </p:nvSpPr>
        <p:spPr>
          <a:xfrm>
            <a:off x="1078865" y="1096645"/>
            <a:ext cx="6072505" cy="737235"/>
          </a:xfrm>
          <a:prstGeom prst="rect">
            <a:avLst/>
          </a:prstGeom>
          <a:noFill/>
        </p:spPr>
        <p:txBody>
          <a:bodyPr wrap="square" rtlCol="0">
            <a:spAutoFit/>
          </a:bodyPr>
          <a:lstStyle/>
          <a:p>
            <a:pPr defTabSz="914400">
              <a:lnSpc>
                <a:spcPct val="150000"/>
              </a:lnSpc>
            </a:pP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哲学的其他问题：</a:t>
            </a:r>
            <a:endParaRPr lang="zh-CN" altLang="en-US" sz="2800" dirty="0" smtClean="0">
              <a:solidFill>
                <a:prstClr val="black"/>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nvSpPr>
        <p:spPr>
          <a:xfrm>
            <a:off x="3570605" y="1833880"/>
            <a:ext cx="5050790" cy="737235"/>
          </a:xfrm>
          <a:prstGeom prst="rect">
            <a:avLst/>
          </a:prstGeom>
          <a:noFill/>
        </p:spPr>
        <p:txBody>
          <a:bodyPr wrap="square" rtlCol="0">
            <a:spAutoFit/>
          </a:bodyPr>
          <a:lstStyle/>
          <a:p>
            <a:pPr defTabSz="914400">
              <a:lnSpc>
                <a:spcPct val="150000"/>
              </a:lnSpc>
            </a:pP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世界是以什么样的状态</a:t>
            </a:r>
            <a:r>
              <a:rPr lang="zh-CN" altLang="en-US" sz="2800" b="1" dirty="0">
                <a:solidFill>
                  <a:srgbClr val="C00000"/>
                </a:solidFill>
                <a:latin typeface="方正清刻本悦宋简体" panose="02000000000000000000" pitchFamily="2" charset="-122"/>
                <a:ea typeface="方正清刻本悦宋简体" panose="02000000000000000000" pitchFamily="2" charset="-122"/>
              </a:rPr>
              <a:t>存在</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a:t>
            </a:r>
            <a:endParaRPr lang="zh-CN" altLang="en-US" sz="2800" dirty="0" smtClean="0">
              <a:solidFill>
                <a:prstClr val="black"/>
              </a:solidFill>
              <a:latin typeface="方正清刻本悦宋简体" panose="02000000000000000000" pitchFamily="2" charset="-122"/>
              <a:ea typeface="方正清刻本悦宋简体" panose="02000000000000000000" pitchFamily="2" charset="-122"/>
            </a:endParaRPr>
          </a:p>
        </p:txBody>
      </p:sp>
      <p:graphicFrame>
        <p:nvGraphicFramePr>
          <p:cNvPr id="10" name="表格 9"/>
          <p:cNvGraphicFramePr/>
          <p:nvPr/>
        </p:nvGraphicFramePr>
        <p:xfrm>
          <a:off x="1830070" y="2948940"/>
          <a:ext cx="8531860" cy="1584960"/>
        </p:xfrm>
        <a:graphic>
          <a:graphicData uri="http://schemas.openxmlformats.org/drawingml/2006/table">
            <a:tbl>
              <a:tblPr firstRow="1" bandRow="1">
                <a:tableStyleId>{5C22544A-7EE6-4342-B048-85BDC9FD1C3A}</a:tableStyleId>
              </a:tblPr>
              <a:tblGrid>
                <a:gridCol w="1650365"/>
                <a:gridCol w="2160905"/>
                <a:gridCol w="2587625"/>
                <a:gridCol w="2132965"/>
              </a:tblGrid>
              <a:tr h="792480">
                <a:tc>
                  <a:txBody>
                    <a:bodyPr/>
                    <a:lstStyle/>
                    <a:p>
                      <a:pPr algn="ctr">
                        <a:buNone/>
                      </a:pPr>
                      <a:r>
                        <a:rPr lang="zh-CN" altLang="en-US" sz="2400" b="1">
                          <a:solidFill>
                            <a:schemeClr val="bg1"/>
                          </a:solidFill>
                          <a:latin typeface="微软雅黑" panose="020B0503020204020204" pitchFamily="34" charset="-122"/>
                          <a:ea typeface="微软雅黑" panose="020B0503020204020204" pitchFamily="34" charset="-122"/>
                        </a:rPr>
                        <a:t>联系</a:t>
                      </a:r>
                      <a:endParaRPr lang="zh-CN" altLang="en-US" sz="2400" b="1">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solidFill>
                            <a:schemeClr val="bg1"/>
                          </a:solidFill>
                          <a:latin typeface="微软雅黑" panose="020B0503020204020204" pitchFamily="34" charset="-122"/>
                          <a:ea typeface="微软雅黑" panose="020B0503020204020204" pitchFamily="34" charset="-122"/>
                        </a:rPr>
                        <a:t>发展</a:t>
                      </a:r>
                      <a:endParaRPr lang="zh-CN" altLang="en-US" sz="2400" b="1">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solidFill>
                            <a:schemeClr val="bg1"/>
                          </a:solidFill>
                          <a:latin typeface="微软雅黑" panose="020B0503020204020204" pitchFamily="34" charset="-122"/>
                          <a:ea typeface="微软雅黑" panose="020B0503020204020204" pitchFamily="34" charset="-122"/>
                        </a:rPr>
                        <a:t>承认矛盾</a:t>
                      </a:r>
                      <a:endParaRPr lang="zh-CN" altLang="en-US" sz="2400" b="1">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buNone/>
                      </a:pPr>
                      <a:endParaRPr lang="zh-CN" altLang="en-US" sz="2400" b="1">
                        <a:solidFill>
                          <a:schemeClr val="bg1"/>
                        </a:solidFill>
                        <a:latin typeface="微软雅黑" panose="020B0503020204020204" pitchFamily="34" charset="-122"/>
                        <a:ea typeface="微软雅黑" panose="020B0503020204020204" pitchFamily="34" charset="-122"/>
                      </a:endParaRPr>
                    </a:p>
                  </a:txBody>
                  <a:tcPr anchor="ctr"/>
                </a:tc>
              </a:tr>
              <a:tr h="792480">
                <a:tc>
                  <a:txBody>
                    <a:bodyPr/>
                    <a:lstStyle/>
                    <a:p>
                      <a:pPr algn="ctr">
                        <a:buNone/>
                      </a:pPr>
                      <a:r>
                        <a:rPr lang="zh-CN" altLang="en-US" sz="2400" b="1">
                          <a:latin typeface="微软雅黑" panose="020B0503020204020204" pitchFamily="34" charset="-122"/>
                          <a:ea typeface="微软雅黑" panose="020B0503020204020204" pitchFamily="34" charset="-122"/>
                        </a:rPr>
                        <a:t>孤立</a:t>
                      </a:r>
                      <a:endParaRPr lang="zh-CN" altLang="en-US" sz="2400" b="1">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latin typeface="微软雅黑" panose="020B0503020204020204" pitchFamily="34" charset="-122"/>
                          <a:ea typeface="微软雅黑" panose="020B0503020204020204" pitchFamily="34" charset="-122"/>
                        </a:rPr>
                        <a:t>静止</a:t>
                      </a:r>
                      <a:endParaRPr lang="zh-CN" altLang="en-US" sz="2400" b="1">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latin typeface="微软雅黑" panose="020B0503020204020204" pitchFamily="34" charset="-122"/>
                          <a:ea typeface="微软雅黑" panose="020B0503020204020204" pitchFamily="34" charset="-122"/>
                        </a:rPr>
                        <a:t>否认矛盾</a:t>
                      </a:r>
                      <a:endParaRPr lang="zh-CN" altLang="en-US" sz="2400" b="1">
                        <a:latin typeface="微软雅黑" panose="020B0503020204020204" pitchFamily="34" charset="-122"/>
                        <a:ea typeface="微软雅黑" panose="020B0503020204020204" pitchFamily="34" charset="-122"/>
                      </a:endParaRPr>
                    </a:p>
                  </a:txBody>
                  <a:tcPr anchor="ctr"/>
                </a:tc>
                <a:tc>
                  <a:txBody>
                    <a:bodyPr/>
                    <a:lstStyle/>
                    <a:p>
                      <a:pPr algn="ctr">
                        <a:buNone/>
                      </a:pPr>
                      <a:endParaRPr lang="zh-CN" altLang="en-US" sz="2400" b="1">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4" name="文本框 3"/>
          <p:cNvSpPr txBox="1"/>
          <p:nvPr/>
        </p:nvSpPr>
        <p:spPr>
          <a:xfrm>
            <a:off x="1078865" y="1096645"/>
            <a:ext cx="6072505" cy="737235"/>
          </a:xfrm>
          <a:prstGeom prst="rect">
            <a:avLst/>
          </a:prstGeom>
          <a:noFill/>
        </p:spPr>
        <p:txBody>
          <a:bodyPr wrap="square" rtlCol="0">
            <a:spAutoFit/>
          </a:bodyPr>
          <a:lstStyle/>
          <a:p>
            <a:pPr defTabSz="914400">
              <a:lnSpc>
                <a:spcPct val="150000"/>
              </a:lnSpc>
            </a:pP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哲学的其他问题：</a:t>
            </a:r>
            <a:endParaRPr lang="zh-CN" altLang="en-US" sz="2800" dirty="0" smtClean="0">
              <a:solidFill>
                <a:prstClr val="black"/>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nvSpPr>
        <p:spPr>
          <a:xfrm>
            <a:off x="3570605" y="1833880"/>
            <a:ext cx="5050790" cy="737235"/>
          </a:xfrm>
          <a:prstGeom prst="rect">
            <a:avLst/>
          </a:prstGeom>
          <a:noFill/>
        </p:spPr>
        <p:txBody>
          <a:bodyPr wrap="square" rtlCol="0">
            <a:spAutoFit/>
          </a:bodyPr>
          <a:lstStyle/>
          <a:p>
            <a:pPr defTabSz="914400">
              <a:lnSpc>
                <a:spcPct val="150000"/>
              </a:lnSpc>
            </a:pP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世界是以什么样的状态</a:t>
            </a:r>
            <a:r>
              <a:rPr lang="zh-CN" altLang="en-US" sz="2800" b="1" dirty="0">
                <a:solidFill>
                  <a:srgbClr val="C00000"/>
                </a:solidFill>
                <a:latin typeface="方正清刻本悦宋简体" panose="02000000000000000000" pitchFamily="2" charset="-122"/>
                <a:ea typeface="方正清刻本悦宋简体" panose="02000000000000000000" pitchFamily="2" charset="-122"/>
              </a:rPr>
              <a:t>存在</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a:t>
            </a:r>
            <a:endParaRPr lang="zh-CN" altLang="en-US" sz="2800" dirty="0" smtClean="0">
              <a:solidFill>
                <a:prstClr val="black"/>
              </a:solidFill>
              <a:latin typeface="方正清刻本悦宋简体" panose="02000000000000000000" pitchFamily="2" charset="-122"/>
              <a:ea typeface="方正清刻本悦宋简体" panose="02000000000000000000" pitchFamily="2" charset="-122"/>
            </a:endParaRPr>
          </a:p>
        </p:txBody>
      </p:sp>
      <p:graphicFrame>
        <p:nvGraphicFramePr>
          <p:cNvPr id="10" name="表格 9"/>
          <p:cNvGraphicFramePr/>
          <p:nvPr/>
        </p:nvGraphicFramePr>
        <p:xfrm>
          <a:off x="1830070" y="2948940"/>
          <a:ext cx="8531860" cy="1584960"/>
        </p:xfrm>
        <a:graphic>
          <a:graphicData uri="http://schemas.openxmlformats.org/drawingml/2006/table">
            <a:tbl>
              <a:tblPr firstRow="1" bandRow="1">
                <a:tableStyleId>{5C22544A-7EE6-4342-B048-85BDC9FD1C3A}</a:tableStyleId>
              </a:tblPr>
              <a:tblGrid>
                <a:gridCol w="1650365"/>
                <a:gridCol w="2160905"/>
                <a:gridCol w="2587625"/>
                <a:gridCol w="2132965"/>
              </a:tblGrid>
              <a:tr h="792480">
                <a:tc>
                  <a:txBody>
                    <a:bodyPr/>
                    <a:lstStyle/>
                    <a:p>
                      <a:pPr algn="ctr">
                        <a:buNone/>
                      </a:pPr>
                      <a:r>
                        <a:rPr lang="zh-CN" altLang="en-US" sz="2400" b="1">
                          <a:solidFill>
                            <a:schemeClr val="bg1"/>
                          </a:solidFill>
                          <a:latin typeface="微软雅黑" panose="020B0503020204020204" pitchFamily="34" charset="-122"/>
                          <a:ea typeface="微软雅黑" panose="020B0503020204020204" pitchFamily="34" charset="-122"/>
                        </a:rPr>
                        <a:t>联系</a:t>
                      </a:r>
                      <a:endParaRPr lang="zh-CN" altLang="en-US" sz="2400" b="1">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solidFill>
                            <a:schemeClr val="bg1"/>
                          </a:solidFill>
                          <a:latin typeface="微软雅黑" panose="020B0503020204020204" pitchFamily="34" charset="-122"/>
                          <a:ea typeface="微软雅黑" panose="020B0503020204020204" pitchFamily="34" charset="-122"/>
                        </a:rPr>
                        <a:t>发展</a:t>
                      </a:r>
                      <a:endParaRPr lang="zh-CN" altLang="en-US" sz="2400" b="1">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solidFill>
                            <a:schemeClr val="bg1"/>
                          </a:solidFill>
                          <a:latin typeface="微软雅黑" panose="020B0503020204020204" pitchFamily="34" charset="-122"/>
                          <a:ea typeface="微软雅黑" panose="020B0503020204020204" pitchFamily="34" charset="-122"/>
                        </a:rPr>
                        <a:t>承认矛盾</a:t>
                      </a:r>
                      <a:endParaRPr lang="zh-CN" altLang="en-US" sz="2400" b="1">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solidFill>
                            <a:schemeClr val="bg1"/>
                          </a:solidFill>
                          <a:latin typeface="微软雅黑" panose="020B0503020204020204" pitchFamily="34" charset="-122"/>
                          <a:ea typeface="微软雅黑" panose="020B0503020204020204" pitchFamily="34" charset="-122"/>
                        </a:rPr>
                        <a:t>辩证法</a:t>
                      </a:r>
                      <a:endParaRPr lang="zh-CN" altLang="en-US" sz="2400" b="1">
                        <a:solidFill>
                          <a:schemeClr val="bg1"/>
                        </a:solidFill>
                        <a:latin typeface="微软雅黑" panose="020B0503020204020204" pitchFamily="34" charset="-122"/>
                        <a:ea typeface="微软雅黑" panose="020B0503020204020204" pitchFamily="34" charset="-122"/>
                      </a:endParaRPr>
                    </a:p>
                  </a:txBody>
                  <a:tcPr anchor="ctr"/>
                </a:tc>
              </a:tr>
              <a:tr h="792480">
                <a:tc>
                  <a:txBody>
                    <a:bodyPr/>
                    <a:lstStyle/>
                    <a:p>
                      <a:pPr algn="ctr">
                        <a:buNone/>
                      </a:pPr>
                      <a:r>
                        <a:rPr lang="zh-CN" altLang="en-US" sz="2400" b="1">
                          <a:latin typeface="微软雅黑" panose="020B0503020204020204" pitchFamily="34" charset="-122"/>
                          <a:ea typeface="微软雅黑" panose="020B0503020204020204" pitchFamily="34" charset="-122"/>
                        </a:rPr>
                        <a:t>孤立</a:t>
                      </a:r>
                      <a:endParaRPr lang="zh-CN" altLang="en-US" sz="2400" b="1">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latin typeface="微软雅黑" panose="020B0503020204020204" pitchFamily="34" charset="-122"/>
                          <a:ea typeface="微软雅黑" panose="020B0503020204020204" pitchFamily="34" charset="-122"/>
                        </a:rPr>
                        <a:t>静止</a:t>
                      </a:r>
                      <a:endParaRPr lang="zh-CN" altLang="en-US" sz="2400" b="1">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latin typeface="微软雅黑" panose="020B0503020204020204" pitchFamily="34" charset="-122"/>
                          <a:ea typeface="微软雅黑" panose="020B0503020204020204" pitchFamily="34" charset="-122"/>
                        </a:rPr>
                        <a:t>否认矛盾</a:t>
                      </a:r>
                      <a:endParaRPr lang="zh-CN" altLang="en-US" sz="2400" b="1">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latin typeface="微软雅黑" panose="020B0503020204020204" pitchFamily="34" charset="-122"/>
                          <a:ea typeface="微软雅黑" panose="020B0503020204020204" pitchFamily="34" charset="-122"/>
                        </a:rPr>
                        <a:t>形而上学</a:t>
                      </a:r>
                      <a:endParaRPr lang="zh-CN" altLang="en-US" sz="2400" b="1">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5477732" y="5625736"/>
            <a:ext cx="1617989" cy="586190"/>
            <a:chOff x="5364702" y="5625736"/>
            <a:chExt cx="1617989" cy="586190"/>
          </a:xfrm>
        </p:grpSpPr>
        <p:sp>
          <p:nvSpPr>
            <p:cNvPr id="10" name="任意多边形 9"/>
            <p:cNvSpPr/>
            <p:nvPr/>
          </p:nvSpPr>
          <p:spPr>
            <a:xfrm>
              <a:off x="5364702" y="5873111"/>
              <a:ext cx="427999" cy="91440"/>
            </a:xfrm>
            <a:custGeom>
              <a:avLst/>
              <a:gdLst>
                <a:gd name="connsiteX0" fmla="*/ 0 w 384540"/>
                <a:gd name="connsiteY0" fmla="*/ 45720 h 91440"/>
                <a:gd name="connsiteX1" fmla="*/ 384540 w 384540"/>
                <a:gd name="connsiteY1" fmla="*/ 45720 h 91440"/>
              </a:gdLst>
              <a:ahLst/>
              <a:cxnLst>
                <a:cxn ang="0">
                  <a:pos x="connsiteX0" y="connsiteY0"/>
                </a:cxn>
                <a:cxn ang="0">
                  <a:pos x="connsiteX1" y="connsiteY1"/>
                </a:cxn>
              </a:cxnLst>
              <a:rect l="l" t="t" r="r" b="b"/>
              <a:pathLst>
                <a:path w="384540" h="91440">
                  <a:moveTo>
                    <a:pt x="0" y="45720"/>
                  </a:moveTo>
                  <a:lnTo>
                    <a:pt x="384540" y="4572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5357" tIns="36106" rIns="195356" bIns="3610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2" name="任意多边形 41"/>
            <p:cNvSpPr/>
            <p:nvPr/>
          </p:nvSpPr>
          <p:spPr>
            <a:xfrm>
              <a:off x="5792702" y="5625736"/>
              <a:ext cx="1189989"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形而上学</a:t>
              </a:r>
              <a:endParaRPr lang="zh-CN" altLang="en-US" sz="2000" dirty="0">
                <a:solidFill>
                  <a:prstClr val="black">
                    <a:hueOff val="0"/>
                    <a:satOff val="0"/>
                    <a:lumOff val="0"/>
                    <a:alphaOff val="0"/>
                  </a:prstClr>
                </a:solidFill>
              </a:endParaRPr>
            </a:p>
          </p:txBody>
        </p:sp>
      </p:grpSp>
      <p:grpSp>
        <p:nvGrpSpPr>
          <p:cNvPr id="61" name="组合 60"/>
          <p:cNvGrpSpPr/>
          <p:nvPr/>
        </p:nvGrpSpPr>
        <p:grpSpPr>
          <a:xfrm>
            <a:off x="5477732" y="4892998"/>
            <a:ext cx="1617989" cy="586190"/>
            <a:chOff x="5364702" y="4892998"/>
            <a:chExt cx="1617989" cy="586190"/>
          </a:xfrm>
        </p:grpSpPr>
        <p:sp>
          <p:nvSpPr>
            <p:cNvPr id="12" name="任意多边形 11"/>
            <p:cNvSpPr/>
            <p:nvPr/>
          </p:nvSpPr>
          <p:spPr>
            <a:xfrm>
              <a:off x="5364702" y="5140373"/>
              <a:ext cx="427999" cy="91440"/>
            </a:xfrm>
            <a:custGeom>
              <a:avLst/>
              <a:gdLst>
                <a:gd name="connsiteX0" fmla="*/ 0 w 384540"/>
                <a:gd name="connsiteY0" fmla="*/ 45720 h 91440"/>
                <a:gd name="connsiteX1" fmla="*/ 384540 w 384540"/>
                <a:gd name="connsiteY1" fmla="*/ 45720 h 91440"/>
              </a:gdLst>
              <a:ahLst/>
              <a:cxnLst>
                <a:cxn ang="0">
                  <a:pos x="connsiteX0" y="connsiteY0"/>
                </a:cxn>
                <a:cxn ang="0">
                  <a:pos x="connsiteX1" y="connsiteY1"/>
                </a:cxn>
              </a:cxnLst>
              <a:rect l="l" t="t" r="r" b="b"/>
              <a:pathLst>
                <a:path w="384540" h="91440">
                  <a:moveTo>
                    <a:pt x="0" y="45720"/>
                  </a:moveTo>
                  <a:lnTo>
                    <a:pt x="384540" y="4572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5357" tIns="36107" rIns="195356" bIns="3610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0" name="任意多边形 39"/>
            <p:cNvSpPr/>
            <p:nvPr/>
          </p:nvSpPr>
          <p:spPr>
            <a:xfrm>
              <a:off x="5792702" y="4892998"/>
              <a:ext cx="1189989"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70AD47">
                      <a:lumMod val="75000"/>
                    </a:srgbClr>
                  </a:solidFill>
                </a:rPr>
                <a:t>辩证法</a:t>
              </a:r>
              <a:endParaRPr lang="zh-CN" altLang="en-US" sz="2000" b="1" dirty="0">
                <a:solidFill>
                  <a:srgbClr val="70AD47">
                    <a:lumMod val="75000"/>
                  </a:srgbClr>
                </a:solidFill>
              </a:endParaRPr>
            </a:p>
          </p:txBody>
        </p:sp>
      </p:grpSp>
      <p:sp>
        <p:nvSpPr>
          <p:cNvPr id="2" name="标题 1"/>
          <p:cNvSpPr>
            <a:spLocks noGrp="1"/>
          </p:cNvSpPr>
          <p:nvPr>
            <p:ph type="title" idx="4294967295"/>
          </p:nvPr>
        </p:nvSpPr>
        <p:spPr>
          <a:xfrm>
            <a:off x="1607185" y="513080"/>
            <a:ext cx="1417955" cy="645160"/>
          </a:xfrm>
        </p:spPr>
        <p:txBody>
          <a:bodyPr>
            <a:normAutofit fontScale="90000"/>
          </a:bodyPr>
          <a:lstStyle/>
          <a:p>
            <a:r>
              <a:rPr lang="zh-CN" altLang="en-US" b="1" dirty="0" smtClean="0">
                <a:solidFill>
                  <a:schemeClr val="tx1"/>
                </a:solidFill>
              </a:rPr>
              <a:t>小结</a:t>
            </a:r>
            <a:endParaRPr lang="zh-CN" altLang="en-US" b="1" dirty="0" smtClean="0">
              <a:solidFill>
                <a:schemeClr val="tx1"/>
              </a:solidFill>
            </a:endParaRPr>
          </a:p>
        </p:txBody>
      </p:sp>
      <p:sp>
        <p:nvSpPr>
          <p:cNvPr id="26" name="任意多边形 25"/>
          <p:cNvSpPr/>
          <p:nvPr/>
        </p:nvSpPr>
        <p:spPr>
          <a:xfrm rot="16200000">
            <a:off x="-689871" y="3573517"/>
            <a:ext cx="3085211" cy="652439"/>
          </a:xfrm>
          <a:custGeom>
            <a:avLst/>
            <a:gdLst>
              <a:gd name="connsiteX0" fmla="*/ 0 w 3085211"/>
              <a:gd name="connsiteY0" fmla="*/ 0 h 586190"/>
              <a:gd name="connsiteX1" fmla="*/ 3085211 w 3085211"/>
              <a:gd name="connsiteY1" fmla="*/ 0 h 586190"/>
              <a:gd name="connsiteX2" fmla="*/ 3085211 w 3085211"/>
              <a:gd name="connsiteY2" fmla="*/ 586190 h 586190"/>
              <a:gd name="connsiteX3" fmla="*/ 0 w 3085211"/>
              <a:gd name="connsiteY3" fmla="*/ 586190 h 586190"/>
              <a:gd name="connsiteX4" fmla="*/ 0 w 3085211"/>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211" h="586190">
                <a:moveTo>
                  <a:pt x="0" y="0"/>
                </a:moveTo>
                <a:lnTo>
                  <a:pt x="3085211" y="0"/>
                </a:lnTo>
                <a:lnTo>
                  <a:pt x="3085211" y="586190"/>
                </a:lnTo>
                <a:lnTo>
                  <a:pt x="0" y="58619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700" rIns="12700" bIns="12699" numCol="1" spcCol="1270" anchor="ctr" anchorCtr="0">
            <a:noAutofit/>
          </a:bodyPr>
          <a:lstStyle/>
          <a:p>
            <a:pPr algn="ctr" defTabSz="889000">
              <a:lnSpc>
                <a:spcPct val="90000"/>
              </a:lnSpc>
              <a:spcBef>
                <a:spcPct val="0"/>
              </a:spcBef>
              <a:spcAft>
                <a:spcPct val="35000"/>
              </a:spcAft>
            </a:pPr>
            <a:r>
              <a:rPr lang="zh-CN" altLang="en-US" sz="2800" dirty="0" smtClean="0">
                <a:solidFill>
                  <a:prstClr val="black">
                    <a:hueOff val="0"/>
                    <a:satOff val="0"/>
                    <a:lumOff val="0"/>
                    <a:alphaOff val="0"/>
                  </a:prstClr>
                </a:solidFill>
                <a:latin typeface="方正清刻本悦宋简体" panose="02000000000000000000" pitchFamily="2" charset="-122"/>
                <a:ea typeface="方正清刻本悦宋简体" panose="02000000000000000000" pitchFamily="2" charset="-122"/>
              </a:rPr>
              <a:t>终极三问</a:t>
            </a:r>
            <a:endParaRPr lang="zh-CN" altLang="en-US" sz="2800" dirty="0">
              <a:solidFill>
                <a:prstClr val="black">
                  <a:hueOff val="0"/>
                  <a:satOff val="0"/>
                  <a:lumOff val="0"/>
                  <a:alphaOff val="0"/>
                </a:prstClr>
              </a:solidFill>
              <a:latin typeface="方正清刻本悦宋简体" panose="02000000000000000000" pitchFamily="2" charset="-122"/>
              <a:ea typeface="方正清刻本悦宋简体" panose="02000000000000000000" pitchFamily="2" charset="-122"/>
            </a:endParaRPr>
          </a:p>
        </p:txBody>
      </p:sp>
      <p:grpSp>
        <p:nvGrpSpPr>
          <p:cNvPr id="58" name="组合 57"/>
          <p:cNvGrpSpPr/>
          <p:nvPr/>
        </p:nvGrpSpPr>
        <p:grpSpPr>
          <a:xfrm>
            <a:off x="1178954" y="3899737"/>
            <a:ext cx="2568001" cy="1941755"/>
            <a:chOff x="1065924" y="3899737"/>
            <a:chExt cx="2568001" cy="1941755"/>
          </a:xfrm>
        </p:grpSpPr>
        <p:sp>
          <p:nvSpPr>
            <p:cNvPr id="14" name="任意多边形 13"/>
            <p:cNvSpPr/>
            <p:nvPr/>
          </p:nvSpPr>
          <p:spPr>
            <a:xfrm>
              <a:off x="1065924" y="3899737"/>
              <a:ext cx="427999" cy="1648659"/>
            </a:xfrm>
            <a:custGeom>
              <a:avLst/>
              <a:gdLst>
                <a:gd name="connsiteX0" fmla="*/ 0 w 384540"/>
                <a:gd name="connsiteY0" fmla="*/ 0 h 1648659"/>
                <a:gd name="connsiteX1" fmla="*/ 192270 w 384540"/>
                <a:gd name="connsiteY1" fmla="*/ 0 h 1648659"/>
                <a:gd name="connsiteX2" fmla="*/ 192270 w 384540"/>
                <a:gd name="connsiteY2" fmla="*/ 1648659 h 1648659"/>
                <a:gd name="connsiteX3" fmla="*/ 384540 w 384540"/>
                <a:gd name="connsiteY3" fmla="*/ 1648659 h 1648659"/>
              </a:gdLst>
              <a:ahLst/>
              <a:cxnLst>
                <a:cxn ang="0">
                  <a:pos x="connsiteX0" y="connsiteY0"/>
                </a:cxn>
                <a:cxn ang="0">
                  <a:pos x="connsiteX1" y="connsiteY1"/>
                </a:cxn>
                <a:cxn ang="0">
                  <a:pos x="connsiteX2" y="connsiteY2"/>
                </a:cxn>
                <a:cxn ang="0">
                  <a:pos x="connsiteX3" y="connsiteY3"/>
                </a:cxn>
              </a:cxnLst>
              <a:rect l="l" t="t" r="r" b="b"/>
              <a:pathLst>
                <a:path w="384540" h="1648659">
                  <a:moveTo>
                    <a:pt x="0" y="0"/>
                  </a:moveTo>
                  <a:lnTo>
                    <a:pt x="192270" y="0"/>
                  </a:lnTo>
                  <a:lnTo>
                    <a:pt x="192270" y="1648659"/>
                  </a:lnTo>
                  <a:lnTo>
                    <a:pt x="384540" y="1648659"/>
                  </a:lnTo>
                </a:path>
              </a:pathLst>
            </a:custGeom>
            <a:noFill/>
            <a:ln>
              <a:solidFill>
                <a:schemeClr val="accent6">
                  <a:lumMod val="75000"/>
                </a:schemeClr>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648" tIns="782007" rIns="162647" bIns="78200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8" name="任意多边形 37"/>
            <p:cNvSpPr/>
            <p:nvPr/>
          </p:nvSpPr>
          <p:spPr>
            <a:xfrm>
              <a:off x="1493925" y="5255302"/>
              <a:ext cx="2140000"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000" dirty="0" smtClean="0">
                  <a:solidFill>
                    <a:prstClr val="black">
                      <a:hueOff val="0"/>
                      <a:satOff val="0"/>
                      <a:lumOff val="0"/>
                      <a:alphaOff val="0"/>
                    </a:prstClr>
                  </a:solidFill>
                </a:rPr>
                <a:t> </a:t>
              </a:r>
              <a:r>
                <a:rPr lang="zh-CN" altLang="en-US" sz="2000" b="1" dirty="0" smtClean="0">
                  <a:solidFill>
                    <a:prstClr val="black">
                      <a:hueOff val="0"/>
                      <a:satOff val="0"/>
                      <a:lumOff val="0"/>
                      <a:alphaOff val="0"/>
                    </a:prstClr>
                  </a:solidFill>
                </a:rPr>
                <a:t>世界是如何存在的？</a:t>
              </a:r>
              <a:endParaRPr lang="zh-CN" altLang="en-US" sz="2000" b="1" dirty="0" smtClean="0">
                <a:solidFill>
                  <a:prstClr val="black">
                    <a:hueOff val="0"/>
                    <a:satOff val="0"/>
                    <a:lumOff val="0"/>
                    <a:alphaOff val="0"/>
                  </a:prstClr>
                </a:solidFill>
              </a:endParaRPr>
            </a:p>
          </p:txBody>
        </p:sp>
      </p:grpSp>
      <p:grpSp>
        <p:nvGrpSpPr>
          <p:cNvPr id="59" name="组合 58"/>
          <p:cNvGrpSpPr/>
          <p:nvPr/>
        </p:nvGrpSpPr>
        <p:grpSpPr>
          <a:xfrm>
            <a:off x="3746955" y="4888933"/>
            <a:ext cx="1802599" cy="659463"/>
            <a:chOff x="3633925" y="4888933"/>
            <a:chExt cx="1802599" cy="659463"/>
          </a:xfrm>
        </p:grpSpPr>
        <p:sp>
          <p:nvSpPr>
            <p:cNvPr id="13" name="任意多边形 12"/>
            <p:cNvSpPr/>
            <p:nvPr/>
          </p:nvSpPr>
          <p:spPr>
            <a:xfrm>
              <a:off x="3633925" y="5182028"/>
              <a:ext cx="427999" cy="366368"/>
            </a:xfrm>
            <a:custGeom>
              <a:avLst/>
              <a:gdLst>
                <a:gd name="connsiteX0" fmla="*/ 0 w 384540"/>
                <a:gd name="connsiteY0" fmla="*/ 366368 h 366368"/>
                <a:gd name="connsiteX1" fmla="*/ 192270 w 384540"/>
                <a:gd name="connsiteY1" fmla="*/ 366368 h 366368"/>
                <a:gd name="connsiteX2" fmla="*/ 192270 w 384540"/>
                <a:gd name="connsiteY2" fmla="*/ 0 h 366368"/>
                <a:gd name="connsiteX3" fmla="*/ 384540 w 384540"/>
                <a:gd name="connsiteY3" fmla="*/ 0 h 366368"/>
              </a:gdLst>
              <a:ahLst/>
              <a:cxnLst>
                <a:cxn ang="0">
                  <a:pos x="connsiteX0" y="connsiteY0"/>
                </a:cxn>
                <a:cxn ang="0">
                  <a:pos x="connsiteX1" y="connsiteY1"/>
                </a:cxn>
                <a:cxn ang="0">
                  <a:pos x="connsiteX2" y="connsiteY2"/>
                </a:cxn>
                <a:cxn ang="0">
                  <a:pos x="connsiteX3" y="connsiteY3"/>
                </a:cxn>
              </a:cxnLst>
              <a:rect l="l" t="t" r="r" b="b"/>
              <a:pathLst>
                <a:path w="384540" h="366368">
                  <a:moveTo>
                    <a:pt x="0" y="366368"/>
                  </a:moveTo>
                  <a:lnTo>
                    <a:pt x="192270" y="366368"/>
                  </a:lnTo>
                  <a:lnTo>
                    <a:pt x="192270" y="0"/>
                  </a:lnTo>
                  <a:lnTo>
                    <a:pt x="384540" y="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1693" tIns="169906" rIns="191691" bIns="16990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9" name="任意多边形 38"/>
            <p:cNvSpPr/>
            <p:nvPr/>
          </p:nvSpPr>
          <p:spPr>
            <a:xfrm>
              <a:off x="4061926" y="4888933"/>
              <a:ext cx="1374598"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运动 联系 矛盾</a:t>
              </a:r>
              <a:endParaRPr lang="zh-CN" altLang="en-US" sz="2000" dirty="0">
                <a:solidFill>
                  <a:prstClr val="black">
                    <a:hueOff val="0"/>
                    <a:satOff val="0"/>
                    <a:lumOff val="0"/>
                    <a:alphaOff val="0"/>
                  </a:prstClr>
                </a:solidFill>
              </a:endParaRPr>
            </a:p>
          </p:txBody>
        </p:sp>
      </p:grpSp>
      <p:grpSp>
        <p:nvGrpSpPr>
          <p:cNvPr id="60" name="组合 59"/>
          <p:cNvGrpSpPr/>
          <p:nvPr/>
        </p:nvGrpSpPr>
        <p:grpSpPr>
          <a:xfrm>
            <a:off x="3746955" y="5548397"/>
            <a:ext cx="1802599" cy="659464"/>
            <a:chOff x="3633925" y="5548397"/>
            <a:chExt cx="1802599" cy="659464"/>
          </a:xfrm>
        </p:grpSpPr>
        <p:sp>
          <p:nvSpPr>
            <p:cNvPr id="11" name="任意多边形 10"/>
            <p:cNvSpPr/>
            <p:nvPr/>
          </p:nvSpPr>
          <p:spPr>
            <a:xfrm>
              <a:off x="3633925" y="5548397"/>
              <a:ext cx="427999" cy="366368"/>
            </a:xfrm>
            <a:custGeom>
              <a:avLst/>
              <a:gdLst>
                <a:gd name="connsiteX0" fmla="*/ 0 w 384540"/>
                <a:gd name="connsiteY0" fmla="*/ 0 h 366368"/>
                <a:gd name="connsiteX1" fmla="*/ 192270 w 384540"/>
                <a:gd name="connsiteY1" fmla="*/ 0 h 366368"/>
                <a:gd name="connsiteX2" fmla="*/ 192270 w 384540"/>
                <a:gd name="connsiteY2" fmla="*/ 366368 h 366368"/>
                <a:gd name="connsiteX3" fmla="*/ 384540 w 384540"/>
                <a:gd name="connsiteY3" fmla="*/ 366368 h 366368"/>
              </a:gdLst>
              <a:ahLst/>
              <a:cxnLst>
                <a:cxn ang="0">
                  <a:pos x="connsiteX0" y="connsiteY0"/>
                </a:cxn>
                <a:cxn ang="0">
                  <a:pos x="connsiteX1" y="connsiteY1"/>
                </a:cxn>
                <a:cxn ang="0">
                  <a:pos x="connsiteX2" y="connsiteY2"/>
                </a:cxn>
                <a:cxn ang="0">
                  <a:pos x="connsiteX3" y="connsiteY3"/>
                </a:cxn>
              </a:cxnLst>
              <a:rect l="l" t="t" r="r" b="b"/>
              <a:pathLst>
                <a:path w="384540" h="366368">
                  <a:moveTo>
                    <a:pt x="0" y="0"/>
                  </a:moveTo>
                  <a:lnTo>
                    <a:pt x="192270" y="0"/>
                  </a:lnTo>
                  <a:lnTo>
                    <a:pt x="192270" y="366368"/>
                  </a:lnTo>
                  <a:lnTo>
                    <a:pt x="384540" y="366368"/>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1693" tIns="169906" rIns="191691" bIns="16990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1" name="任意多边形 40"/>
            <p:cNvSpPr/>
            <p:nvPr/>
          </p:nvSpPr>
          <p:spPr>
            <a:xfrm>
              <a:off x="4061926" y="5621671"/>
              <a:ext cx="1374598"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静止 孤立 否认矛盾</a:t>
              </a:r>
              <a:endParaRPr lang="zh-CN" altLang="en-US" sz="2000" dirty="0">
                <a:solidFill>
                  <a:prstClr val="black">
                    <a:hueOff val="0"/>
                    <a:satOff val="0"/>
                    <a:lumOff val="0"/>
                    <a:alphaOff val="0"/>
                  </a:prstClr>
                </a:solidFill>
              </a:endParaRPr>
            </a:p>
          </p:txBody>
        </p:sp>
      </p:grpSp>
      <p:grpSp>
        <p:nvGrpSpPr>
          <p:cNvPr id="63" name="组合 62"/>
          <p:cNvGrpSpPr/>
          <p:nvPr/>
        </p:nvGrpSpPr>
        <p:grpSpPr>
          <a:xfrm>
            <a:off x="1178954" y="1957983"/>
            <a:ext cx="2568001" cy="1941754"/>
            <a:chOff x="1922135" y="1924732"/>
            <a:chExt cx="2568001" cy="1941754"/>
          </a:xfrm>
        </p:grpSpPr>
        <p:sp>
          <p:nvSpPr>
            <p:cNvPr id="64" name="任意多边形 63"/>
            <p:cNvSpPr/>
            <p:nvPr/>
          </p:nvSpPr>
          <p:spPr>
            <a:xfrm>
              <a:off x="1922135" y="2217827"/>
              <a:ext cx="427999" cy="1648659"/>
            </a:xfrm>
            <a:custGeom>
              <a:avLst/>
              <a:gdLst>
                <a:gd name="connsiteX0" fmla="*/ 0 w 384540"/>
                <a:gd name="connsiteY0" fmla="*/ 1648659 h 1648659"/>
                <a:gd name="connsiteX1" fmla="*/ 192270 w 384540"/>
                <a:gd name="connsiteY1" fmla="*/ 1648659 h 1648659"/>
                <a:gd name="connsiteX2" fmla="*/ 192270 w 384540"/>
                <a:gd name="connsiteY2" fmla="*/ 0 h 1648659"/>
                <a:gd name="connsiteX3" fmla="*/ 384540 w 384540"/>
                <a:gd name="connsiteY3" fmla="*/ 0 h 1648659"/>
              </a:gdLst>
              <a:ahLst/>
              <a:cxnLst>
                <a:cxn ang="0">
                  <a:pos x="connsiteX0" y="connsiteY0"/>
                </a:cxn>
                <a:cxn ang="0">
                  <a:pos x="connsiteX1" y="connsiteY1"/>
                </a:cxn>
                <a:cxn ang="0">
                  <a:pos x="connsiteX2" y="connsiteY2"/>
                </a:cxn>
                <a:cxn ang="0">
                  <a:pos x="connsiteX3" y="connsiteY3"/>
                </a:cxn>
              </a:cxnLst>
              <a:rect l="l" t="t" r="r" b="b"/>
              <a:pathLst>
                <a:path w="384540" h="1648659">
                  <a:moveTo>
                    <a:pt x="0" y="1648659"/>
                  </a:moveTo>
                  <a:lnTo>
                    <a:pt x="192270" y="1648659"/>
                  </a:lnTo>
                  <a:lnTo>
                    <a:pt x="192270" y="0"/>
                  </a:lnTo>
                  <a:lnTo>
                    <a:pt x="384540" y="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648" tIns="782007" rIns="162647" bIns="78200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5" name="任意多边形 64"/>
            <p:cNvSpPr/>
            <p:nvPr/>
          </p:nvSpPr>
          <p:spPr>
            <a:xfrm>
              <a:off x="2350136" y="1924732"/>
              <a:ext cx="2140000"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black">
                      <a:hueOff val="0"/>
                      <a:satOff val="0"/>
                      <a:lumOff val="0"/>
                      <a:alphaOff val="0"/>
                    </a:prstClr>
                  </a:solidFill>
                </a:rPr>
                <a:t>世界本质是什么？</a:t>
              </a:r>
              <a:endParaRPr lang="zh-CN" altLang="en-US" sz="2000" b="1" dirty="0" smtClean="0">
                <a:solidFill>
                  <a:prstClr val="black">
                    <a:hueOff val="0"/>
                    <a:satOff val="0"/>
                    <a:lumOff val="0"/>
                    <a:alphaOff val="0"/>
                  </a:prstClr>
                </a:solidFill>
              </a:endParaRPr>
            </a:p>
          </p:txBody>
        </p:sp>
      </p:grpSp>
      <p:grpSp>
        <p:nvGrpSpPr>
          <p:cNvPr id="66" name="组合 65"/>
          <p:cNvGrpSpPr/>
          <p:nvPr/>
        </p:nvGrpSpPr>
        <p:grpSpPr>
          <a:xfrm>
            <a:off x="5440183" y="865150"/>
            <a:ext cx="1590011" cy="755598"/>
            <a:chOff x="7020589" y="827834"/>
            <a:chExt cx="1590011" cy="755598"/>
          </a:xfrm>
        </p:grpSpPr>
        <p:sp>
          <p:nvSpPr>
            <p:cNvPr id="67" name="任意多边形 66"/>
            <p:cNvSpPr/>
            <p:nvPr/>
          </p:nvSpPr>
          <p:spPr>
            <a:xfrm>
              <a:off x="7020589" y="1120930"/>
              <a:ext cx="427999" cy="462502"/>
            </a:xfrm>
            <a:custGeom>
              <a:avLst/>
              <a:gdLst>
                <a:gd name="connsiteX0" fmla="*/ 0 w 384540"/>
                <a:gd name="connsiteY0" fmla="*/ 732737 h 732737"/>
                <a:gd name="connsiteX1" fmla="*/ 192270 w 384540"/>
                <a:gd name="connsiteY1" fmla="*/ 732737 h 732737"/>
                <a:gd name="connsiteX2" fmla="*/ 192270 w 384540"/>
                <a:gd name="connsiteY2" fmla="*/ 0 h 732737"/>
                <a:gd name="connsiteX3" fmla="*/ 384540 w 384540"/>
                <a:gd name="connsiteY3" fmla="*/ 0 h 732737"/>
              </a:gdLst>
              <a:ahLst/>
              <a:cxnLst>
                <a:cxn ang="0">
                  <a:pos x="connsiteX0" y="connsiteY0"/>
                </a:cxn>
                <a:cxn ang="0">
                  <a:pos x="connsiteX1" y="connsiteY1"/>
                </a:cxn>
                <a:cxn ang="0">
                  <a:pos x="connsiteX2" y="connsiteY2"/>
                </a:cxn>
                <a:cxn ang="0">
                  <a:pos x="connsiteX3" y="connsiteY3"/>
                </a:cxn>
              </a:cxnLst>
              <a:rect l="l" t="t" r="r" b="b"/>
              <a:pathLst>
                <a:path w="384540" h="732737">
                  <a:moveTo>
                    <a:pt x="0" y="732737"/>
                  </a:moveTo>
                  <a:lnTo>
                    <a:pt x="192270" y="732737"/>
                  </a:lnTo>
                  <a:lnTo>
                    <a:pt x="192270" y="0"/>
                  </a:lnTo>
                  <a:lnTo>
                    <a:pt x="384540"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84283" tIns="345681" rIns="184282" bIns="34568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8" name="任意多边形 67"/>
            <p:cNvSpPr/>
            <p:nvPr/>
          </p:nvSpPr>
          <p:spPr>
            <a:xfrm>
              <a:off x="7448588" y="827834"/>
              <a:ext cx="1162012"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物质</a:t>
              </a:r>
              <a:endParaRPr lang="zh-CN" altLang="en-US" sz="2000" dirty="0">
                <a:solidFill>
                  <a:prstClr val="black">
                    <a:hueOff val="0"/>
                    <a:satOff val="0"/>
                    <a:lumOff val="0"/>
                    <a:alphaOff val="0"/>
                  </a:prstClr>
                </a:solidFill>
              </a:endParaRPr>
            </a:p>
          </p:txBody>
        </p:sp>
      </p:grpSp>
      <p:grpSp>
        <p:nvGrpSpPr>
          <p:cNvPr id="69" name="组合 68"/>
          <p:cNvGrpSpPr/>
          <p:nvPr/>
        </p:nvGrpSpPr>
        <p:grpSpPr>
          <a:xfrm>
            <a:off x="7030195" y="865575"/>
            <a:ext cx="1766638" cy="586190"/>
            <a:chOff x="9607362" y="827834"/>
            <a:chExt cx="1766638" cy="586190"/>
          </a:xfrm>
        </p:grpSpPr>
        <p:sp>
          <p:nvSpPr>
            <p:cNvPr id="70" name="任意多边形 69"/>
            <p:cNvSpPr/>
            <p:nvPr/>
          </p:nvSpPr>
          <p:spPr>
            <a:xfrm>
              <a:off x="9607362" y="1075209"/>
              <a:ext cx="427999" cy="91440"/>
            </a:xfrm>
            <a:custGeom>
              <a:avLst/>
              <a:gdLst>
                <a:gd name="connsiteX0" fmla="*/ 0 w 384540"/>
                <a:gd name="connsiteY0" fmla="*/ 45720 h 91440"/>
                <a:gd name="connsiteX1" fmla="*/ 384540 w 384540"/>
                <a:gd name="connsiteY1" fmla="*/ 45720 h 91440"/>
              </a:gdLst>
              <a:ahLst/>
              <a:cxnLst>
                <a:cxn ang="0">
                  <a:pos x="connsiteX0" y="connsiteY0"/>
                </a:cxn>
                <a:cxn ang="0">
                  <a:pos x="connsiteX1" y="connsiteY1"/>
                </a:cxn>
              </a:cxnLst>
              <a:rect l="l" t="t" r="r" b="b"/>
              <a:pathLst>
                <a:path w="384540" h="91440">
                  <a:moveTo>
                    <a:pt x="0" y="45720"/>
                  </a:moveTo>
                  <a:lnTo>
                    <a:pt x="384540"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5357" tIns="36107" rIns="195356" bIns="3610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1" name="任意多边形 70"/>
            <p:cNvSpPr/>
            <p:nvPr/>
          </p:nvSpPr>
          <p:spPr>
            <a:xfrm>
              <a:off x="10035362" y="827834"/>
              <a:ext cx="1338638"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4472C4"/>
                  </a:solidFill>
                </a:rPr>
                <a:t>唯物主义</a:t>
              </a:r>
              <a:endParaRPr lang="zh-CN" altLang="en-US" sz="2000" b="1" dirty="0">
                <a:solidFill>
                  <a:srgbClr val="4472C4"/>
                </a:solidFill>
              </a:endParaRPr>
            </a:p>
          </p:txBody>
        </p:sp>
      </p:grpSp>
      <p:grpSp>
        <p:nvGrpSpPr>
          <p:cNvPr id="72" name="组合 71"/>
          <p:cNvGrpSpPr/>
          <p:nvPr/>
        </p:nvGrpSpPr>
        <p:grpSpPr>
          <a:xfrm>
            <a:off x="5440183" y="1620749"/>
            <a:ext cx="1590011" cy="634394"/>
            <a:chOff x="7020589" y="1583433"/>
            <a:chExt cx="1590011" cy="634394"/>
          </a:xfrm>
        </p:grpSpPr>
        <p:sp>
          <p:nvSpPr>
            <p:cNvPr id="73" name="任意多边形 72"/>
            <p:cNvSpPr/>
            <p:nvPr/>
          </p:nvSpPr>
          <p:spPr>
            <a:xfrm>
              <a:off x="7020589" y="1583433"/>
              <a:ext cx="427999" cy="462502"/>
            </a:xfrm>
            <a:custGeom>
              <a:avLst/>
              <a:gdLst>
                <a:gd name="connsiteX0" fmla="*/ 0 w 384540"/>
                <a:gd name="connsiteY0" fmla="*/ 0 h 732737"/>
                <a:gd name="connsiteX1" fmla="*/ 192270 w 384540"/>
                <a:gd name="connsiteY1" fmla="*/ 0 h 732737"/>
                <a:gd name="connsiteX2" fmla="*/ 192270 w 384540"/>
                <a:gd name="connsiteY2" fmla="*/ 732737 h 732737"/>
                <a:gd name="connsiteX3" fmla="*/ 384540 w 384540"/>
                <a:gd name="connsiteY3" fmla="*/ 732737 h 732737"/>
              </a:gdLst>
              <a:ahLst/>
              <a:cxnLst>
                <a:cxn ang="0">
                  <a:pos x="connsiteX0" y="connsiteY0"/>
                </a:cxn>
                <a:cxn ang="0">
                  <a:pos x="connsiteX1" y="connsiteY1"/>
                </a:cxn>
                <a:cxn ang="0">
                  <a:pos x="connsiteX2" y="connsiteY2"/>
                </a:cxn>
                <a:cxn ang="0">
                  <a:pos x="connsiteX3" y="connsiteY3"/>
                </a:cxn>
              </a:cxnLst>
              <a:rect l="l" t="t" r="r" b="b"/>
              <a:pathLst>
                <a:path w="384540" h="732737">
                  <a:moveTo>
                    <a:pt x="0" y="0"/>
                  </a:moveTo>
                  <a:lnTo>
                    <a:pt x="192270" y="0"/>
                  </a:lnTo>
                  <a:lnTo>
                    <a:pt x="192270" y="732737"/>
                  </a:lnTo>
                  <a:lnTo>
                    <a:pt x="384540" y="732737"/>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84283" tIns="345681" rIns="184282" bIns="34568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4" name="任意多边形 73"/>
            <p:cNvSpPr/>
            <p:nvPr/>
          </p:nvSpPr>
          <p:spPr>
            <a:xfrm>
              <a:off x="7448588" y="1631637"/>
              <a:ext cx="1162012"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意识</a:t>
              </a:r>
              <a:endParaRPr lang="zh-CN" altLang="en-US" sz="2000" dirty="0">
                <a:solidFill>
                  <a:prstClr val="black">
                    <a:hueOff val="0"/>
                    <a:satOff val="0"/>
                    <a:lumOff val="0"/>
                    <a:alphaOff val="0"/>
                  </a:prstClr>
                </a:solidFill>
              </a:endParaRPr>
            </a:p>
          </p:txBody>
        </p:sp>
      </p:grpSp>
      <p:grpSp>
        <p:nvGrpSpPr>
          <p:cNvPr id="75" name="组合 74"/>
          <p:cNvGrpSpPr/>
          <p:nvPr/>
        </p:nvGrpSpPr>
        <p:grpSpPr>
          <a:xfrm>
            <a:off x="7030194" y="1673222"/>
            <a:ext cx="1766639" cy="586190"/>
            <a:chOff x="9607361" y="1635481"/>
            <a:chExt cx="1766639" cy="586190"/>
          </a:xfrm>
        </p:grpSpPr>
        <p:sp>
          <p:nvSpPr>
            <p:cNvPr id="76" name="任意多边形 75"/>
            <p:cNvSpPr/>
            <p:nvPr/>
          </p:nvSpPr>
          <p:spPr>
            <a:xfrm>
              <a:off x="9607361" y="1882856"/>
              <a:ext cx="427999" cy="91440"/>
            </a:xfrm>
            <a:custGeom>
              <a:avLst/>
              <a:gdLst>
                <a:gd name="connsiteX0" fmla="*/ 0 w 384540"/>
                <a:gd name="connsiteY0" fmla="*/ 45720 h 91440"/>
                <a:gd name="connsiteX1" fmla="*/ 384540 w 384540"/>
                <a:gd name="connsiteY1" fmla="*/ 45720 h 91440"/>
              </a:gdLst>
              <a:ahLst/>
              <a:cxnLst>
                <a:cxn ang="0">
                  <a:pos x="connsiteX0" y="connsiteY0"/>
                </a:cxn>
                <a:cxn ang="0">
                  <a:pos x="connsiteX1" y="connsiteY1"/>
                </a:cxn>
              </a:cxnLst>
              <a:rect l="l" t="t" r="r" b="b"/>
              <a:pathLst>
                <a:path w="384540" h="91440">
                  <a:moveTo>
                    <a:pt x="0" y="45720"/>
                  </a:moveTo>
                  <a:lnTo>
                    <a:pt x="384540"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5357" tIns="36106" rIns="195356" bIns="3610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7" name="任意多边形 76"/>
            <p:cNvSpPr/>
            <p:nvPr/>
          </p:nvSpPr>
          <p:spPr>
            <a:xfrm>
              <a:off x="10035361" y="1635481"/>
              <a:ext cx="1338639"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唯心主义</a:t>
              </a:r>
              <a:endParaRPr lang="zh-CN" altLang="en-US" sz="2000" dirty="0">
                <a:solidFill>
                  <a:prstClr val="black">
                    <a:hueOff val="0"/>
                    <a:satOff val="0"/>
                    <a:lumOff val="0"/>
                    <a:alphaOff val="0"/>
                  </a:prstClr>
                </a:solidFill>
              </a:endParaRPr>
            </a:p>
          </p:txBody>
        </p:sp>
      </p:grpSp>
      <p:grpSp>
        <p:nvGrpSpPr>
          <p:cNvPr id="78" name="组合 77"/>
          <p:cNvGrpSpPr/>
          <p:nvPr/>
        </p:nvGrpSpPr>
        <p:grpSpPr>
          <a:xfrm>
            <a:off x="5440181" y="2551995"/>
            <a:ext cx="1590013" cy="586190"/>
            <a:chOff x="7020587" y="2514679"/>
            <a:chExt cx="1590013" cy="586190"/>
          </a:xfrm>
        </p:grpSpPr>
        <p:sp>
          <p:nvSpPr>
            <p:cNvPr id="79" name="任意多边形 78"/>
            <p:cNvSpPr/>
            <p:nvPr/>
          </p:nvSpPr>
          <p:spPr>
            <a:xfrm>
              <a:off x="7020587" y="2762915"/>
              <a:ext cx="427999" cy="91440"/>
            </a:xfrm>
            <a:custGeom>
              <a:avLst/>
              <a:gdLst>
                <a:gd name="connsiteX0" fmla="*/ 0 w 384540"/>
                <a:gd name="connsiteY0" fmla="*/ 45720 h 91440"/>
                <a:gd name="connsiteX1" fmla="*/ 384540 w 384540"/>
                <a:gd name="connsiteY1" fmla="*/ 45720 h 91440"/>
              </a:gdLst>
              <a:ahLst/>
              <a:cxnLst>
                <a:cxn ang="0">
                  <a:pos x="connsiteX0" y="connsiteY0"/>
                </a:cxn>
                <a:cxn ang="0">
                  <a:pos x="connsiteX1" y="connsiteY1"/>
                </a:cxn>
              </a:cxnLst>
              <a:rect l="l" t="t" r="r" b="b"/>
              <a:pathLst>
                <a:path w="384540" h="91440">
                  <a:moveTo>
                    <a:pt x="0" y="45720"/>
                  </a:moveTo>
                  <a:lnTo>
                    <a:pt x="384540"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5357" tIns="36106" rIns="195356" bIns="3610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80" name="任意多边形 79"/>
            <p:cNvSpPr/>
            <p:nvPr/>
          </p:nvSpPr>
          <p:spPr>
            <a:xfrm>
              <a:off x="7448588" y="2514679"/>
              <a:ext cx="1162012"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物质</a:t>
              </a:r>
              <a:r>
                <a:rPr lang="en-US" altLang="zh-CN" sz="1400" dirty="0" smtClean="0">
                  <a:solidFill>
                    <a:prstClr val="black">
                      <a:hueOff val="0"/>
                      <a:satOff val="0"/>
                      <a:lumOff val="0"/>
                      <a:alphaOff val="0"/>
                    </a:prstClr>
                  </a:solidFill>
                </a:rPr>
                <a:t>+</a:t>
              </a:r>
              <a:r>
                <a:rPr lang="zh-CN" altLang="en-US" sz="2000" dirty="0" smtClean="0">
                  <a:solidFill>
                    <a:prstClr val="black">
                      <a:hueOff val="0"/>
                      <a:satOff val="0"/>
                      <a:lumOff val="0"/>
                      <a:alphaOff val="0"/>
                    </a:prstClr>
                  </a:solidFill>
                </a:rPr>
                <a:t>意识</a:t>
              </a:r>
              <a:endParaRPr lang="zh-CN" altLang="en-US" sz="2000" dirty="0">
                <a:solidFill>
                  <a:prstClr val="black">
                    <a:hueOff val="0"/>
                    <a:satOff val="0"/>
                    <a:lumOff val="0"/>
                    <a:alphaOff val="0"/>
                  </a:prstClr>
                </a:solidFill>
              </a:endParaRPr>
            </a:p>
          </p:txBody>
        </p:sp>
      </p:grpSp>
      <p:sp>
        <p:nvSpPr>
          <p:cNvPr id="81" name="线形标注 2 80"/>
          <p:cNvSpPr/>
          <p:nvPr/>
        </p:nvSpPr>
        <p:spPr>
          <a:xfrm flipH="1">
            <a:off x="1937670" y="2800376"/>
            <a:ext cx="1479665" cy="732738"/>
          </a:xfrm>
          <a:prstGeom prst="borderCallout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000" b="1" dirty="0" smtClean="0">
                <a:solidFill>
                  <a:prstClr val="white"/>
                </a:solidFill>
                <a:latin typeface="微软雅黑" panose="020B0503020204020204" pitchFamily="34" charset="-122"/>
                <a:ea typeface="微软雅黑" panose="020B0503020204020204" pitchFamily="34" charset="-122"/>
              </a:rPr>
              <a:t>哲学的</a:t>
            </a:r>
            <a:endParaRPr lang="en-US" altLang="zh-CN" sz="2000" b="1" dirty="0" smtClean="0">
              <a:solidFill>
                <a:prstClr val="white"/>
              </a:solidFill>
              <a:latin typeface="微软雅黑" panose="020B0503020204020204" pitchFamily="34" charset="-122"/>
              <a:ea typeface="微软雅黑" panose="020B0503020204020204" pitchFamily="34" charset="-122"/>
            </a:endParaRPr>
          </a:p>
          <a:p>
            <a:pPr algn="ctr" defTabSz="914400"/>
            <a:r>
              <a:rPr lang="zh-CN" altLang="en-US" sz="2000" b="1" dirty="0" smtClean="0">
                <a:solidFill>
                  <a:prstClr val="white"/>
                </a:solidFill>
                <a:latin typeface="微软雅黑" panose="020B0503020204020204" pitchFamily="34" charset="-122"/>
                <a:ea typeface="微软雅黑" panose="020B0503020204020204" pitchFamily="34" charset="-122"/>
              </a:rPr>
              <a:t>基本问题</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3728182" y="1325408"/>
            <a:ext cx="1821372" cy="1809788"/>
            <a:chOff x="4471363" y="1292157"/>
            <a:chExt cx="1821372" cy="1809788"/>
          </a:xfrm>
        </p:grpSpPr>
        <p:grpSp>
          <p:nvGrpSpPr>
            <p:cNvPr id="83" name="组合 82"/>
            <p:cNvGrpSpPr/>
            <p:nvPr/>
          </p:nvGrpSpPr>
          <p:grpSpPr>
            <a:xfrm>
              <a:off x="4471363" y="1579086"/>
              <a:ext cx="427999" cy="1232753"/>
              <a:chOff x="4490136" y="1530809"/>
              <a:chExt cx="427999" cy="1465475"/>
            </a:xfrm>
          </p:grpSpPr>
          <p:sp>
            <p:nvSpPr>
              <p:cNvPr id="86" name="任意多边形 85"/>
              <p:cNvSpPr/>
              <p:nvPr/>
            </p:nvSpPr>
            <p:spPr>
              <a:xfrm>
                <a:off x="4490136" y="2263547"/>
                <a:ext cx="427999" cy="732737"/>
              </a:xfrm>
              <a:custGeom>
                <a:avLst/>
                <a:gdLst>
                  <a:gd name="connsiteX0" fmla="*/ 0 w 384540"/>
                  <a:gd name="connsiteY0" fmla="*/ 0 h 732737"/>
                  <a:gd name="connsiteX1" fmla="*/ 192270 w 384540"/>
                  <a:gd name="connsiteY1" fmla="*/ 0 h 732737"/>
                  <a:gd name="connsiteX2" fmla="*/ 192270 w 384540"/>
                  <a:gd name="connsiteY2" fmla="*/ 732737 h 732737"/>
                  <a:gd name="connsiteX3" fmla="*/ 384540 w 384540"/>
                  <a:gd name="connsiteY3" fmla="*/ 732737 h 732737"/>
                </a:gdLst>
                <a:ahLst/>
                <a:cxnLst>
                  <a:cxn ang="0">
                    <a:pos x="connsiteX0" y="connsiteY0"/>
                  </a:cxn>
                  <a:cxn ang="0">
                    <a:pos x="connsiteX1" y="connsiteY1"/>
                  </a:cxn>
                  <a:cxn ang="0">
                    <a:pos x="connsiteX2" y="connsiteY2"/>
                  </a:cxn>
                  <a:cxn ang="0">
                    <a:pos x="connsiteX3" y="connsiteY3"/>
                  </a:cxn>
                </a:cxnLst>
                <a:rect l="l" t="t" r="r" b="b"/>
                <a:pathLst>
                  <a:path w="384540" h="732737">
                    <a:moveTo>
                      <a:pt x="0" y="0"/>
                    </a:moveTo>
                    <a:lnTo>
                      <a:pt x="192270" y="0"/>
                    </a:lnTo>
                    <a:lnTo>
                      <a:pt x="192270" y="732737"/>
                    </a:lnTo>
                    <a:lnTo>
                      <a:pt x="384540" y="732737"/>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84283" tIns="345681" rIns="184282" bIns="34568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87" name="任意多边形 86"/>
              <p:cNvSpPr/>
              <p:nvPr/>
            </p:nvSpPr>
            <p:spPr>
              <a:xfrm>
                <a:off x="4490136" y="1530809"/>
                <a:ext cx="427999" cy="732737"/>
              </a:xfrm>
              <a:custGeom>
                <a:avLst/>
                <a:gdLst>
                  <a:gd name="connsiteX0" fmla="*/ 0 w 384540"/>
                  <a:gd name="connsiteY0" fmla="*/ 732737 h 732737"/>
                  <a:gd name="connsiteX1" fmla="*/ 192270 w 384540"/>
                  <a:gd name="connsiteY1" fmla="*/ 732737 h 732737"/>
                  <a:gd name="connsiteX2" fmla="*/ 192270 w 384540"/>
                  <a:gd name="connsiteY2" fmla="*/ 0 h 732737"/>
                  <a:gd name="connsiteX3" fmla="*/ 384540 w 384540"/>
                  <a:gd name="connsiteY3" fmla="*/ 0 h 732737"/>
                </a:gdLst>
                <a:ahLst/>
                <a:cxnLst>
                  <a:cxn ang="0">
                    <a:pos x="connsiteX0" y="connsiteY0"/>
                  </a:cxn>
                  <a:cxn ang="0">
                    <a:pos x="connsiteX1" y="connsiteY1"/>
                  </a:cxn>
                  <a:cxn ang="0">
                    <a:pos x="connsiteX2" y="connsiteY2"/>
                  </a:cxn>
                  <a:cxn ang="0">
                    <a:pos x="connsiteX3" y="connsiteY3"/>
                  </a:cxn>
                </a:cxnLst>
                <a:rect l="l" t="t" r="r" b="b"/>
                <a:pathLst>
                  <a:path w="384540" h="732737">
                    <a:moveTo>
                      <a:pt x="0" y="732737"/>
                    </a:moveTo>
                    <a:lnTo>
                      <a:pt x="192270" y="732737"/>
                    </a:lnTo>
                    <a:lnTo>
                      <a:pt x="192270" y="0"/>
                    </a:lnTo>
                    <a:lnTo>
                      <a:pt x="384540"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84283" tIns="345681" rIns="184282" bIns="34568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grpSp>
        <p:sp>
          <p:nvSpPr>
            <p:cNvPr id="84" name="任意多边形 83"/>
            <p:cNvSpPr/>
            <p:nvPr/>
          </p:nvSpPr>
          <p:spPr>
            <a:xfrm>
              <a:off x="4918135" y="1292157"/>
              <a:ext cx="1374600"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一元论</a:t>
              </a:r>
              <a:endParaRPr lang="zh-CN" altLang="en-US" sz="2000" dirty="0">
                <a:solidFill>
                  <a:prstClr val="black">
                    <a:hueOff val="0"/>
                    <a:satOff val="0"/>
                    <a:lumOff val="0"/>
                    <a:alphaOff val="0"/>
                  </a:prstClr>
                </a:solidFill>
              </a:endParaRPr>
            </a:p>
          </p:txBody>
        </p:sp>
        <p:sp>
          <p:nvSpPr>
            <p:cNvPr id="85" name="任意多边形 84"/>
            <p:cNvSpPr/>
            <p:nvPr/>
          </p:nvSpPr>
          <p:spPr>
            <a:xfrm>
              <a:off x="4918135" y="2515755"/>
              <a:ext cx="1374600"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二元论</a:t>
              </a:r>
              <a:endParaRPr lang="zh-CN" altLang="en-US" sz="2000" dirty="0">
                <a:solidFill>
                  <a:prstClr val="black">
                    <a:hueOff val="0"/>
                    <a:satOff val="0"/>
                    <a:lumOff val="0"/>
                    <a:alphaOff val="0"/>
                  </a:prstClr>
                </a:solidFill>
              </a:endParaRPr>
            </a:p>
          </p:txBody>
        </p:sp>
      </p:grpSp>
      <p:grpSp>
        <p:nvGrpSpPr>
          <p:cNvPr id="88" name="组合 87"/>
          <p:cNvGrpSpPr/>
          <p:nvPr/>
        </p:nvGrpSpPr>
        <p:grpSpPr>
          <a:xfrm>
            <a:off x="5477732" y="4160261"/>
            <a:ext cx="1617989" cy="586190"/>
            <a:chOff x="5364702" y="4160261"/>
            <a:chExt cx="1617989" cy="586190"/>
          </a:xfrm>
        </p:grpSpPr>
        <p:sp>
          <p:nvSpPr>
            <p:cNvPr id="89" name="任意多边形 88"/>
            <p:cNvSpPr/>
            <p:nvPr/>
          </p:nvSpPr>
          <p:spPr>
            <a:xfrm>
              <a:off x="5364702" y="4407636"/>
              <a:ext cx="427999" cy="91440"/>
            </a:xfrm>
            <a:custGeom>
              <a:avLst/>
              <a:gdLst>
                <a:gd name="connsiteX0" fmla="*/ 0 w 384540"/>
                <a:gd name="connsiteY0" fmla="*/ 45720 h 91440"/>
                <a:gd name="connsiteX1" fmla="*/ 384540 w 384540"/>
                <a:gd name="connsiteY1" fmla="*/ 45720 h 91440"/>
              </a:gdLst>
              <a:ahLst/>
              <a:cxnLst>
                <a:cxn ang="0">
                  <a:pos x="connsiteX0" y="connsiteY0"/>
                </a:cxn>
                <a:cxn ang="0">
                  <a:pos x="connsiteX1" y="connsiteY1"/>
                </a:cxn>
              </a:cxnLst>
              <a:rect l="l" t="t" r="r" b="b"/>
              <a:pathLst>
                <a:path w="384540" h="91440">
                  <a:moveTo>
                    <a:pt x="0" y="45720"/>
                  </a:moveTo>
                  <a:lnTo>
                    <a:pt x="384540" y="4572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5357" tIns="36106" rIns="195356" bIns="3610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90" name="任意多边形 89"/>
            <p:cNvSpPr/>
            <p:nvPr/>
          </p:nvSpPr>
          <p:spPr>
            <a:xfrm>
              <a:off x="5792702" y="4160261"/>
              <a:ext cx="1189989"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不可知论</a:t>
              </a:r>
              <a:endParaRPr lang="zh-CN" altLang="en-US" sz="2000" dirty="0">
                <a:solidFill>
                  <a:prstClr val="black">
                    <a:hueOff val="0"/>
                    <a:satOff val="0"/>
                    <a:lumOff val="0"/>
                    <a:alphaOff val="0"/>
                  </a:prstClr>
                </a:solidFill>
              </a:endParaRPr>
            </a:p>
          </p:txBody>
        </p:sp>
      </p:grpSp>
      <p:grpSp>
        <p:nvGrpSpPr>
          <p:cNvPr id="91" name="组合 90"/>
          <p:cNvGrpSpPr/>
          <p:nvPr/>
        </p:nvGrpSpPr>
        <p:grpSpPr>
          <a:xfrm>
            <a:off x="1178954" y="3789827"/>
            <a:ext cx="2568001" cy="586190"/>
            <a:chOff x="1065924" y="3789827"/>
            <a:chExt cx="2568001" cy="586190"/>
          </a:xfrm>
        </p:grpSpPr>
        <p:sp>
          <p:nvSpPr>
            <p:cNvPr id="92" name="任意多边形 91"/>
            <p:cNvSpPr/>
            <p:nvPr/>
          </p:nvSpPr>
          <p:spPr>
            <a:xfrm>
              <a:off x="1065924" y="3899737"/>
              <a:ext cx="427999" cy="183184"/>
            </a:xfrm>
            <a:custGeom>
              <a:avLst/>
              <a:gdLst>
                <a:gd name="connsiteX0" fmla="*/ 0 w 384540"/>
                <a:gd name="connsiteY0" fmla="*/ 0 h 183184"/>
                <a:gd name="connsiteX1" fmla="*/ 192270 w 384540"/>
                <a:gd name="connsiteY1" fmla="*/ 0 h 183184"/>
                <a:gd name="connsiteX2" fmla="*/ 192270 w 384540"/>
                <a:gd name="connsiteY2" fmla="*/ 183184 h 183184"/>
                <a:gd name="connsiteX3" fmla="*/ 384540 w 384540"/>
                <a:gd name="connsiteY3" fmla="*/ 183184 h 183184"/>
              </a:gdLst>
              <a:ahLst/>
              <a:cxnLst>
                <a:cxn ang="0">
                  <a:pos x="connsiteX0" y="connsiteY0"/>
                </a:cxn>
                <a:cxn ang="0">
                  <a:pos x="connsiteX1" y="connsiteY1"/>
                </a:cxn>
                <a:cxn ang="0">
                  <a:pos x="connsiteX2" y="connsiteY2"/>
                </a:cxn>
                <a:cxn ang="0">
                  <a:pos x="connsiteX3" y="connsiteY3"/>
                </a:cxn>
              </a:cxnLst>
              <a:rect l="l" t="t" r="r" b="b"/>
              <a:pathLst>
                <a:path w="384540" h="183184">
                  <a:moveTo>
                    <a:pt x="0" y="0"/>
                  </a:moveTo>
                  <a:lnTo>
                    <a:pt x="192270" y="0"/>
                  </a:lnTo>
                  <a:lnTo>
                    <a:pt x="192270" y="183184"/>
                  </a:lnTo>
                  <a:lnTo>
                    <a:pt x="384540" y="183184"/>
                  </a:lnTo>
                </a:path>
              </a:pathLst>
            </a:custGeom>
            <a:noFill/>
            <a:ln>
              <a:solidFill>
                <a:schemeClr val="accent2"/>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4322" tIns="80944" rIns="194321" bIns="8094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93" name="任意多边形 92"/>
            <p:cNvSpPr/>
            <p:nvPr/>
          </p:nvSpPr>
          <p:spPr>
            <a:xfrm>
              <a:off x="1493925" y="3789827"/>
              <a:ext cx="2140000"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black">
                      <a:hueOff val="0"/>
                      <a:satOff val="0"/>
                      <a:lumOff val="0"/>
                      <a:alphaOff val="0"/>
                    </a:prstClr>
                  </a:solidFill>
                </a:rPr>
                <a:t>我们能认识这个世界么？</a:t>
              </a:r>
              <a:endParaRPr lang="zh-CN" altLang="en-US" sz="2000" b="1" dirty="0">
                <a:solidFill>
                  <a:prstClr val="black">
                    <a:hueOff val="0"/>
                    <a:satOff val="0"/>
                    <a:lumOff val="0"/>
                    <a:alphaOff val="0"/>
                  </a:prstClr>
                </a:solidFill>
              </a:endParaRPr>
            </a:p>
          </p:txBody>
        </p:sp>
      </p:grpSp>
      <p:grpSp>
        <p:nvGrpSpPr>
          <p:cNvPr id="94" name="组合 93"/>
          <p:cNvGrpSpPr/>
          <p:nvPr/>
        </p:nvGrpSpPr>
        <p:grpSpPr>
          <a:xfrm>
            <a:off x="5477732" y="3427523"/>
            <a:ext cx="1617989" cy="586190"/>
            <a:chOff x="5364702" y="3427523"/>
            <a:chExt cx="1617989" cy="586190"/>
          </a:xfrm>
        </p:grpSpPr>
        <p:sp>
          <p:nvSpPr>
            <p:cNvPr id="95" name="任意多边形 94"/>
            <p:cNvSpPr/>
            <p:nvPr/>
          </p:nvSpPr>
          <p:spPr>
            <a:xfrm>
              <a:off x="5364702" y="3674898"/>
              <a:ext cx="427999" cy="91440"/>
            </a:xfrm>
            <a:custGeom>
              <a:avLst/>
              <a:gdLst>
                <a:gd name="connsiteX0" fmla="*/ 0 w 384540"/>
                <a:gd name="connsiteY0" fmla="*/ 45720 h 91440"/>
                <a:gd name="connsiteX1" fmla="*/ 384540 w 384540"/>
                <a:gd name="connsiteY1" fmla="*/ 45720 h 91440"/>
              </a:gdLst>
              <a:ahLst/>
              <a:cxnLst>
                <a:cxn ang="0">
                  <a:pos x="connsiteX0" y="connsiteY0"/>
                </a:cxn>
                <a:cxn ang="0">
                  <a:pos x="connsiteX1" y="connsiteY1"/>
                </a:cxn>
              </a:cxnLst>
              <a:rect l="l" t="t" r="r" b="b"/>
              <a:pathLst>
                <a:path w="384540" h="91440">
                  <a:moveTo>
                    <a:pt x="0" y="45720"/>
                  </a:moveTo>
                  <a:lnTo>
                    <a:pt x="384540" y="4572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5357" tIns="36106" rIns="195356" bIns="3610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96" name="任意多边形 95"/>
            <p:cNvSpPr/>
            <p:nvPr/>
          </p:nvSpPr>
          <p:spPr>
            <a:xfrm>
              <a:off x="5792702" y="3427523"/>
              <a:ext cx="1189989"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rgbClr val="ED7D31"/>
                  </a:solidFill>
                </a:rPr>
                <a:t>可知论</a:t>
              </a:r>
              <a:endParaRPr lang="zh-CN" altLang="en-US" sz="2000" b="1" dirty="0">
                <a:solidFill>
                  <a:srgbClr val="ED7D31"/>
                </a:solidFill>
              </a:endParaRPr>
            </a:p>
          </p:txBody>
        </p:sp>
      </p:grpSp>
      <p:grpSp>
        <p:nvGrpSpPr>
          <p:cNvPr id="97" name="组合 96"/>
          <p:cNvGrpSpPr/>
          <p:nvPr/>
        </p:nvGrpSpPr>
        <p:grpSpPr>
          <a:xfrm>
            <a:off x="3746955" y="3423458"/>
            <a:ext cx="1802599" cy="1318928"/>
            <a:chOff x="3633925" y="3423458"/>
            <a:chExt cx="1802599" cy="1318928"/>
          </a:xfrm>
        </p:grpSpPr>
        <p:grpSp>
          <p:nvGrpSpPr>
            <p:cNvPr id="98" name="组合 97"/>
            <p:cNvGrpSpPr/>
            <p:nvPr/>
          </p:nvGrpSpPr>
          <p:grpSpPr>
            <a:xfrm>
              <a:off x="3633925" y="3423458"/>
              <a:ext cx="1802599" cy="659463"/>
              <a:chOff x="3633925" y="3423458"/>
              <a:chExt cx="1802599" cy="659463"/>
            </a:xfrm>
          </p:grpSpPr>
          <p:sp>
            <p:nvSpPr>
              <p:cNvPr id="102" name="任意多边形 101"/>
              <p:cNvSpPr/>
              <p:nvPr/>
            </p:nvSpPr>
            <p:spPr>
              <a:xfrm>
                <a:off x="3633925" y="3716553"/>
                <a:ext cx="427999" cy="366368"/>
              </a:xfrm>
              <a:custGeom>
                <a:avLst/>
                <a:gdLst>
                  <a:gd name="connsiteX0" fmla="*/ 0 w 384540"/>
                  <a:gd name="connsiteY0" fmla="*/ 366368 h 366368"/>
                  <a:gd name="connsiteX1" fmla="*/ 192270 w 384540"/>
                  <a:gd name="connsiteY1" fmla="*/ 366368 h 366368"/>
                  <a:gd name="connsiteX2" fmla="*/ 192270 w 384540"/>
                  <a:gd name="connsiteY2" fmla="*/ 0 h 366368"/>
                  <a:gd name="connsiteX3" fmla="*/ 384540 w 384540"/>
                  <a:gd name="connsiteY3" fmla="*/ 0 h 366368"/>
                </a:gdLst>
                <a:ahLst/>
                <a:cxnLst>
                  <a:cxn ang="0">
                    <a:pos x="connsiteX0" y="connsiteY0"/>
                  </a:cxn>
                  <a:cxn ang="0">
                    <a:pos x="connsiteX1" y="connsiteY1"/>
                  </a:cxn>
                  <a:cxn ang="0">
                    <a:pos x="connsiteX2" y="connsiteY2"/>
                  </a:cxn>
                  <a:cxn ang="0">
                    <a:pos x="connsiteX3" y="connsiteY3"/>
                  </a:cxn>
                </a:cxnLst>
                <a:rect l="l" t="t" r="r" b="b"/>
                <a:pathLst>
                  <a:path w="384540" h="366368">
                    <a:moveTo>
                      <a:pt x="0" y="366368"/>
                    </a:moveTo>
                    <a:lnTo>
                      <a:pt x="192270" y="366368"/>
                    </a:lnTo>
                    <a:lnTo>
                      <a:pt x="192270" y="0"/>
                    </a:lnTo>
                    <a:lnTo>
                      <a:pt x="384540"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1693" tIns="169906" rIns="191691" bIns="16990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03" name="任意多边形 102"/>
              <p:cNvSpPr/>
              <p:nvPr/>
            </p:nvSpPr>
            <p:spPr>
              <a:xfrm>
                <a:off x="4061926" y="3423458"/>
                <a:ext cx="1374598"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能</a:t>
                </a:r>
                <a:endParaRPr lang="zh-CN" altLang="en-US" sz="2000" dirty="0">
                  <a:solidFill>
                    <a:prstClr val="black">
                      <a:hueOff val="0"/>
                      <a:satOff val="0"/>
                      <a:lumOff val="0"/>
                      <a:alphaOff val="0"/>
                    </a:prstClr>
                  </a:solidFill>
                </a:endParaRPr>
              </a:p>
            </p:txBody>
          </p:sp>
        </p:grpSp>
        <p:grpSp>
          <p:nvGrpSpPr>
            <p:cNvPr id="99" name="组合 98"/>
            <p:cNvGrpSpPr/>
            <p:nvPr/>
          </p:nvGrpSpPr>
          <p:grpSpPr>
            <a:xfrm>
              <a:off x="3633925" y="4082922"/>
              <a:ext cx="1802599" cy="659464"/>
              <a:chOff x="3633925" y="4082922"/>
              <a:chExt cx="1802599" cy="659464"/>
            </a:xfrm>
          </p:grpSpPr>
          <p:sp>
            <p:nvSpPr>
              <p:cNvPr id="100" name="任意多边形 99"/>
              <p:cNvSpPr/>
              <p:nvPr/>
            </p:nvSpPr>
            <p:spPr>
              <a:xfrm>
                <a:off x="3633925" y="4082922"/>
                <a:ext cx="427999" cy="366368"/>
              </a:xfrm>
              <a:custGeom>
                <a:avLst/>
                <a:gdLst>
                  <a:gd name="connsiteX0" fmla="*/ 0 w 384540"/>
                  <a:gd name="connsiteY0" fmla="*/ 0 h 366368"/>
                  <a:gd name="connsiteX1" fmla="*/ 192270 w 384540"/>
                  <a:gd name="connsiteY1" fmla="*/ 0 h 366368"/>
                  <a:gd name="connsiteX2" fmla="*/ 192270 w 384540"/>
                  <a:gd name="connsiteY2" fmla="*/ 366368 h 366368"/>
                  <a:gd name="connsiteX3" fmla="*/ 384540 w 384540"/>
                  <a:gd name="connsiteY3" fmla="*/ 366368 h 366368"/>
                </a:gdLst>
                <a:ahLst/>
                <a:cxnLst>
                  <a:cxn ang="0">
                    <a:pos x="connsiteX0" y="connsiteY0"/>
                  </a:cxn>
                  <a:cxn ang="0">
                    <a:pos x="connsiteX1" y="connsiteY1"/>
                  </a:cxn>
                  <a:cxn ang="0">
                    <a:pos x="connsiteX2" y="connsiteY2"/>
                  </a:cxn>
                  <a:cxn ang="0">
                    <a:pos x="connsiteX3" y="connsiteY3"/>
                  </a:cxn>
                </a:cxnLst>
                <a:rect l="l" t="t" r="r" b="b"/>
                <a:pathLst>
                  <a:path w="384540" h="366368">
                    <a:moveTo>
                      <a:pt x="0" y="0"/>
                    </a:moveTo>
                    <a:lnTo>
                      <a:pt x="192270" y="0"/>
                    </a:lnTo>
                    <a:lnTo>
                      <a:pt x="192270" y="366368"/>
                    </a:lnTo>
                    <a:lnTo>
                      <a:pt x="384540" y="366368"/>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91693" tIns="169906" rIns="191691" bIns="16990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01" name="任意多边形 100"/>
              <p:cNvSpPr/>
              <p:nvPr/>
            </p:nvSpPr>
            <p:spPr>
              <a:xfrm>
                <a:off x="4061926" y="4156196"/>
                <a:ext cx="1374598"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不能</a:t>
                </a:r>
                <a:endParaRPr lang="zh-CN" altLang="en-US" sz="2000" dirty="0">
                  <a:solidFill>
                    <a:prstClr val="black">
                      <a:hueOff val="0"/>
                      <a:satOff val="0"/>
                      <a:lumOff val="0"/>
                      <a:alphaOff val="0"/>
                    </a:prstClr>
                  </a:solidFill>
                </a:endParaRPr>
              </a:p>
            </p:txBody>
          </p:sp>
        </p:grpSp>
      </p:grpSp>
      <p:sp>
        <p:nvSpPr>
          <p:cNvPr id="5" name="椭圆 4"/>
          <p:cNvSpPr/>
          <p:nvPr/>
        </p:nvSpPr>
        <p:spPr>
          <a:xfrm>
            <a:off x="7933284" y="4237782"/>
            <a:ext cx="1514436" cy="151443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000" dirty="0" smtClean="0">
                <a:solidFill>
                  <a:prstClr val="white"/>
                </a:solidFill>
                <a:latin typeface="微软雅黑" panose="020B0503020204020204" pitchFamily="34" charset="-122"/>
                <a:ea typeface="微软雅黑" panose="020B0503020204020204" pitchFamily="34" charset="-122"/>
              </a:rPr>
              <a:t>我们已经认识世界</a:t>
            </a:r>
            <a:endParaRPr lang="zh-CN" altLang="en-US" sz="2000" dirty="0">
              <a:solidFill>
                <a:prstClr val="white"/>
              </a:solidFill>
              <a:latin typeface="微软雅黑" panose="020B0503020204020204" pitchFamily="34" charset="-122"/>
              <a:ea typeface="微软雅黑" panose="020B0503020204020204" pitchFamily="34" charset="-122"/>
            </a:endParaRPr>
          </a:p>
        </p:txBody>
      </p:sp>
      <p:sp>
        <p:nvSpPr>
          <p:cNvPr id="7" name="椭圆 6"/>
          <p:cNvSpPr/>
          <p:nvPr/>
        </p:nvSpPr>
        <p:spPr>
          <a:xfrm>
            <a:off x="9613702" y="5032218"/>
            <a:ext cx="720000" cy="720000"/>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800" dirty="0" smtClean="0">
                <a:solidFill>
                  <a:srgbClr val="4472C4"/>
                </a:solidFill>
                <a:latin typeface="方正启体简体" panose="03000509000000000000" pitchFamily="65" charset="-122"/>
                <a:ea typeface="方正启体简体" panose="03000509000000000000" pitchFamily="65" charset="-122"/>
              </a:rPr>
              <a:t>然</a:t>
            </a:r>
            <a:endParaRPr lang="zh-CN" altLang="en-US" sz="2800" dirty="0">
              <a:solidFill>
                <a:srgbClr val="4472C4"/>
              </a:solidFill>
              <a:latin typeface="方正启体简体" panose="03000509000000000000" pitchFamily="65" charset="-122"/>
              <a:ea typeface="方正启体简体" panose="03000509000000000000" pitchFamily="65" charset="-122"/>
            </a:endParaRPr>
          </a:p>
        </p:txBody>
      </p:sp>
      <p:sp>
        <p:nvSpPr>
          <p:cNvPr id="104" name="椭圆 103"/>
          <p:cNvSpPr/>
          <p:nvPr/>
        </p:nvSpPr>
        <p:spPr>
          <a:xfrm>
            <a:off x="10499684" y="5196902"/>
            <a:ext cx="555316" cy="55531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rgbClr val="4472C4"/>
                </a:solidFill>
                <a:latin typeface="方正启体简体" panose="03000509000000000000" pitchFamily="65" charset="-122"/>
                <a:ea typeface="方正启体简体" panose="03000509000000000000" pitchFamily="65" charset="-122"/>
              </a:rPr>
              <a:t>后</a:t>
            </a:r>
            <a:endParaRPr lang="zh-CN" altLang="en-US" sz="2400" dirty="0">
              <a:solidFill>
                <a:srgbClr val="4472C4"/>
              </a:solidFill>
              <a:latin typeface="方正启体简体" panose="03000509000000000000" pitchFamily="65" charset="-122"/>
              <a:ea typeface="方正启体简体" panose="03000509000000000000" pitchFamily="65" charset="-122"/>
            </a:endParaRPr>
          </a:p>
        </p:txBody>
      </p:sp>
      <p:sp>
        <p:nvSpPr>
          <p:cNvPr id="106" name="椭圆 105"/>
          <p:cNvSpPr/>
          <p:nvPr/>
        </p:nvSpPr>
        <p:spPr>
          <a:xfrm>
            <a:off x="11107952" y="5318629"/>
            <a:ext cx="433589" cy="433589"/>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000" dirty="0" smtClean="0">
                <a:solidFill>
                  <a:srgbClr val="4472C4"/>
                </a:solidFill>
                <a:latin typeface="方正启体简体" panose="03000509000000000000" pitchFamily="65" charset="-122"/>
                <a:ea typeface="方正启体简体" panose="03000509000000000000" pitchFamily="65" charset="-122"/>
              </a:rPr>
              <a:t>呢</a:t>
            </a:r>
            <a:endParaRPr lang="zh-CN" altLang="en-US" sz="2000" dirty="0">
              <a:solidFill>
                <a:srgbClr val="4472C4"/>
              </a:solidFill>
              <a:latin typeface="方正启体简体" panose="03000509000000000000" pitchFamily="65" charset="-122"/>
              <a:ea typeface="方正启体简体" panose="03000509000000000000" pitchFamily="65" charset="-122"/>
            </a:endParaRPr>
          </a:p>
        </p:txBody>
      </p:sp>
      <p:grpSp>
        <p:nvGrpSpPr>
          <p:cNvPr id="105" name="组合 104"/>
          <p:cNvGrpSpPr/>
          <p:nvPr/>
        </p:nvGrpSpPr>
        <p:grpSpPr>
          <a:xfrm>
            <a:off x="8796835" y="1194337"/>
            <a:ext cx="2179932" cy="755598"/>
            <a:chOff x="7020589" y="827834"/>
            <a:chExt cx="2257509" cy="755598"/>
          </a:xfrm>
        </p:grpSpPr>
        <p:sp>
          <p:nvSpPr>
            <p:cNvPr id="107" name="任意多边形 106"/>
            <p:cNvSpPr/>
            <p:nvPr/>
          </p:nvSpPr>
          <p:spPr>
            <a:xfrm>
              <a:off x="7020589" y="1120930"/>
              <a:ext cx="427999" cy="462502"/>
            </a:xfrm>
            <a:custGeom>
              <a:avLst/>
              <a:gdLst>
                <a:gd name="connsiteX0" fmla="*/ 0 w 384540"/>
                <a:gd name="connsiteY0" fmla="*/ 732737 h 732737"/>
                <a:gd name="connsiteX1" fmla="*/ 192270 w 384540"/>
                <a:gd name="connsiteY1" fmla="*/ 732737 h 732737"/>
                <a:gd name="connsiteX2" fmla="*/ 192270 w 384540"/>
                <a:gd name="connsiteY2" fmla="*/ 0 h 732737"/>
                <a:gd name="connsiteX3" fmla="*/ 384540 w 384540"/>
                <a:gd name="connsiteY3" fmla="*/ 0 h 732737"/>
              </a:gdLst>
              <a:ahLst/>
              <a:cxnLst>
                <a:cxn ang="0">
                  <a:pos x="connsiteX0" y="connsiteY0"/>
                </a:cxn>
                <a:cxn ang="0">
                  <a:pos x="connsiteX1" y="connsiteY1"/>
                </a:cxn>
                <a:cxn ang="0">
                  <a:pos x="connsiteX2" y="connsiteY2"/>
                </a:cxn>
                <a:cxn ang="0">
                  <a:pos x="connsiteX3" y="connsiteY3"/>
                </a:cxn>
              </a:cxnLst>
              <a:rect l="l" t="t" r="r" b="b"/>
              <a:pathLst>
                <a:path w="384540" h="732737">
                  <a:moveTo>
                    <a:pt x="0" y="732737"/>
                  </a:moveTo>
                  <a:lnTo>
                    <a:pt x="192270" y="732737"/>
                  </a:lnTo>
                  <a:lnTo>
                    <a:pt x="192270" y="0"/>
                  </a:lnTo>
                  <a:lnTo>
                    <a:pt x="384540"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84283" tIns="345681" rIns="184282" bIns="34568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08" name="任意多边形 107"/>
            <p:cNvSpPr/>
            <p:nvPr/>
          </p:nvSpPr>
          <p:spPr>
            <a:xfrm>
              <a:off x="7448588" y="827834"/>
              <a:ext cx="1829510"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主观唯心主义</a:t>
              </a:r>
              <a:endParaRPr lang="zh-CN" altLang="en-US" sz="2000" dirty="0">
                <a:solidFill>
                  <a:prstClr val="black">
                    <a:hueOff val="0"/>
                    <a:satOff val="0"/>
                    <a:lumOff val="0"/>
                    <a:alphaOff val="0"/>
                  </a:prstClr>
                </a:solidFill>
              </a:endParaRPr>
            </a:p>
          </p:txBody>
        </p:sp>
      </p:grpSp>
      <p:grpSp>
        <p:nvGrpSpPr>
          <p:cNvPr id="109" name="组合 108"/>
          <p:cNvGrpSpPr/>
          <p:nvPr/>
        </p:nvGrpSpPr>
        <p:grpSpPr>
          <a:xfrm>
            <a:off x="8796835" y="1949936"/>
            <a:ext cx="2179932" cy="634394"/>
            <a:chOff x="7020589" y="1583433"/>
            <a:chExt cx="2257509" cy="634394"/>
          </a:xfrm>
        </p:grpSpPr>
        <p:sp>
          <p:nvSpPr>
            <p:cNvPr id="110" name="任意多边形 109"/>
            <p:cNvSpPr/>
            <p:nvPr/>
          </p:nvSpPr>
          <p:spPr>
            <a:xfrm>
              <a:off x="7020589" y="1583433"/>
              <a:ext cx="427999" cy="462502"/>
            </a:xfrm>
            <a:custGeom>
              <a:avLst/>
              <a:gdLst>
                <a:gd name="connsiteX0" fmla="*/ 0 w 384540"/>
                <a:gd name="connsiteY0" fmla="*/ 0 h 732737"/>
                <a:gd name="connsiteX1" fmla="*/ 192270 w 384540"/>
                <a:gd name="connsiteY1" fmla="*/ 0 h 732737"/>
                <a:gd name="connsiteX2" fmla="*/ 192270 w 384540"/>
                <a:gd name="connsiteY2" fmla="*/ 732737 h 732737"/>
                <a:gd name="connsiteX3" fmla="*/ 384540 w 384540"/>
                <a:gd name="connsiteY3" fmla="*/ 732737 h 732737"/>
              </a:gdLst>
              <a:ahLst/>
              <a:cxnLst>
                <a:cxn ang="0">
                  <a:pos x="connsiteX0" y="connsiteY0"/>
                </a:cxn>
                <a:cxn ang="0">
                  <a:pos x="connsiteX1" y="connsiteY1"/>
                </a:cxn>
                <a:cxn ang="0">
                  <a:pos x="connsiteX2" y="connsiteY2"/>
                </a:cxn>
                <a:cxn ang="0">
                  <a:pos x="connsiteX3" y="connsiteY3"/>
                </a:cxn>
              </a:cxnLst>
              <a:rect l="l" t="t" r="r" b="b"/>
              <a:pathLst>
                <a:path w="384540" h="732737">
                  <a:moveTo>
                    <a:pt x="0" y="0"/>
                  </a:moveTo>
                  <a:lnTo>
                    <a:pt x="192270" y="0"/>
                  </a:lnTo>
                  <a:lnTo>
                    <a:pt x="192270" y="732737"/>
                  </a:lnTo>
                  <a:lnTo>
                    <a:pt x="384540" y="732737"/>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84283" tIns="345681" rIns="184282" bIns="34568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11" name="任意多边形 110"/>
            <p:cNvSpPr/>
            <p:nvPr/>
          </p:nvSpPr>
          <p:spPr>
            <a:xfrm>
              <a:off x="7448588" y="1631637"/>
              <a:ext cx="1829510" cy="586190"/>
            </a:xfrm>
            <a:custGeom>
              <a:avLst/>
              <a:gdLst>
                <a:gd name="connsiteX0" fmla="*/ 0 w 1922703"/>
                <a:gd name="connsiteY0" fmla="*/ 0 h 586190"/>
                <a:gd name="connsiteX1" fmla="*/ 1922703 w 1922703"/>
                <a:gd name="connsiteY1" fmla="*/ 0 h 586190"/>
                <a:gd name="connsiteX2" fmla="*/ 1922703 w 1922703"/>
                <a:gd name="connsiteY2" fmla="*/ 586190 h 586190"/>
                <a:gd name="connsiteX3" fmla="*/ 0 w 1922703"/>
                <a:gd name="connsiteY3" fmla="*/ 586190 h 586190"/>
                <a:gd name="connsiteX4" fmla="*/ 0 w 1922703"/>
                <a:gd name="connsiteY4" fmla="*/ 0 h 58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703" h="586190">
                  <a:moveTo>
                    <a:pt x="0" y="0"/>
                  </a:moveTo>
                  <a:lnTo>
                    <a:pt x="1922703" y="0"/>
                  </a:lnTo>
                  <a:lnTo>
                    <a:pt x="1922703" y="586190"/>
                  </a:lnTo>
                  <a:lnTo>
                    <a:pt x="0" y="586190"/>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客观唯心主义</a:t>
              </a:r>
              <a:endParaRPr lang="zh-CN" altLang="en-US" sz="2000" dirty="0">
                <a:solidFill>
                  <a:prstClr val="black">
                    <a:hueOff val="0"/>
                    <a:satOff val="0"/>
                    <a:lumOff val="0"/>
                    <a:alphaOff val="0"/>
                  </a:prst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childTnLst>
                                    <p:set>
                                      <p:cBhvr>
                                        <p:cTn id="89" dur="1" fill="hold">
                                          <p:stCondLst>
                                            <p:cond delay="0"/>
                                          </p:stCondLst>
                                        </p:cTn>
                                        <p:tgtEl>
                                          <p:spTgt spid="104"/>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P spid="5" grpId="0" bldLvl="0" animBg="1"/>
      <p:bldP spid="7" grpId="0" bldLvl="0" animBg="1"/>
      <p:bldP spid="104" grpId="0" bldLvl="0" animBg="1"/>
      <p:bldP spid="106" grpId="0" bldLvl="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4345" y="2210435"/>
            <a:ext cx="3665220" cy="386715"/>
          </a:xfrm>
          <a:prstGeom prst="rect">
            <a:avLst/>
          </a:prstGeom>
        </p:spPr>
        <p:txBody>
          <a:bodyPr vert="horz" wrap="square" lIns="0" tIns="0" rIns="0" bIns="0" rtlCol="0">
            <a:spAutoFit/>
          </a:bodyPr>
          <a:lstStyle/>
          <a:p>
            <a:pPr algn="ctr" defTabSz="400050">
              <a:lnSpc>
                <a:spcPct val="90000"/>
              </a:lnSpc>
              <a:spcBef>
                <a:spcPct val="0"/>
              </a:spcBef>
              <a:spcAft>
                <a:spcPct val="35000"/>
              </a:spcAft>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第一性的问题 </a:t>
            </a:r>
            <a:r>
              <a:rPr lang="zh-CN" altLang="en-US" sz="2800" dirty="0" smtClean="0">
                <a:solidFill>
                  <a:prstClr val="black">
                    <a:hueOff val="0"/>
                    <a:satOff val="0"/>
                    <a:lumOff val="0"/>
                    <a:alphaOff val="0"/>
                  </a:prstClr>
                </a:solidFill>
                <a:sym typeface="+mn-ea"/>
              </a:rPr>
              <a:t> </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3" name="object 3"/>
          <p:cNvSpPr txBox="1"/>
          <p:nvPr/>
        </p:nvSpPr>
        <p:spPr>
          <a:xfrm>
            <a:off x="987425" y="3063875"/>
            <a:ext cx="4091305"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同一性问题</a:t>
            </a:r>
            <a:endParaRPr lang="zh-CN" altLang="en-US" sz="2800" b="1" dirty="0">
              <a:solidFill>
                <a:srgbClr val="FF0000"/>
              </a:solidFill>
              <a:latin typeface="方正清刻本悦宋简体" panose="02000000000000000000" pitchFamily="2" charset="-122"/>
              <a:cs typeface="方正清刻本悦宋简体" panose="02000000000000000000" pitchFamily="2" charset="-122"/>
              <a:sym typeface="+mn-ea"/>
            </a:endParaRPr>
          </a:p>
        </p:txBody>
      </p:sp>
      <p:sp>
        <p:nvSpPr>
          <p:cNvPr id="4" name="object 4"/>
          <p:cNvSpPr txBox="1"/>
          <p:nvPr/>
        </p:nvSpPr>
        <p:spPr>
          <a:xfrm>
            <a:off x="987425" y="3917446"/>
            <a:ext cx="452376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3</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世界的统一性</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5" name="object 5"/>
          <p:cNvSpPr txBox="1"/>
          <p:nvPr/>
        </p:nvSpPr>
        <p:spPr>
          <a:xfrm>
            <a:off x="6892926" y="2210435"/>
            <a:ext cx="4353560" cy="926407"/>
          </a:xfrm>
          <a:prstGeom prst="rect">
            <a:avLst/>
          </a:prstGeom>
        </p:spPr>
        <p:txBody>
          <a:bodyPr vert="horz" wrap="square" lIns="0" tIns="0" rIns="0" bIns="0" rtlCol="0">
            <a:spAutoFit/>
          </a:bodyPr>
          <a:lstStyle/>
          <a:p>
            <a:pPr algn="ctr" defTabSz="400050">
              <a:lnSpc>
                <a:spcPct val="90000"/>
              </a:lnSpc>
              <a:spcBef>
                <a:spcPct val="0"/>
              </a:spcBef>
              <a:spcAft>
                <a:spcPct val="35000"/>
              </a:spcAft>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可知论和不可知论</a:t>
            </a:r>
            <a:endParaRPr lang="zh-CN" altLang="en-US" sz="2800" b="1" dirty="0" smtClean="0">
              <a:solidFill>
                <a:srgbClr val="C00000"/>
              </a:solidFill>
              <a:latin typeface="微软雅黑" panose="020B0503020204020204" pitchFamily="34" charset="-122"/>
              <a:ea typeface="微软雅黑" panose="020B0503020204020204" pitchFamily="34" charset="-122"/>
            </a:endParaRPr>
          </a:p>
          <a:p>
            <a:pPr algn="ctr" defTabSz="400050">
              <a:lnSpc>
                <a:spcPct val="90000"/>
              </a:lnSpc>
              <a:spcBef>
                <a:spcPct val="0"/>
              </a:spcBef>
              <a:spcAft>
                <a:spcPct val="35000"/>
              </a:spcAft>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object 6"/>
          <p:cNvSpPr txBox="1"/>
          <p:nvPr/>
        </p:nvSpPr>
        <p:spPr>
          <a:xfrm>
            <a:off x="7392144" y="3063875"/>
            <a:ext cx="4262647" cy="430530"/>
          </a:xfrm>
          <a:prstGeom prst="rect">
            <a:avLst/>
          </a:prstGeom>
        </p:spPr>
        <p:txBody>
          <a:bodyPr vert="horz" wrap="square" lIns="0" tIns="0" rIns="0" bIns="0" rtlCol="0">
            <a:spAutoFit/>
          </a:bodyPr>
          <a:lstStyle/>
          <a:p>
            <a:pPr marL="12700" algn="l">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一元论和二元论</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7" name="object 7"/>
          <p:cNvSpPr txBox="1"/>
          <p:nvPr/>
        </p:nvSpPr>
        <p:spPr>
          <a:xfrm>
            <a:off x="6892925" y="4018915"/>
            <a:ext cx="4566920" cy="386715"/>
          </a:xfrm>
          <a:prstGeom prst="rect">
            <a:avLst/>
          </a:prstGeom>
        </p:spPr>
        <p:txBody>
          <a:bodyPr vert="horz" wrap="square" lIns="0" tIns="0" rIns="0" bIns="0" rtlCol="0">
            <a:spAutoFit/>
          </a:bodyPr>
          <a:lstStyle/>
          <a:p>
            <a:pPr algn="ctr" defTabSz="400050">
              <a:lnSpc>
                <a:spcPct val="90000"/>
              </a:lnSpc>
              <a:spcBef>
                <a:spcPct val="0"/>
              </a:spcBef>
              <a:spcAft>
                <a:spcPct val="35000"/>
              </a:spcAft>
            </a:pPr>
            <a:r>
              <a:rPr sz="2800" b="1" dirty="0">
                <a:latin typeface="方正清刻本悦宋简体" panose="02000000000000000000" pitchFamily="2" charset="-122"/>
                <a:cs typeface="方正清刻本悦宋简体" panose="02000000000000000000" pitchFamily="2" charset="-122"/>
              </a:rPr>
              <a:t>C</a:t>
            </a:r>
            <a:r>
              <a:rPr sz="2800" b="1" spc="-20" dirty="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sym typeface="+mn-ea"/>
              </a:rPr>
              <a:t>唯物主义和唯心主义</a:t>
            </a:r>
            <a:endParaRPr lang="en-US" altLang="zh-CN"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12" name="object 4"/>
          <p:cNvSpPr txBox="1"/>
          <p:nvPr/>
        </p:nvSpPr>
        <p:spPr>
          <a:xfrm>
            <a:off x="987425" y="4716276"/>
            <a:ext cx="4523765" cy="430530"/>
          </a:xfrm>
          <a:prstGeom prst="rect">
            <a:avLst/>
          </a:prstGeom>
        </p:spPr>
        <p:txBody>
          <a:bodyPr vert="horz" wrap="square" lIns="0" tIns="0" rIns="0" bIns="0" rtlCol="0">
            <a:spAutoFit/>
          </a:bodyPr>
          <a:lstStyle/>
          <a:p>
            <a:pPr marL="12700">
              <a:lnSpc>
                <a:spcPct val="100000"/>
              </a:lnSpc>
            </a:pPr>
            <a:r>
              <a:rPr lang="en-US" sz="2800" b="1" spc="-20" dirty="0">
                <a:latin typeface="方正清刻本悦宋简体" panose="02000000000000000000" pitchFamily="2" charset="-122"/>
                <a:cs typeface="方正清刻本悦宋简体" panose="02000000000000000000" pitchFamily="2" charset="-122"/>
              </a:rPr>
              <a:t>4</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世界存在状态问题</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4036695" y="3237230"/>
            <a:ext cx="237490" cy="383540"/>
          </a:xfrm>
          <a:prstGeom prst="rect">
            <a:avLst/>
          </a:prstGeom>
          <a:noFill/>
        </p:spPr>
        <p:txBody>
          <a:bodyPr wrap="none" rtlCol="0" anchor="t">
            <a:spAutoFit/>
          </a:bodyPr>
          <a:lstStyle/>
          <a:p>
            <a:r>
              <a:rPr lang="zh-CN" altLang="en-US" b="1" dirty="0">
                <a:solidFill>
                  <a:srgbClr val="FF0000"/>
                </a:solidFill>
                <a:sym typeface="+mn-ea"/>
              </a:rPr>
              <a:t> </a:t>
            </a:r>
            <a:endParaRPr lang="zh-CN" altLang="en-US"/>
          </a:p>
        </p:txBody>
      </p:sp>
      <p:sp>
        <p:nvSpPr>
          <p:cNvPr id="14" name="object 7"/>
          <p:cNvSpPr txBox="1"/>
          <p:nvPr/>
        </p:nvSpPr>
        <p:spPr>
          <a:xfrm>
            <a:off x="7489190" y="4808220"/>
            <a:ext cx="4786630" cy="645795"/>
          </a:xfrm>
          <a:prstGeom prst="rect">
            <a:avLst/>
          </a:prstGeom>
        </p:spPr>
        <p:txBody>
          <a:bodyPr vert="horz" wrap="square" lIns="0" tIns="0" rIns="0" bIns="0" rtlCol="0">
            <a:spAutoFit/>
          </a:bodyPr>
          <a:lstStyle/>
          <a:p>
            <a:pPr marL="0" indent="0" algn="just">
              <a:lnSpc>
                <a:spcPct val="150000"/>
              </a:lnSpc>
              <a:buNone/>
            </a:pPr>
            <a:r>
              <a:rPr lang="en-US" sz="2800" b="1" spc="-20" dirty="0">
                <a:latin typeface="方正清刻本悦宋简体" panose="02000000000000000000" pitchFamily="2" charset="-122"/>
                <a:cs typeface="方正清刻本悦宋简体" panose="02000000000000000000" pitchFamily="2" charset="-122"/>
                <a:sym typeface="+mn-ea"/>
              </a:rPr>
              <a:t>D</a:t>
            </a:r>
            <a:r>
              <a:rPr sz="2800" b="1" spc="-20" dirty="0">
                <a:latin typeface="方正清刻本悦宋简体" panose="02000000000000000000" pitchFamily="2" charset="-122"/>
                <a:cs typeface="方正清刻本悦宋简体" panose="02000000000000000000" pitchFamily="2" charset="-122"/>
                <a:sym typeface="+mn-ea"/>
              </a:rPr>
              <a:t>.</a:t>
            </a:r>
            <a:r>
              <a:rPr lang="zh-CN" altLang="en-US" sz="2800" b="1" dirty="0">
                <a:solidFill>
                  <a:srgbClr val="C00000"/>
                </a:solidFill>
                <a:latin typeface="微软雅黑" panose="020B0503020204020204" pitchFamily="34" charset="-122"/>
                <a:ea typeface="微软雅黑" panose="020B0503020204020204" pitchFamily="34" charset="-122"/>
                <a:sym typeface="+mn-ea"/>
              </a:rPr>
              <a:t>辩证法和形而上学</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8965" y="2254250"/>
            <a:ext cx="3665220" cy="386715"/>
          </a:xfrm>
          <a:prstGeom prst="rect">
            <a:avLst/>
          </a:prstGeom>
        </p:spPr>
        <p:txBody>
          <a:bodyPr vert="horz" wrap="square" lIns="0" tIns="0" rIns="0" bIns="0" rtlCol="0">
            <a:spAutoFit/>
          </a:bodyPr>
          <a:lstStyle/>
          <a:p>
            <a:pPr algn="ctr" defTabSz="400050">
              <a:lnSpc>
                <a:spcPct val="90000"/>
              </a:lnSpc>
              <a:spcBef>
                <a:spcPct val="0"/>
              </a:spcBef>
              <a:spcAft>
                <a:spcPct val="35000"/>
              </a:spcAft>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第一性的问题 </a:t>
            </a:r>
            <a:r>
              <a:rPr lang="zh-CN" altLang="en-US" sz="2800" dirty="0" smtClean="0">
                <a:solidFill>
                  <a:prstClr val="black">
                    <a:hueOff val="0"/>
                    <a:satOff val="0"/>
                    <a:lumOff val="0"/>
                    <a:alphaOff val="0"/>
                  </a:prstClr>
                </a:solidFill>
                <a:sym typeface="+mn-ea"/>
              </a:rPr>
              <a:t> </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3" name="object 3"/>
          <p:cNvSpPr txBox="1"/>
          <p:nvPr/>
        </p:nvSpPr>
        <p:spPr>
          <a:xfrm>
            <a:off x="987425" y="3063875"/>
            <a:ext cx="4091305"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同一性问题</a:t>
            </a:r>
            <a:endParaRPr lang="zh-CN" altLang="en-US" sz="2800" b="1" dirty="0">
              <a:solidFill>
                <a:srgbClr val="FF0000"/>
              </a:solidFill>
              <a:latin typeface="方正清刻本悦宋简体" panose="02000000000000000000" pitchFamily="2" charset="-122"/>
              <a:cs typeface="方正清刻本悦宋简体" panose="02000000000000000000" pitchFamily="2" charset="-122"/>
              <a:sym typeface="+mn-ea"/>
            </a:endParaRPr>
          </a:p>
        </p:txBody>
      </p:sp>
      <p:sp>
        <p:nvSpPr>
          <p:cNvPr id="4" name="object 4"/>
          <p:cNvSpPr txBox="1"/>
          <p:nvPr/>
        </p:nvSpPr>
        <p:spPr>
          <a:xfrm>
            <a:off x="987425" y="3917446"/>
            <a:ext cx="452376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3</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世界的统一性</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5" name="object 5"/>
          <p:cNvSpPr txBox="1"/>
          <p:nvPr/>
        </p:nvSpPr>
        <p:spPr>
          <a:xfrm>
            <a:off x="7202170" y="2210435"/>
            <a:ext cx="4044315" cy="980440"/>
          </a:xfrm>
          <a:prstGeom prst="rect">
            <a:avLst/>
          </a:prstGeom>
        </p:spPr>
        <p:txBody>
          <a:bodyPr vert="horz" wrap="square" lIns="0" tIns="0" rIns="0" bIns="0" rtlCol="0">
            <a:spAutoFit/>
          </a:bodyPr>
          <a:lstStyle/>
          <a:p>
            <a:pPr algn="ctr" defTabSz="400050">
              <a:lnSpc>
                <a:spcPct val="90000"/>
              </a:lnSpc>
              <a:spcBef>
                <a:spcPct val="0"/>
              </a:spcBef>
              <a:spcAft>
                <a:spcPct val="35000"/>
              </a:spcAft>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可知论和不可知论</a:t>
            </a:r>
            <a:endParaRPr lang="zh-CN" altLang="en-US" sz="2800" b="1" dirty="0" smtClean="0">
              <a:solidFill>
                <a:srgbClr val="C00000"/>
              </a:solidFill>
              <a:latin typeface="微软雅黑" panose="020B0503020204020204" pitchFamily="34" charset="-122"/>
              <a:ea typeface="微软雅黑" panose="020B0503020204020204" pitchFamily="34" charset="-122"/>
            </a:endParaRPr>
          </a:p>
          <a:p>
            <a:pPr algn="ctr" defTabSz="400050">
              <a:lnSpc>
                <a:spcPct val="90000"/>
              </a:lnSpc>
              <a:spcBef>
                <a:spcPct val="0"/>
              </a:spcBef>
              <a:spcAft>
                <a:spcPct val="35000"/>
              </a:spcAft>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object 6"/>
          <p:cNvSpPr txBox="1"/>
          <p:nvPr/>
        </p:nvSpPr>
        <p:spPr>
          <a:xfrm>
            <a:off x="7610475" y="3063875"/>
            <a:ext cx="4044315" cy="430530"/>
          </a:xfrm>
          <a:prstGeom prst="rect">
            <a:avLst/>
          </a:prstGeom>
        </p:spPr>
        <p:txBody>
          <a:bodyPr vert="horz" wrap="square" lIns="0" tIns="0" rIns="0" bIns="0" rtlCol="0">
            <a:spAutoFit/>
          </a:bodyPr>
          <a:lstStyle/>
          <a:p>
            <a:pPr marL="12700" algn="l">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一元论和二元论</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7" name="object 7"/>
          <p:cNvSpPr txBox="1"/>
          <p:nvPr/>
        </p:nvSpPr>
        <p:spPr>
          <a:xfrm>
            <a:off x="6892925" y="4018915"/>
            <a:ext cx="4566920" cy="386715"/>
          </a:xfrm>
          <a:prstGeom prst="rect">
            <a:avLst/>
          </a:prstGeom>
        </p:spPr>
        <p:txBody>
          <a:bodyPr vert="horz" wrap="square" lIns="0" tIns="0" rIns="0" bIns="0" rtlCol="0">
            <a:spAutoFit/>
          </a:bodyPr>
          <a:lstStyle/>
          <a:p>
            <a:pPr algn="ctr" defTabSz="400050">
              <a:lnSpc>
                <a:spcPct val="90000"/>
              </a:lnSpc>
              <a:spcBef>
                <a:spcPct val="0"/>
              </a:spcBef>
              <a:spcAft>
                <a:spcPct val="35000"/>
              </a:spcAft>
            </a:pPr>
            <a:r>
              <a:rPr sz="2800" b="1" dirty="0">
                <a:latin typeface="方正清刻本悦宋简体" panose="02000000000000000000" pitchFamily="2" charset="-122"/>
                <a:cs typeface="方正清刻本悦宋简体" panose="02000000000000000000" pitchFamily="2" charset="-122"/>
              </a:rPr>
              <a:t>C</a:t>
            </a:r>
            <a:r>
              <a:rPr sz="2800" b="1" spc="-20" dirty="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sym typeface="+mn-ea"/>
              </a:rPr>
              <a:t>唯物主义和唯心主义</a:t>
            </a:r>
            <a:endParaRPr lang="en-US" altLang="zh-CN"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8" name="object 8"/>
          <p:cNvSpPr/>
          <p:nvPr/>
        </p:nvSpPr>
        <p:spPr>
          <a:xfrm>
            <a:off x="4036695" y="2380615"/>
            <a:ext cx="3299460" cy="1939290"/>
          </a:xfrm>
          <a:custGeom>
            <a:avLst/>
            <a:gdLst/>
            <a:ahLst/>
            <a:cxnLst/>
            <a:rect l="l" t="t" r="r" b="b"/>
            <a:pathLst>
              <a:path w="2431415" h="1748789">
                <a:moveTo>
                  <a:pt x="2414269" y="1748535"/>
                </a:moveTo>
                <a:lnTo>
                  <a:pt x="0" y="23240"/>
                </a:lnTo>
                <a:lnTo>
                  <a:pt x="16611" y="0"/>
                </a:lnTo>
                <a:lnTo>
                  <a:pt x="2430881" y="1725294"/>
                </a:lnTo>
                <a:lnTo>
                  <a:pt x="2414269" y="1748535"/>
                </a:lnTo>
                <a:close/>
              </a:path>
            </a:pathLst>
          </a:custGeom>
          <a:solidFill>
            <a:srgbClr val="C0504D"/>
          </a:solidFill>
        </p:spPr>
        <p:txBody>
          <a:bodyPr wrap="square" lIns="0" tIns="0" rIns="0" bIns="0" rtlCol="0"/>
          <a:lstStyle/>
          <a:p>
            <a:endParaRPr sz="1800"/>
          </a:p>
        </p:txBody>
      </p:sp>
      <p:sp>
        <p:nvSpPr>
          <p:cNvPr id="9" name="object 9"/>
          <p:cNvSpPr/>
          <p:nvPr/>
        </p:nvSpPr>
        <p:spPr>
          <a:xfrm>
            <a:off x="3902075" y="2380615"/>
            <a:ext cx="3300095" cy="856615"/>
          </a:xfrm>
          <a:custGeom>
            <a:avLst/>
            <a:gdLst/>
            <a:ahLst/>
            <a:cxnLst/>
            <a:rect l="l" t="t" r="r" b="b"/>
            <a:pathLst>
              <a:path w="2763520" h="922020">
                <a:moveTo>
                  <a:pt x="8839" y="921892"/>
                </a:moveTo>
                <a:lnTo>
                  <a:pt x="0" y="894714"/>
                </a:lnTo>
                <a:lnTo>
                  <a:pt x="2754630" y="0"/>
                </a:lnTo>
                <a:lnTo>
                  <a:pt x="2763456" y="27177"/>
                </a:lnTo>
                <a:lnTo>
                  <a:pt x="8839" y="921892"/>
                </a:lnTo>
                <a:close/>
              </a:path>
            </a:pathLst>
          </a:custGeom>
          <a:solidFill>
            <a:srgbClr val="C0504D"/>
          </a:solidFill>
        </p:spPr>
        <p:txBody>
          <a:bodyPr wrap="square" lIns="0" tIns="0" rIns="0" bIns="0" rtlCol="0"/>
          <a:lstStyle/>
          <a:p>
            <a:endParaRPr sz="1800"/>
          </a:p>
        </p:txBody>
      </p:sp>
      <p:sp>
        <p:nvSpPr>
          <p:cNvPr id="10" name="object 10"/>
          <p:cNvSpPr/>
          <p:nvPr/>
        </p:nvSpPr>
        <p:spPr>
          <a:xfrm>
            <a:off x="3922395" y="3362960"/>
            <a:ext cx="3165475" cy="817245"/>
          </a:xfrm>
          <a:custGeom>
            <a:avLst/>
            <a:gdLst/>
            <a:ahLst/>
            <a:cxnLst/>
            <a:rect l="l" t="t" r="r" b="b"/>
            <a:pathLst>
              <a:path w="2034540" h="675004">
                <a:moveTo>
                  <a:pt x="8712" y="674928"/>
                </a:moveTo>
                <a:lnTo>
                  <a:pt x="0" y="647700"/>
                </a:lnTo>
                <a:lnTo>
                  <a:pt x="2025650" y="0"/>
                </a:lnTo>
                <a:lnTo>
                  <a:pt x="2034362" y="27228"/>
                </a:lnTo>
                <a:lnTo>
                  <a:pt x="8712" y="674928"/>
                </a:lnTo>
                <a:close/>
              </a:path>
            </a:pathLst>
          </a:custGeom>
          <a:solidFill>
            <a:srgbClr val="C0504D"/>
          </a:solidFill>
        </p:spPr>
        <p:txBody>
          <a:bodyPr wrap="square" lIns="0" tIns="0" rIns="0" bIns="0" rtlCol="0"/>
          <a:lstStyle/>
          <a:p>
            <a:endParaRPr sz="1800"/>
          </a:p>
        </p:txBody>
      </p:sp>
      <p:sp>
        <p:nvSpPr>
          <p:cNvPr id="12" name="object 4"/>
          <p:cNvSpPr txBox="1"/>
          <p:nvPr/>
        </p:nvSpPr>
        <p:spPr>
          <a:xfrm>
            <a:off x="987425" y="4716276"/>
            <a:ext cx="4523765" cy="430530"/>
          </a:xfrm>
          <a:prstGeom prst="rect">
            <a:avLst/>
          </a:prstGeom>
        </p:spPr>
        <p:txBody>
          <a:bodyPr vert="horz" wrap="square" lIns="0" tIns="0" rIns="0" bIns="0" rtlCol="0">
            <a:spAutoFit/>
          </a:bodyPr>
          <a:lstStyle/>
          <a:p>
            <a:pPr marL="12700">
              <a:lnSpc>
                <a:spcPct val="100000"/>
              </a:lnSpc>
            </a:pPr>
            <a:r>
              <a:rPr lang="en-US" sz="2800" b="1" spc="-20" dirty="0">
                <a:latin typeface="方正清刻本悦宋简体" panose="02000000000000000000" pitchFamily="2" charset="-122"/>
                <a:cs typeface="方正清刻本悦宋简体" panose="02000000000000000000" pitchFamily="2" charset="-122"/>
              </a:rPr>
              <a:t>4</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世界存在状态问题</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4036695" y="3237230"/>
            <a:ext cx="237490" cy="383540"/>
          </a:xfrm>
          <a:prstGeom prst="rect">
            <a:avLst/>
          </a:prstGeom>
          <a:noFill/>
        </p:spPr>
        <p:txBody>
          <a:bodyPr wrap="none" rtlCol="0" anchor="t">
            <a:spAutoFit/>
          </a:bodyPr>
          <a:lstStyle/>
          <a:p>
            <a:r>
              <a:rPr lang="zh-CN" altLang="en-US" b="1" dirty="0">
                <a:solidFill>
                  <a:srgbClr val="FF0000"/>
                </a:solidFill>
                <a:sym typeface="+mn-ea"/>
              </a:rPr>
              <a:t> </a:t>
            </a:r>
            <a:endParaRPr lang="zh-CN" altLang="en-US"/>
          </a:p>
        </p:txBody>
      </p:sp>
      <p:sp>
        <p:nvSpPr>
          <p:cNvPr id="14" name="object 7"/>
          <p:cNvSpPr txBox="1"/>
          <p:nvPr/>
        </p:nvSpPr>
        <p:spPr>
          <a:xfrm>
            <a:off x="7489190" y="4808220"/>
            <a:ext cx="4786630" cy="645795"/>
          </a:xfrm>
          <a:prstGeom prst="rect">
            <a:avLst/>
          </a:prstGeom>
        </p:spPr>
        <p:txBody>
          <a:bodyPr vert="horz" wrap="square" lIns="0" tIns="0" rIns="0" bIns="0" rtlCol="0">
            <a:spAutoFit/>
          </a:bodyPr>
          <a:lstStyle/>
          <a:p>
            <a:pPr marL="0" indent="0" algn="just">
              <a:lnSpc>
                <a:spcPct val="150000"/>
              </a:lnSpc>
              <a:buNone/>
            </a:pPr>
            <a:r>
              <a:rPr lang="en-US" sz="2800" b="1" spc="-20" dirty="0">
                <a:latin typeface="方正清刻本悦宋简体" panose="02000000000000000000" pitchFamily="2" charset="-122"/>
                <a:cs typeface="方正清刻本悦宋简体" panose="02000000000000000000" pitchFamily="2" charset="-122"/>
                <a:sym typeface="+mn-ea"/>
              </a:rPr>
              <a:t>D</a:t>
            </a:r>
            <a:r>
              <a:rPr sz="2800" b="1" spc="-20" dirty="0">
                <a:latin typeface="方正清刻本悦宋简体" panose="02000000000000000000" pitchFamily="2" charset="-122"/>
                <a:cs typeface="方正清刻本悦宋简体" panose="02000000000000000000" pitchFamily="2" charset="-122"/>
                <a:sym typeface="+mn-ea"/>
              </a:rPr>
              <a:t>.</a:t>
            </a:r>
            <a:r>
              <a:rPr lang="zh-CN" altLang="en-US" sz="2800" b="1" dirty="0">
                <a:solidFill>
                  <a:srgbClr val="C00000"/>
                </a:solidFill>
                <a:latin typeface="微软雅黑" panose="020B0503020204020204" pitchFamily="34" charset="-122"/>
                <a:ea typeface="微软雅黑" panose="020B0503020204020204" pitchFamily="34" charset="-122"/>
                <a:sym typeface="+mn-ea"/>
              </a:rPr>
              <a:t>辩证法和形而上学</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5" name="object 10"/>
          <p:cNvSpPr/>
          <p:nvPr/>
        </p:nvSpPr>
        <p:spPr>
          <a:xfrm rot="1020000">
            <a:off x="4736465" y="4718050"/>
            <a:ext cx="2537460" cy="828040"/>
          </a:xfrm>
          <a:custGeom>
            <a:avLst/>
            <a:gdLst/>
            <a:ahLst/>
            <a:cxnLst/>
            <a:rect l="l" t="t" r="r" b="b"/>
            <a:pathLst>
              <a:path w="2034540" h="675004">
                <a:moveTo>
                  <a:pt x="8712" y="674928"/>
                </a:moveTo>
                <a:lnTo>
                  <a:pt x="0" y="647700"/>
                </a:lnTo>
                <a:lnTo>
                  <a:pt x="2025650" y="0"/>
                </a:lnTo>
                <a:lnTo>
                  <a:pt x="2034362" y="27228"/>
                </a:lnTo>
                <a:lnTo>
                  <a:pt x="8712" y="674928"/>
                </a:lnTo>
                <a:close/>
              </a:path>
            </a:pathLst>
          </a:custGeom>
          <a:solidFill>
            <a:srgbClr val="C0504D"/>
          </a:solidFill>
        </p:spPr>
        <p:txBody>
          <a:bodyPr wrap="square" lIns="0" tIns="0" rIns="0" bIns="0" rtlCol="0"/>
          <a:lstStyle/>
          <a:p>
            <a:endParaRPr sz="180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sz="2400" dirty="0">
                <a:solidFill>
                  <a:prstClr val="black"/>
                </a:solidFill>
                <a:latin typeface="微软雅黑" panose="020B0503020204020204" pitchFamily="34" charset="-122"/>
                <a:ea typeface="微软雅黑" panose="020B0503020204020204" pitchFamily="34" charset="-122"/>
              </a:rPr>
              <a:t>##</a:t>
            </a:r>
            <a:r>
              <a:rPr altLang="zh-CN" sz="2400" dirty="0">
                <a:solidFill>
                  <a:prstClr val="black"/>
                </a:solidFill>
                <a:latin typeface="微软雅黑" panose="020B0503020204020204" pitchFamily="34" charset="-122"/>
                <a:ea typeface="微软雅黑" panose="020B0503020204020204" pitchFamily="34" charset="-122"/>
              </a:rPr>
              <a:t>对</a:t>
            </a:r>
            <a:r>
              <a:rPr altLang="zh-CN" sz="2400" b="1" dirty="0">
                <a:solidFill>
                  <a:prstClr val="black"/>
                </a:solidFill>
                <a:latin typeface="微软雅黑" panose="020B0503020204020204" pitchFamily="34" charset="-122"/>
                <a:ea typeface="微软雅黑" panose="020B0503020204020204" pitchFamily="34" charset="-122"/>
              </a:rPr>
              <a:t>世界存在状态问题</a:t>
            </a:r>
            <a:r>
              <a:rPr altLang="zh-CN" sz="2400" dirty="0">
                <a:solidFill>
                  <a:prstClr val="black"/>
                </a:solidFill>
                <a:latin typeface="微软雅黑" panose="020B0503020204020204" pitchFamily="34" charset="-122"/>
                <a:ea typeface="微软雅黑" panose="020B0503020204020204" pitchFamily="34" charset="-122"/>
              </a:rPr>
              <a:t>的不同回答所区分的哲学派别是</a:t>
            </a:r>
            <a:endParaRPr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altLang="zh-CN" sz="2400" dirty="0">
                <a:solidFill>
                  <a:prstClr val="black"/>
                </a:solidFill>
                <a:latin typeface="微软雅黑" panose="020B0503020204020204" pitchFamily="34" charset="-122"/>
                <a:ea typeface="微软雅黑" panose="020B0503020204020204" pitchFamily="34" charset="-122"/>
              </a:rPr>
              <a:t>A、 可知论和不可知论</a:t>
            </a:r>
            <a:endParaRPr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altLang="zh-CN" sz="2400" dirty="0">
                <a:solidFill>
                  <a:prstClr val="black"/>
                </a:solidFill>
                <a:latin typeface="微软雅黑" panose="020B0503020204020204" pitchFamily="34" charset="-122"/>
                <a:ea typeface="微软雅黑" panose="020B0503020204020204" pitchFamily="34" charset="-122"/>
              </a:rPr>
              <a:t>B、 反映论和先验论</a:t>
            </a:r>
            <a:endParaRPr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altLang="zh-CN" sz="2400" dirty="0">
                <a:solidFill>
                  <a:prstClr val="black"/>
                </a:solidFill>
                <a:latin typeface="微软雅黑" panose="020B0503020204020204" pitchFamily="34" charset="-122"/>
                <a:ea typeface="微软雅黑" panose="020B0503020204020204" pitchFamily="34" charset="-122"/>
              </a:rPr>
              <a:t>C、 辩证法和形而上学</a:t>
            </a:r>
            <a:endParaRPr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altLang="zh-CN" sz="2400" dirty="0">
                <a:solidFill>
                  <a:prstClr val="black"/>
                </a:solidFill>
                <a:latin typeface="微软雅黑" panose="020B0503020204020204" pitchFamily="34" charset="-122"/>
                <a:ea typeface="微软雅黑" panose="020B0503020204020204" pitchFamily="34" charset="-122"/>
              </a:rPr>
              <a:t>D、 唯物主义和唯心主义</a:t>
            </a:r>
            <a:endParaRPr altLang="zh-CN" sz="2400"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sz="2400" dirty="0">
                <a:solidFill>
                  <a:prstClr val="black"/>
                </a:solidFill>
                <a:latin typeface="微软雅黑" panose="020B0503020204020204" pitchFamily="34" charset="-122"/>
                <a:ea typeface="微软雅黑" panose="020B0503020204020204" pitchFamily="34" charset="-122"/>
              </a:rPr>
              <a:t>##</a:t>
            </a:r>
            <a:r>
              <a:rPr altLang="zh-CN" sz="2400" dirty="0">
                <a:solidFill>
                  <a:prstClr val="black"/>
                </a:solidFill>
                <a:latin typeface="微软雅黑" panose="020B0503020204020204" pitchFamily="34" charset="-122"/>
                <a:ea typeface="微软雅黑" panose="020B0503020204020204" pitchFamily="34" charset="-122"/>
              </a:rPr>
              <a:t>对世界存在状态问题的不同回答所区分的哲学派别是</a:t>
            </a:r>
            <a:r>
              <a:rPr lang="en-US" sz="2400" b="1" dirty="0">
                <a:solidFill>
                  <a:srgbClr val="C00000"/>
                </a:solidFill>
                <a:latin typeface="微软雅黑" panose="020B0503020204020204" pitchFamily="34" charset="-122"/>
                <a:ea typeface="微软雅黑" panose="020B0503020204020204" pitchFamily="34" charset="-122"/>
              </a:rPr>
              <a:t>C</a:t>
            </a:r>
            <a:endParaRPr lang="en-US" sz="2400" b="1" dirty="0">
              <a:solidFill>
                <a:srgbClr val="C00000"/>
              </a:solidFill>
              <a:latin typeface="微软雅黑" panose="020B0503020204020204" pitchFamily="34" charset="-122"/>
              <a:ea typeface="微软雅黑" panose="020B0503020204020204" pitchFamily="34" charset="-122"/>
            </a:endParaRPr>
          </a:p>
          <a:p>
            <a:pPr marL="0" indent="0" algn="just">
              <a:lnSpc>
                <a:spcPct val="150000"/>
              </a:lnSpc>
              <a:buNone/>
            </a:pPr>
            <a:r>
              <a:rPr altLang="zh-CN" sz="2400" dirty="0">
                <a:solidFill>
                  <a:prstClr val="black"/>
                </a:solidFill>
                <a:latin typeface="微软雅黑" panose="020B0503020204020204" pitchFamily="34" charset="-122"/>
                <a:ea typeface="微软雅黑" panose="020B0503020204020204" pitchFamily="34" charset="-122"/>
              </a:rPr>
              <a:t>A、 可知论和不可知论</a:t>
            </a:r>
            <a:endParaRPr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altLang="zh-CN" sz="2400" dirty="0">
                <a:solidFill>
                  <a:prstClr val="black"/>
                </a:solidFill>
                <a:latin typeface="微软雅黑" panose="020B0503020204020204" pitchFamily="34" charset="-122"/>
                <a:ea typeface="微软雅黑" panose="020B0503020204020204" pitchFamily="34" charset="-122"/>
              </a:rPr>
              <a:t>B、 反映论和先验论</a:t>
            </a:r>
            <a:endParaRPr altLang="zh-CN" sz="2400" dirty="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pPr>
            <a:r>
              <a:rPr altLang="zh-CN" sz="2400" b="1" dirty="0">
                <a:solidFill>
                  <a:srgbClr val="C00000"/>
                </a:solidFill>
                <a:latin typeface="微软雅黑" panose="020B0503020204020204" pitchFamily="34" charset="-122"/>
                <a:ea typeface="微软雅黑" panose="020B0503020204020204" pitchFamily="34" charset="-122"/>
              </a:rPr>
              <a:t>C、 辩证法和形而上学</a:t>
            </a:r>
            <a:endParaRPr altLang="zh-CN" sz="2400" b="1" dirty="0">
              <a:solidFill>
                <a:srgbClr val="C00000"/>
              </a:solidFill>
              <a:latin typeface="微软雅黑" panose="020B0503020204020204" pitchFamily="34" charset="-122"/>
              <a:ea typeface="微软雅黑" panose="020B0503020204020204" pitchFamily="34" charset="-122"/>
            </a:endParaRPr>
          </a:p>
          <a:p>
            <a:pPr marL="0" indent="0" algn="just">
              <a:lnSpc>
                <a:spcPct val="150000"/>
              </a:lnSpc>
              <a:buNone/>
            </a:pPr>
            <a:r>
              <a:rPr altLang="zh-CN" sz="2400" dirty="0">
                <a:solidFill>
                  <a:prstClr val="black"/>
                </a:solidFill>
                <a:latin typeface="微软雅黑" panose="020B0503020204020204" pitchFamily="34" charset="-122"/>
                <a:ea typeface="微软雅黑" panose="020B0503020204020204" pitchFamily="34" charset="-122"/>
              </a:rPr>
              <a:t>D、 唯物主义和唯心主义</a:t>
            </a:r>
            <a:endParaRPr altLang="zh-CN" sz="2400"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90541" y="1454416"/>
            <a:ext cx="10877910" cy="699595"/>
          </a:xfrm>
        </p:spPr>
        <p:txBody>
          <a:bodyPr/>
          <a:lstStyle/>
          <a:p>
            <a:r>
              <a:rPr lang="zh-CN" altLang="en-US" sz="3200"/>
              <a:t>马克思的选择：</a:t>
            </a:r>
            <a:endParaRPr lang="zh-CN" altLang="en-US" sz="3200">
              <a:solidFill>
                <a:srgbClr val="C00000"/>
              </a:solidFill>
            </a:endParaRPr>
          </a:p>
        </p:txBody>
      </p:sp>
      <p:sp>
        <p:nvSpPr>
          <p:cNvPr id="4" name="文本框 3"/>
          <p:cNvSpPr txBox="1"/>
          <p:nvPr/>
        </p:nvSpPr>
        <p:spPr>
          <a:xfrm>
            <a:off x="1379855" y="2736850"/>
            <a:ext cx="2338070" cy="1383665"/>
          </a:xfrm>
          <a:prstGeom prst="rect">
            <a:avLst/>
          </a:prstGeom>
          <a:noFill/>
        </p:spPr>
        <p:txBody>
          <a:bodyPr wrap="square" rtlCol="0">
            <a:spAutoFit/>
          </a:bodyPr>
          <a:lstStyle/>
          <a:p>
            <a:r>
              <a:rPr lang="zh-CN" altLang="en-US" sz="2800">
                <a:latin typeface="方正清刻本悦宋简体" panose="02000000000000000000" pitchFamily="2" charset="-122"/>
                <a:ea typeface="方正清刻本悦宋简体" panose="02000000000000000000" pitchFamily="2" charset="-122"/>
              </a:rPr>
              <a:t>唯物主义  </a:t>
            </a:r>
            <a:endParaRPr lang="zh-CN" altLang="en-US" sz="2800">
              <a:latin typeface="方正清刻本悦宋简体" panose="02000000000000000000" pitchFamily="2" charset="-122"/>
              <a:ea typeface="方正清刻本悦宋简体" panose="02000000000000000000" pitchFamily="2" charset="-122"/>
            </a:endParaRPr>
          </a:p>
          <a:p>
            <a:endParaRPr lang="zh-CN" altLang="en-US" sz="2800">
              <a:latin typeface="方正清刻本悦宋简体" panose="02000000000000000000" pitchFamily="2" charset="-122"/>
              <a:ea typeface="方正清刻本悦宋简体" panose="02000000000000000000" pitchFamily="2" charset="-122"/>
            </a:endParaRPr>
          </a:p>
          <a:p>
            <a:r>
              <a:rPr lang="zh-CN" altLang="en-US" sz="2800">
                <a:latin typeface="方正清刻本悦宋简体" panose="02000000000000000000" pitchFamily="2" charset="-122"/>
                <a:ea typeface="方正清刻本悦宋简体" panose="02000000000000000000" pitchFamily="2" charset="-122"/>
              </a:rPr>
              <a:t>唯心主义</a:t>
            </a:r>
            <a:endParaRPr lang="zh-CN" altLang="en-US" sz="2800">
              <a:latin typeface="方正清刻本悦宋简体" panose="02000000000000000000" pitchFamily="2" charset="-122"/>
              <a:ea typeface="方正清刻本悦宋简体" panose="02000000000000000000" pitchFamily="2" charset="-122"/>
            </a:endParaRPr>
          </a:p>
        </p:txBody>
      </p:sp>
      <p:sp>
        <p:nvSpPr>
          <p:cNvPr id="5" name="文本框 4"/>
          <p:cNvSpPr txBox="1"/>
          <p:nvPr/>
        </p:nvSpPr>
        <p:spPr>
          <a:xfrm>
            <a:off x="5278120" y="2736850"/>
            <a:ext cx="2338070" cy="1383665"/>
          </a:xfrm>
          <a:prstGeom prst="rect">
            <a:avLst/>
          </a:prstGeom>
          <a:noFill/>
        </p:spPr>
        <p:txBody>
          <a:bodyPr wrap="square" rtlCol="0">
            <a:spAutoFit/>
          </a:bodyPr>
          <a:lstStyle/>
          <a:p>
            <a:pPr lvl="0" algn="l"/>
            <a:r>
              <a:rPr lang="zh-CN" altLang="en-US" sz="2800">
                <a:latin typeface="方正清刻本悦宋简体" panose="02000000000000000000" pitchFamily="2" charset="-122"/>
                <a:ea typeface="方正清刻本悦宋简体" panose="02000000000000000000" pitchFamily="2" charset="-122"/>
                <a:sym typeface="+mn-ea"/>
              </a:rPr>
              <a:t>辩证法  </a:t>
            </a:r>
            <a:endParaRPr lang="zh-CN" altLang="en-US" sz="2800">
              <a:latin typeface="方正清刻本悦宋简体" panose="02000000000000000000" pitchFamily="2" charset="-122"/>
              <a:ea typeface="方正清刻本悦宋简体" panose="02000000000000000000" pitchFamily="2" charset="-122"/>
              <a:sym typeface="+mn-ea"/>
            </a:endParaRPr>
          </a:p>
          <a:p>
            <a:pPr lvl="0" algn="l"/>
            <a:endParaRPr lang="zh-CN" altLang="en-US" sz="2800">
              <a:latin typeface="方正清刻本悦宋简体" panose="02000000000000000000" pitchFamily="2" charset="-122"/>
              <a:ea typeface="方正清刻本悦宋简体" panose="02000000000000000000" pitchFamily="2" charset="-122"/>
              <a:sym typeface="+mn-ea"/>
            </a:endParaRPr>
          </a:p>
          <a:p>
            <a:pPr lvl="0" algn="l"/>
            <a:r>
              <a:rPr lang="zh-CN" altLang="en-US" sz="2800">
                <a:latin typeface="方正清刻本悦宋简体" panose="02000000000000000000" pitchFamily="2" charset="-122"/>
                <a:ea typeface="方正清刻本悦宋简体" panose="02000000000000000000" pitchFamily="2" charset="-122"/>
                <a:sym typeface="+mn-ea"/>
              </a:rPr>
              <a:t>形而上学</a:t>
            </a:r>
            <a:endParaRPr lang="zh-CN" altLang="en-US" sz="2800">
              <a:latin typeface="方正清刻本悦宋简体" panose="02000000000000000000" pitchFamily="2" charset="-122"/>
              <a:ea typeface="方正清刻本悦宋简体" panose="02000000000000000000" pitchFamily="2" charset="-122"/>
              <a:sym typeface="+mn-ea"/>
            </a:endParaRPr>
          </a:p>
        </p:txBody>
      </p:sp>
      <p:sp>
        <p:nvSpPr>
          <p:cNvPr id="6" name="文本框 5"/>
          <p:cNvSpPr txBox="1"/>
          <p:nvPr/>
        </p:nvSpPr>
        <p:spPr>
          <a:xfrm>
            <a:off x="3306388" y="2529441"/>
            <a:ext cx="523701" cy="637675"/>
          </a:xfrm>
          <a:prstGeom prst="rect">
            <a:avLst/>
          </a:prstGeom>
          <a:noFill/>
        </p:spPr>
        <p:txBody>
          <a:bodyPr wrap="square" rtlCol="0">
            <a:spAutoFit/>
          </a:bodyPr>
          <a:lstStyle/>
          <a:p>
            <a:pPr defTabSz="914400">
              <a:lnSpc>
                <a:spcPct val="150000"/>
              </a:lnSpc>
            </a:pPr>
            <a:r>
              <a:rPr lang="zh-CN" altLang="en-US" sz="2800" b="1" dirty="0" smtClean="0">
                <a:solidFill>
                  <a:srgbClr val="C00000"/>
                </a:solidFill>
              </a:rPr>
              <a:t>√</a:t>
            </a:r>
            <a:endParaRPr lang="zh-CN" altLang="en-US" sz="2800" b="1" dirty="0" smtClean="0">
              <a:solidFill>
                <a:srgbClr val="C00000"/>
              </a:solidFill>
            </a:endParaRPr>
          </a:p>
        </p:txBody>
      </p:sp>
      <p:sp>
        <p:nvSpPr>
          <p:cNvPr id="7" name="文本框 6"/>
          <p:cNvSpPr txBox="1"/>
          <p:nvPr/>
        </p:nvSpPr>
        <p:spPr>
          <a:xfrm>
            <a:off x="6868738" y="2529441"/>
            <a:ext cx="523701" cy="637675"/>
          </a:xfrm>
          <a:prstGeom prst="rect">
            <a:avLst/>
          </a:prstGeom>
          <a:noFill/>
        </p:spPr>
        <p:txBody>
          <a:bodyPr wrap="square" rtlCol="0">
            <a:spAutoFit/>
          </a:bodyPr>
          <a:lstStyle/>
          <a:p>
            <a:pPr defTabSz="914400">
              <a:lnSpc>
                <a:spcPct val="150000"/>
              </a:lnSpc>
            </a:pPr>
            <a:r>
              <a:rPr lang="zh-CN" altLang="en-US" sz="2800" b="1" dirty="0" smtClean="0">
                <a:solidFill>
                  <a:srgbClr val="C00000"/>
                </a:solidFill>
              </a:rPr>
              <a:t>√</a:t>
            </a:r>
            <a:endParaRPr lang="zh-CN" altLang="en-US" sz="2800" b="1" dirty="0" smtClean="0">
              <a:solidFill>
                <a:srgbClr val="C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3960" y="577850"/>
            <a:ext cx="6106160" cy="583565"/>
          </a:xfrm>
          <a:prstGeom prst="rect">
            <a:avLst/>
          </a:prstGeom>
          <a:noFill/>
        </p:spPr>
        <p:txBody>
          <a:bodyPr wrap="none" rtlCol="0" anchor="t">
            <a:spAutoFit/>
          </a:bodyPr>
          <a:lstStyle/>
          <a:p>
            <a:r>
              <a:rPr lang="zh-CN" altLang="en-US" sz="3200" b="1" dirty="0">
                <a:latin typeface="方正清刻本悦宋简体" panose="02000000000000000000" pitchFamily="2" charset="-122"/>
                <a:ea typeface="方正清刻本悦宋简体" panose="02000000000000000000" pitchFamily="2" charset="-122"/>
                <a:sym typeface="+mn-ea"/>
              </a:rPr>
              <a:t>第一节  马克思主义的产生和发展</a:t>
            </a:r>
            <a:endParaRPr lang="zh-CN" altLang="en-US" sz="3200" b="1" dirty="0">
              <a:latin typeface="方正清刻本悦宋简体" panose="02000000000000000000" pitchFamily="2" charset="-122"/>
              <a:ea typeface="方正清刻本悦宋简体" panose="02000000000000000000" pitchFamily="2" charset="-122"/>
              <a:sym typeface="+mn-ea"/>
            </a:endParaRPr>
          </a:p>
        </p:txBody>
      </p:sp>
      <p:sp>
        <p:nvSpPr>
          <p:cNvPr id="7" name="文本框 2"/>
          <p:cNvSpPr txBox="1"/>
          <p:nvPr>
            <p:custDataLst>
              <p:tags r:id="rId1"/>
            </p:custDataLst>
          </p:nvPr>
        </p:nvSpPr>
        <p:spPr>
          <a:xfrm>
            <a:off x="1104900" y="1359535"/>
            <a:ext cx="6810375" cy="584835"/>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华文中宋" panose="02010600040101010101" charset="-122"/>
                <a:ea typeface="华文中宋" panose="02010600040101010101" charset="-122"/>
              </a:rPr>
              <a:t>【</a:t>
            </a:r>
            <a:r>
              <a:rPr lang="zh-CN" altLang="en-US" sz="2400" dirty="0" smtClean="0">
                <a:solidFill>
                  <a:schemeClr val="tx1"/>
                </a:solidFill>
                <a:latin typeface="华文中宋" panose="02010600040101010101" charset="-122"/>
                <a:ea typeface="华文中宋" panose="02010600040101010101" charset="-122"/>
              </a:rPr>
              <a:t>知识点</a:t>
            </a:r>
            <a:r>
              <a:rPr lang="en-US" altLang="zh-CN" sz="2400" dirty="0" smtClean="0">
                <a:solidFill>
                  <a:schemeClr val="tx1"/>
                </a:solidFill>
                <a:latin typeface="华文中宋" panose="02010600040101010101" charset="-122"/>
                <a:ea typeface="华文中宋" panose="02010600040101010101" charset="-122"/>
              </a:rPr>
              <a:t>2】</a:t>
            </a:r>
            <a:r>
              <a:rPr lang="zh-CN" altLang="en-US" sz="2400" dirty="0" smtClean="0">
                <a:solidFill>
                  <a:schemeClr val="tx1"/>
                </a:solidFill>
                <a:latin typeface="华文中宋" panose="02010600040101010101" charset="-122"/>
                <a:ea typeface="华文中宋" panose="02010600040101010101" charset="-122"/>
              </a:rPr>
              <a:t>马克思主义</a:t>
            </a:r>
            <a:r>
              <a:rPr lang="zh-CN" altLang="en-US" sz="2400" dirty="0">
                <a:solidFill>
                  <a:schemeClr val="tx1"/>
                </a:solidFill>
                <a:latin typeface="华文中宋" panose="02010600040101010101" charset="-122"/>
                <a:ea typeface="华文中宋" panose="02010600040101010101" charset="-122"/>
              </a:rPr>
              <a:t>对人类文明的继承和</a:t>
            </a:r>
            <a:r>
              <a:rPr lang="zh-CN" altLang="en-US" sz="2400" dirty="0" smtClean="0">
                <a:solidFill>
                  <a:schemeClr val="tx1"/>
                </a:solidFill>
                <a:latin typeface="华文中宋" panose="02010600040101010101" charset="-122"/>
                <a:ea typeface="华文中宋" panose="02010600040101010101" charset="-122"/>
              </a:rPr>
              <a:t>发展</a:t>
            </a:r>
            <a:endParaRPr lang="zh-CN" altLang="en-US" sz="2400" dirty="0">
              <a:solidFill>
                <a:schemeClr val="tx1"/>
              </a:solidFill>
              <a:latin typeface="华文中宋" panose="02010600040101010101" charset="-122"/>
              <a:ea typeface="华文中宋" panose="02010600040101010101" charset="-122"/>
            </a:endParaRPr>
          </a:p>
        </p:txBody>
      </p:sp>
      <p:sp>
        <p:nvSpPr>
          <p:cNvPr id="4" name="TextBox 3"/>
          <p:cNvSpPr txBox="1"/>
          <p:nvPr/>
        </p:nvSpPr>
        <p:spPr>
          <a:xfrm>
            <a:off x="1105104" y="2140741"/>
            <a:ext cx="8496944" cy="828675"/>
          </a:xfrm>
          <a:prstGeom prst="rect">
            <a:avLst/>
          </a:prstGeom>
          <a:noFill/>
        </p:spPr>
        <p:txBody>
          <a:bodyPr wrap="square" lIns="91428" tIns="45718" rIns="91428" bIns="45718" rtlCol="0">
            <a:spAutoFit/>
          </a:bodyPr>
          <a:lstStyle/>
          <a:p>
            <a:r>
              <a:rPr lang="en-US" altLang="zh-CN" sz="2400" dirty="0">
                <a:latin typeface="华文中宋" panose="02010600040101010101" charset="-122"/>
                <a:ea typeface="华文中宋" panose="02010600040101010101" charset="-122"/>
              </a:rPr>
              <a:t>1</a:t>
            </a:r>
            <a:r>
              <a:rPr lang="zh-CN" altLang="en-US" sz="2400" dirty="0">
                <a:latin typeface="华文中宋" panose="02010600040101010101" charset="-122"/>
                <a:ea typeface="华文中宋" panose="02010600040101010101" charset="-122"/>
              </a:rPr>
              <a:t>、</a:t>
            </a:r>
            <a:r>
              <a:rPr lang="zh-CN" altLang="en-US" sz="2400" b="1" dirty="0">
                <a:solidFill>
                  <a:srgbClr val="FF0000"/>
                </a:solidFill>
                <a:latin typeface="华文中宋" panose="02010600040101010101" charset="-122"/>
                <a:ea typeface="华文中宋" panose="02010600040101010101" charset="-122"/>
              </a:rPr>
              <a:t>直接理论来源</a:t>
            </a:r>
            <a:r>
              <a:rPr lang="zh-CN" altLang="en-US" sz="2400" dirty="0">
                <a:latin typeface="华文中宋" panose="02010600040101010101" charset="-122"/>
                <a:ea typeface="华文中宋" panose="02010600040101010101" charset="-122"/>
              </a:rPr>
              <a:t>（德、英、英法） </a:t>
            </a:r>
            <a:r>
              <a:rPr lang="zh-CN" altLang="en-US" sz="2400">
                <a:latin typeface="华文中宋" panose="02010600040101010101" charset="-122"/>
                <a:ea typeface="华文中宋" panose="02010600040101010101" charset="-122"/>
                <a:sym typeface="+mn-ea"/>
              </a:rPr>
              <a:t>【</a:t>
            </a:r>
            <a:r>
              <a:rPr lang="zh-CN" altLang="en-US" sz="2400">
                <a:solidFill>
                  <a:srgbClr val="C00000"/>
                </a:solidFill>
                <a:latin typeface="华文中宋" panose="02010600040101010101" charset="-122"/>
                <a:ea typeface="华文中宋" panose="02010600040101010101" charset="-122"/>
                <a:sym typeface="+mn-ea"/>
              </a:rPr>
              <a:t>选择</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简答】</a:t>
            </a:r>
            <a:r>
              <a:rPr lang="zh-CN" altLang="en-US" sz="2400" dirty="0" smtClean="0">
                <a:solidFill>
                  <a:srgbClr val="FF0000"/>
                </a:solidFill>
                <a:latin typeface="华文中宋" panose="02010600040101010101" charset="-122"/>
                <a:ea typeface="华文中宋" panose="02010600040101010101" charset="-122"/>
                <a:sym typeface="+mn-ea"/>
              </a:rPr>
              <a:t>★★</a:t>
            </a:r>
            <a:endParaRPr lang="en-US" altLang="zh-CN" sz="2400" dirty="0">
              <a:solidFill>
                <a:srgbClr val="00B050"/>
              </a:solidFill>
              <a:latin typeface="华文中宋" panose="02010600040101010101" charset="-122"/>
              <a:ea typeface="华文中宋" panose="02010600040101010101" charset="-122"/>
            </a:endParaRPr>
          </a:p>
          <a:p>
            <a:endParaRPr lang="en-US" altLang="zh-CN" sz="2400" dirty="0">
              <a:latin typeface="华文中宋" panose="02010600040101010101" charset="-122"/>
              <a:ea typeface="华文中宋" panose="02010600040101010101" charset="-122"/>
            </a:endParaRPr>
          </a:p>
        </p:txBody>
      </p:sp>
      <p:graphicFrame>
        <p:nvGraphicFramePr>
          <p:cNvPr id="3" name="表格 2"/>
          <p:cNvGraphicFramePr/>
          <p:nvPr/>
        </p:nvGraphicFramePr>
        <p:xfrm>
          <a:off x="1009650" y="2828290"/>
          <a:ext cx="10172065" cy="3448685"/>
        </p:xfrm>
        <a:graphic>
          <a:graphicData uri="http://schemas.openxmlformats.org/drawingml/2006/table">
            <a:tbl>
              <a:tblPr firstRow="1" bandRow="1">
                <a:tableStyleId>{21E4AEA4-8DFA-4A89-87EB-49C32662AFE0}</a:tableStyleId>
              </a:tblPr>
              <a:tblGrid>
                <a:gridCol w="2741930"/>
                <a:gridCol w="2438400"/>
                <a:gridCol w="3401695"/>
                <a:gridCol w="1590040"/>
              </a:tblGrid>
              <a:tr h="631825">
                <a:tc>
                  <a:txBody>
                    <a:bodyPr/>
                    <a:lstStyle/>
                    <a:p>
                      <a:pPr algn="ctr">
                        <a:buNone/>
                      </a:pPr>
                      <a:r>
                        <a:rPr lang="zh-CN" altLang="en-US" sz="2400" dirty="0">
                          <a:latin typeface="方正清刻本悦宋简体" panose="02000000000000000000" pitchFamily="2" charset="-122"/>
                          <a:ea typeface="方正清刻本悦宋简体" panose="02000000000000000000" pitchFamily="2" charset="-122"/>
                        </a:rPr>
                        <a:t>马克思主义理论</a:t>
                      </a:r>
                      <a:endParaRPr lang="zh-CN" altLang="en-US" sz="2400" dirty="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直接理论来源</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代表</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记忆方法</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877570">
                <a:tc>
                  <a:txBody>
                    <a:bodyPr/>
                    <a:lstStyle/>
                    <a:p>
                      <a:pPr algn="ctr">
                        <a:buNone/>
                      </a:pP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0" dirty="0" smtClean="0">
                          <a:solidFill>
                            <a:srgbClr val="C00000"/>
                          </a:solidFill>
                          <a:latin typeface="华文中宋" panose="02010600040101010101" charset="-122"/>
                          <a:ea typeface="华文中宋" panose="02010600040101010101" charset="-122"/>
                          <a:sym typeface="+mn-ea"/>
                        </a:rPr>
                        <a:t>德</a:t>
                      </a:r>
                      <a:r>
                        <a:rPr lang="zh-CN" altLang="en-US" sz="2400" b="0" dirty="0" smtClean="0">
                          <a:solidFill>
                            <a:schemeClr val="tx1"/>
                          </a:solidFill>
                          <a:latin typeface="华文中宋" panose="02010600040101010101" charset="-122"/>
                          <a:ea typeface="华文中宋" panose="02010600040101010101" charset="-122"/>
                          <a:sym typeface="+mn-ea"/>
                        </a:rPr>
                        <a:t>国</a:t>
                      </a:r>
                      <a:r>
                        <a:rPr lang="zh-CN" altLang="en-US" sz="2400" b="0" dirty="0" smtClean="0">
                          <a:solidFill>
                            <a:srgbClr val="C00000"/>
                          </a:solidFill>
                          <a:latin typeface="华文中宋" panose="02010600040101010101" charset="-122"/>
                          <a:ea typeface="华文中宋" panose="02010600040101010101" charset="-122"/>
                          <a:sym typeface="+mn-ea"/>
                        </a:rPr>
                        <a:t>古典哲学</a:t>
                      </a: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1" dirty="0" smtClean="0">
                          <a:solidFill>
                            <a:srgbClr val="C00000"/>
                          </a:solidFill>
                          <a:latin typeface="华文中宋" panose="02010600040101010101" charset="-122"/>
                          <a:ea typeface="华文中宋" panose="02010600040101010101" charset="-122"/>
                          <a:sym typeface="+mn-ea"/>
                        </a:rPr>
                        <a:t>黑</a:t>
                      </a:r>
                      <a:r>
                        <a:rPr lang="zh-CN" altLang="en-US" sz="2400" dirty="0" smtClean="0">
                          <a:latin typeface="华文中宋" panose="02010600040101010101" charset="-122"/>
                          <a:ea typeface="华文中宋" panose="02010600040101010101" charset="-122"/>
                          <a:sym typeface="+mn-ea"/>
                        </a:rPr>
                        <a:t>格尔：</a:t>
                      </a:r>
                      <a:r>
                        <a:rPr lang="zh-CN" altLang="en-US" sz="2400" b="1" dirty="0" smtClean="0">
                          <a:solidFill>
                            <a:srgbClr val="C00000"/>
                          </a:solidFill>
                          <a:latin typeface="华文中宋" panose="02010600040101010101" charset="-122"/>
                          <a:ea typeface="华文中宋" panose="02010600040101010101" charset="-122"/>
                          <a:sym typeface="+mn-ea"/>
                        </a:rPr>
                        <a:t>辩</a:t>
                      </a:r>
                      <a:r>
                        <a:rPr lang="zh-CN" altLang="en-US" sz="2400" dirty="0" smtClean="0">
                          <a:latin typeface="华文中宋" panose="02010600040101010101" charset="-122"/>
                          <a:ea typeface="华文中宋" panose="02010600040101010101" charset="-122"/>
                          <a:sym typeface="+mn-ea"/>
                        </a:rPr>
                        <a:t>证法</a:t>
                      </a:r>
                      <a:endParaRPr lang="en-US" altLang="zh-CN" sz="2400" dirty="0" smtClean="0">
                        <a:latin typeface="华文中宋" panose="02010600040101010101" charset="-122"/>
                        <a:ea typeface="华文中宋" panose="02010600040101010101" charset="-122"/>
                        <a:sym typeface="+mn-ea"/>
                      </a:endParaRPr>
                    </a:p>
                    <a:p>
                      <a:pPr algn="ctr"/>
                      <a:r>
                        <a:rPr lang="zh-CN" altLang="en-US" sz="2400" dirty="0" smtClean="0">
                          <a:latin typeface="华文中宋" panose="02010600040101010101" charset="-122"/>
                          <a:ea typeface="华文中宋" panose="02010600040101010101" charset="-122"/>
                          <a:sym typeface="+mn-ea"/>
                        </a:rPr>
                        <a:t>费尔巴</a:t>
                      </a:r>
                      <a:r>
                        <a:rPr lang="zh-CN" altLang="en-US" sz="2400" b="1" dirty="0" smtClean="0">
                          <a:solidFill>
                            <a:srgbClr val="C00000"/>
                          </a:solidFill>
                          <a:latin typeface="华文中宋" panose="02010600040101010101" charset="-122"/>
                          <a:ea typeface="华文中宋" panose="02010600040101010101" charset="-122"/>
                          <a:sym typeface="+mn-ea"/>
                        </a:rPr>
                        <a:t>哈</a:t>
                      </a:r>
                      <a:r>
                        <a:rPr lang="zh-CN" altLang="en-US" sz="2400" dirty="0" smtClean="0">
                          <a:latin typeface="华文中宋" panose="02010600040101010101" charset="-122"/>
                          <a:ea typeface="华文中宋" panose="02010600040101010101" charset="-122"/>
                          <a:sym typeface="+mn-ea"/>
                        </a:rPr>
                        <a:t>：唯</a:t>
                      </a:r>
                      <a:r>
                        <a:rPr lang="zh-CN" altLang="en-US" sz="2400" b="1" dirty="0" smtClean="0">
                          <a:solidFill>
                            <a:srgbClr val="C00000"/>
                          </a:solidFill>
                          <a:latin typeface="华文中宋" panose="02010600040101010101" charset="-122"/>
                          <a:ea typeface="华文中宋" panose="02010600040101010101" charset="-122"/>
                          <a:sym typeface="+mn-ea"/>
                        </a:rPr>
                        <a:t>物</a:t>
                      </a:r>
                      <a:r>
                        <a:rPr lang="zh-CN" altLang="en-US" sz="2400" dirty="0" smtClean="0">
                          <a:latin typeface="华文中宋" panose="02010600040101010101" charset="-122"/>
                          <a:ea typeface="华文中宋" panose="02010600040101010101" charset="-122"/>
                          <a:sym typeface="+mn-ea"/>
                        </a:rPr>
                        <a:t>主义</a:t>
                      </a:r>
                      <a:endParaRPr lang="zh-CN" altLang="en-US" sz="2400"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嘿哈</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948055">
                <a:tc>
                  <a:txBody>
                    <a:bodyPr/>
                    <a:lstStyle/>
                    <a:p>
                      <a:pPr algn="ctr">
                        <a:buNone/>
                      </a:pP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0" dirty="0" smtClean="0">
                          <a:solidFill>
                            <a:srgbClr val="C00000"/>
                          </a:solidFill>
                          <a:latin typeface="华文中宋" panose="02010600040101010101" charset="-122"/>
                          <a:ea typeface="华文中宋" panose="02010600040101010101" charset="-122"/>
                          <a:sym typeface="+mn-ea"/>
                        </a:rPr>
                        <a:t>英</a:t>
                      </a:r>
                      <a:r>
                        <a:rPr lang="zh-CN" altLang="en-US" sz="2400" b="0" dirty="0" smtClean="0">
                          <a:solidFill>
                            <a:schemeClr val="tx1"/>
                          </a:solidFill>
                          <a:latin typeface="华文中宋" panose="02010600040101010101" charset="-122"/>
                          <a:ea typeface="华文中宋" panose="02010600040101010101" charset="-122"/>
                          <a:sym typeface="+mn-ea"/>
                        </a:rPr>
                        <a:t>国</a:t>
                      </a:r>
                      <a:r>
                        <a:rPr lang="zh-CN" altLang="en-US" sz="2400" b="0" dirty="0" smtClean="0">
                          <a:solidFill>
                            <a:srgbClr val="C00000"/>
                          </a:solidFill>
                          <a:latin typeface="华文中宋" panose="02010600040101010101" charset="-122"/>
                          <a:ea typeface="华文中宋" panose="02010600040101010101" charset="-122"/>
                          <a:sym typeface="+mn-ea"/>
                        </a:rPr>
                        <a:t>古典</a:t>
                      </a:r>
                      <a:endParaRPr lang="zh-CN" altLang="en-US" sz="2400" b="0" dirty="0" smtClean="0">
                        <a:solidFill>
                          <a:srgbClr val="C00000"/>
                        </a:solidFill>
                        <a:latin typeface="华文中宋" panose="02010600040101010101" charset="-122"/>
                        <a:ea typeface="华文中宋" panose="02010600040101010101" charset="-122"/>
                        <a:sym typeface="+mn-ea"/>
                      </a:endParaRPr>
                    </a:p>
                    <a:p>
                      <a:pPr algn="ctr"/>
                      <a:r>
                        <a:rPr lang="zh-CN" altLang="en-US" sz="2400" b="0" dirty="0" smtClean="0">
                          <a:solidFill>
                            <a:srgbClr val="C00000"/>
                          </a:solidFill>
                          <a:latin typeface="华文中宋" panose="02010600040101010101" charset="-122"/>
                          <a:ea typeface="华文中宋" panose="02010600040101010101" charset="-122"/>
                          <a:sym typeface="+mn-ea"/>
                        </a:rPr>
                        <a:t>政治经济学</a:t>
                      </a: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dirty="0" smtClean="0">
                          <a:latin typeface="华文中宋" panose="02010600040101010101" charset="-122"/>
                          <a:ea typeface="华文中宋" panose="02010600040101010101" charset="-122"/>
                          <a:sym typeface="+mn-ea"/>
                        </a:rPr>
                        <a:t>亚当</a:t>
                      </a:r>
                      <a:r>
                        <a:rPr lang="en-US" altLang="zh-CN" sz="2400" dirty="0" smtClean="0">
                          <a:latin typeface="华文中宋" panose="02010600040101010101" charset="-122"/>
                          <a:ea typeface="华文中宋" panose="02010600040101010101" charset="-122"/>
                          <a:sym typeface="+mn-ea"/>
                        </a:rPr>
                        <a:t>·</a:t>
                      </a:r>
                      <a:r>
                        <a:rPr lang="zh-CN" altLang="en-US" sz="2400" b="0" dirty="0" smtClean="0">
                          <a:solidFill>
                            <a:schemeClr val="tx1"/>
                          </a:solidFill>
                          <a:latin typeface="华文中宋" panose="02010600040101010101" charset="-122"/>
                          <a:ea typeface="华文中宋" panose="02010600040101010101" charset="-122"/>
                          <a:sym typeface="+mn-ea"/>
                        </a:rPr>
                        <a:t>斯</a:t>
                      </a:r>
                      <a:r>
                        <a:rPr lang="zh-CN" altLang="en-US" sz="2400" b="1" dirty="0" smtClean="0">
                          <a:solidFill>
                            <a:srgbClr val="C00000"/>
                          </a:solidFill>
                          <a:latin typeface="华文中宋" panose="02010600040101010101" charset="-122"/>
                          <a:ea typeface="华文中宋" panose="02010600040101010101" charset="-122"/>
                          <a:sym typeface="+mn-ea"/>
                        </a:rPr>
                        <a:t>密</a:t>
                      </a:r>
                      <a:endParaRPr lang="en-US" altLang="zh-CN" sz="2400" b="1" dirty="0" smtClean="0">
                        <a:latin typeface="华文中宋" panose="02010600040101010101" charset="-122"/>
                        <a:ea typeface="华文中宋" panose="02010600040101010101" charset="-122"/>
                        <a:sym typeface="+mn-ea"/>
                      </a:endParaRPr>
                    </a:p>
                    <a:p>
                      <a:pPr algn="ctr"/>
                      <a:r>
                        <a:rPr lang="zh-CN" altLang="en-US" sz="2400" b="0" dirty="0" smtClean="0">
                          <a:solidFill>
                            <a:schemeClr val="tx1"/>
                          </a:solidFill>
                          <a:latin typeface="华文中宋" panose="02010600040101010101" charset="-122"/>
                          <a:ea typeface="华文中宋" panose="02010600040101010101" charset="-122"/>
                          <a:sym typeface="+mn-ea"/>
                        </a:rPr>
                        <a:t>大</a:t>
                      </a:r>
                      <a:r>
                        <a:rPr lang="zh-CN" altLang="en-US" sz="2400" dirty="0" smtClean="0">
                          <a:latin typeface="华文中宋" panose="02010600040101010101" charset="-122"/>
                          <a:ea typeface="华文中宋" panose="02010600040101010101" charset="-122"/>
                          <a:sym typeface="+mn-ea"/>
                        </a:rPr>
                        <a:t>卫</a:t>
                      </a:r>
                      <a:r>
                        <a:rPr lang="en-US" altLang="zh-CN" sz="2400" dirty="0" smtClean="0">
                          <a:latin typeface="华文中宋" panose="02010600040101010101" charset="-122"/>
                          <a:ea typeface="华文中宋" panose="02010600040101010101" charset="-122"/>
                          <a:sym typeface="+mn-ea"/>
                        </a:rPr>
                        <a:t>·</a:t>
                      </a:r>
                      <a:r>
                        <a:rPr lang="zh-CN" altLang="en-US" sz="2400" dirty="0" smtClean="0">
                          <a:latin typeface="华文中宋" panose="02010600040101010101" charset="-122"/>
                          <a:ea typeface="华文中宋" panose="02010600040101010101" charset="-122"/>
                          <a:sym typeface="+mn-ea"/>
                        </a:rPr>
                        <a:t>李</a:t>
                      </a:r>
                      <a:r>
                        <a:rPr lang="zh-CN" altLang="en-US" sz="2400" b="1" dirty="0" smtClean="0">
                          <a:solidFill>
                            <a:srgbClr val="C00000"/>
                          </a:solidFill>
                          <a:latin typeface="华文中宋" panose="02010600040101010101" charset="-122"/>
                          <a:ea typeface="华文中宋" panose="02010600040101010101" charset="-122"/>
                          <a:sym typeface="+mn-ea"/>
                        </a:rPr>
                        <a:t>嘉</a:t>
                      </a:r>
                      <a:r>
                        <a:rPr lang="zh-CN" altLang="en-US" sz="2400" dirty="0" smtClean="0">
                          <a:latin typeface="华文中宋" panose="02010600040101010101" charset="-122"/>
                          <a:ea typeface="华文中宋" panose="02010600040101010101" charset="-122"/>
                          <a:sym typeface="+mn-ea"/>
                        </a:rPr>
                        <a:t>图</a:t>
                      </a:r>
                      <a:endParaRPr lang="zh-CN" altLang="en-US" sz="2400" dirty="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加密</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991235">
                <a:tc>
                  <a:txBody>
                    <a:bodyPr/>
                    <a:lstStyle/>
                    <a:p>
                      <a:pPr algn="ctr">
                        <a:buNone/>
                      </a:pP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en-US" altLang="zh-CN" sz="2400" b="0" dirty="0" smtClean="0">
                          <a:solidFill>
                            <a:schemeClr val="tx1"/>
                          </a:solidFill>
                          <a:latin typeface="华文中宋" panose="02010600040101010101" charset="-122"/>
                          <a:ea typeface="华文中宋" panose="02010600040101010101" charset="-122"/>
                          <a:sym typeface="+mn-ea"/>
                        </a:rPr>
                        <a:t>19</a:t>
                      </a:r>
                      <a:r>
                        <a:rPr lang="zh-CN" altLang="en-US" sz="2400" b="0" dirty="0" smtClean="0">
                          <a:solidFill>
                            <a:schemeClr val="tx1"/>
                          </a:solidFill>
                          <a:latin typeface="华文中宋" panose="02010600040101010101" charset="-122"/>
                          <a:ea typeface="华文中宋" panose="02010600040101010101" charset="-122"/>
                          <a:sym typeface="+mn-ea"/>
                        </a:rPr>
                        <a:t>世纪</a:t>
                      </a:r>
                      <a:r>
                        <a:rPr lang="zh-CN" altLang="en-US" sz="2400" b="0" dirty="0" smtClean="0">
                          <a:solidFill>
                            <a:srgbClr val="C00000"/>
                          </a:solidFill>
                          <a:latin typeface="华文中宋" panose="02010600040101010101" charset="-122"/>
                          <a:ea typeface="华文中宋" panose="02010600040101010101" charset="-122"/>
                          <a:sym typeface="+mn-ea"/>
                        </a:rPr>
                        <a:t>英法</a:t>
                      </a:r>
                      <a:endParaRPr lang="zh-CN" altLang="en-US" sz="2400" b="0" dirty="0" smtClean="0">
                        <a:solidFill>
                          <a:srgbClr val="C00000"/>
                        </a:solidFill>
                        <a:latin typeface="华文中宋" panose="02010600040101010101" charset="-122"/>
                        <a:ea typeface="华文中宋" panose="02010600040101010101" charset="-122"/>
                        <a:sym typeface="+mn-ea"/>
                      </a:endParaRPr>
                    </a:p>
                    <a:p>
                      <a:pPr algn="ctr"/>
                      <a:r>
                        <a:rPr lang="zh-CN" altLang="en-US" sz="2400" b="0" dirty="0" smtClean="0">
                          <a:solidFill>
                            <a:srgbClr val="C00000"/>
                          </a:solidFill>
                          <a:latin typeface="华文中宋" panose="02010600040101010101" charset="-122"/>
                          <a:ea typeface="华文中宋" panose="02010600040101010101" charset="-122"/>
                          <a:sym typeface="+mn-ea"/>
                        </a:rPr>
                        <a:t>空想社会主义</a:t>
                      </a: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1" dirty="0" smtClean="0">
                          <a:solidFill>
                            <a:srgbClr val="C00000"/>
                          </a:solidFill>
                          <a:latin typeface="华文中宋" panose="02010600040101010101" charset="-122"/>
                          <a:ea typeface="华文中宋" panose="02010600040101010101" charset="-122"/>
                          <a:sym typeface="+mn-ea"/>
                        </a:rPr>
                        <a:t>圣</a:t>
                      </a:r>
                      <a:r>
                        <a:rPr lang="zh-CN" altLang="en-US" sz="2400" dirty="0" smtClean="0">
                          <a:latin typeface="华文中宋" panose="02010600040101010101" charset="-122"/>
                          <a:ea typeface="华文中宋" panose="02010600040101010101" charset="-122"/>
                          <a:sym typeface="+mn-ea"/>
                        </a:rPr>
                        <a:t>西门、傅</a:t>
                      </a:r>
                      <a:r>
                        <a:rPr lang="zh-CN" altLang="en-US" sz="2400" b="1" dirty="0" smtClean="0">
                          <a:solidFill>
                            <a:srgbClr val="C00000"/>
                          </a:solidFill>
                          <a:latin typeface="华文中宋" panose="02010600040101010101" charset="-122"/>
                          <a:ea typeface="华文中宋" panose="02010600040101010101" charset="-122"/>
                          <a:sym typeface="+mn-ea"/>
                        </a:rPr>
                        <a:t>立</a:t>
                      </a:r>
                      <a:r>
                        <a:rPr lang="zh-CN" altLang="en-US" sz="2400" dirty="0" smtClean="0">
                          <a:latin typeface="华文中宋" panose="02010600040101010101" charset="-122"/>
                          <a:ea typeface="华文中宋" panose="02010600040101010101" charset="-122"/>
                          <a:sym typeface="+mn-ea"/>
                        </a:rPr>
                        <a:t>叶</a:t>
                      </a:r>
                      <a:r>
                        <a:rPr lang="zh-CN" altLang="en-US" sz="2400" b="1" dirty="0" smtClean="0">
                          <a:solidFill>
                            <a:srgbClr val="C00000"/>
                          </a:solidFill>
                          <a:latin typeface="华文中宋" panose="02010600040101010101" charset="-122"/>
                          <a:ea typeface="华文中宋" panose="02010600040101010101" charset="-122"/>
                          <a:sym typeface="+mn-ea"/>
                        </a:rPr>
                        <a:t>、欧</a:t>
                      </a:r>
                      <a:r>
                        <a:rPr lang="zh-CN" altLang="en-US" sz="2400" dirty="0" smtClean="0">
                          <a:latin typeface="华文中宋" panose="02010600040101010101" charset="-122"/>
                          <a:ea typeface="华文中宋" panose="02010600040101010101" charset="-122"/>
                          <a:sym typeface="+mn-ea"/>
                        </a:rPr>
                        <a:t>文</a:t>
                      </a:r>
                      <a:endParaRPr lang="zh-CN" altLang="en-US" sz="2400"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胜利哦耶</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21410" y="215265"/>
            <a:ext cx="4728845" cy="953135"/>
          </a:xfrm>
          <a:prstGeom prst="rect">
            <a:avLst/>
          </a:prstGeom>
          <a:noFill/>
        </p:spPr>
        <p:txBody>
          <a:bodyPr wrap="square" rtlCol="0">
            <a:spAutoFit/>
          </a:bodyPr>
          <a:lstStyle/>
          <a:p>
            <a:pPr algn="l" defTabSz="914400">
              <a:lnSpc>
                <a:spcPct val="200000"/>
              </a:lnSpc>
            </a:pPr>
            <a:r>
              <a:rPr lang="zh-CN" altLang="en-US" sz="2800" b="1" dirty="0" smtClean="0">
                <a:solidFill>
                  <a:schemeClr val="tx1">
                    <a:lumMod val="50000"/>
                  </a:schemeClr>
                </a:solidFill>
                <a:latin typeface="微软雅黑" panose="020B0503020204020204" pitchFamily="34" charset="-122"/>
                <a:ea typeface="微软雅黑" panose="020B0503020204020204" pitchFamily="34" charset="-122"/>
                <a:sym typeface="+mn-ea"/>
              </a:rPr>
              <a:t>第一节     物质世界和实践</a:t>
            </a:r>
            <a:endParaRPr lang="zh-CN" altLang="en-US" sz="2800" b="1" dirty="0" smtClean="0">
              <a:solidFill>
                <a:schemeClr val="tx1">
                  <a:lumMod val="50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2872105" y="3106420"/>
            <a:ext cx="1792605" cy="645160"/>
          </a:xfrm>
          <a:prstGeom prst="rect">
            <a:avLst/>
          </a:prstGeom>
          <a:noFill/>
        </p:spPr>
        <p:txBody>
          <a:bodyPr wrap="square" rtlCol="0" anchor="t">
            <a:spAutoFit/>
          </a:bodyPr>
          <a:lstStyle/>
          <a:p>
            <a:pPr fontAlgn="auto">
              <a:lnSpc>
                <a:spcPct val="150000"/>
              </a:lnSpc>
            </a:pPr>
            <a:r>
              <a:rPr lang="zh-CN" altLang="en-US" sz="2400">
                <a:latin typeface="微软雅黑" panose="020B0503020204020204" pitchFamily="34" charset="-122"/>
                <a:ea typeface="微软雅黑" panose="020B0503020204020204" pitchFamily="34" charset="-122"/>
                <a:sym typeface="+mn-ea"/>
              </a:rPr>
              <a:t>世界统一性</a:t>
            </a:r>
            <a:endParaRPr lang="en-US" altLang="zh-CN" sz="2400">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5643880" y="1422400"/>
            <a:ext cx="1186815" cy="645160"/>
          </a:xfrm>
          <a:prstGeom prst="rect">
            <a:avLst/>
          </a:prstGeom>
          <a:noFill/>
        </p:spPr>
        <p:txBody>
          <a:bodyPr wrap="square" rtlCol="0" anchor="t">
            <a:spAutoFit/>
          </a:bodyPr>
          <a:lstStyle/>
          <a:p>
            <a:pPr fontAlgn="auto">
              <a:lnSpc>
                <a:spcPct val="150000"/>
              </a:lnSpc>
            </a:pPr>
            <a:r>
              <a:rPr lang="zh-CN" altLang="en-US" sz="2400">
                <a:latin typeface="微软雅黑" panose="020B0503020204020204" pitchFamily="34" charset="-122"/>
                <a:ea typeface="微软雅黑" panose="020B0503020204020204" pitchFamily="34" charset="-122"/>
                <a:sym typeface="+mn-ea"/>
              </a:rPr>
              <a:t>物质观</a:t>
            </a:r>
            <a:endParaRPr lang="zh-CN" altLang="en-US" sz="2400">
              <a:latin typeface="微软雅黑" panose="020B0503020204020204" pitchFamily="34" charset="-122"/>
              <a:ea typeface="微软雅黑" panose="020B0503020204020204" pitchFamily="34" charset="-122"/>
              <a:sym typeface="+mn-ea"/>
            </a:endParaRPr>
          </a:p>
        </p:txBody>
      </p:sp>
      <p:sp>
        <p:nvSpPr>
          <p:cNvPr id="8" name="左大括号 7"/>
          <p:cNvSpPr/>
          <p:nvPr/>
        </p:nvSpPr>
        <p:spPr>
          <a:xfrm>
            <a:off x="4664710" y="1709420"/>
            <a:ext cx="431800" cy="36004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 name="文本框 3"/>
          <p:cNvSpPr txBox="1"/>
          <p:nvPr/>
        </p:nvSpPr>
        <p:spPr>
          <a:xfrm>
            <a:off x="5643880" y="2564904"/>
            <a:ext cx="1186815" cy="645160"/>
          </a:xfrm>
          <a:prstGeom prst="rect">
            <a:avLst/>
          </a:prstGeom>
          <a:noFill/>
          <a:ln>
            <a:noFill/>
          </a:ln>
        </p:spPr>
        <p:txBody>
          <a:bodyPr wrap="square" rtlCol="0" anchor="t">
            <a:spAutoFit/>
          </a:bodyPr>
          <a:lstStyle/>
          <a:p>
            <a:pPr fontAlgn="auto">
              <a:lnSpc>
                <a:spcPct val="150000"/>
              </a:lnSpc>
            </a:pPr>
            <a:r>
              <a:rPr lang="zh-CN" altLang="en-US" sz="2400" dirty="0">
                <a:latin typeface="微软雅黑" panose="020B0503020204020204" pitchFamily="34" charset="-122"/>
                <a:ea typeface="微软雅黑" panose="020B0503020204020204" pitchFamily="34" charset="-122"/>
                <a:sym typeface="+mn-ea"/>
              </a:rPr>
              <a:t>运动观</a:t>
            </a:r>
            <a:endParaRPr lang="zh-CN" altLang="en-US" sz="2400" dirty="0">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5688083" y="3751580"/>
            <a:ext cx="1186815" cy="645160"/>
          </a:xfrm>
          <a:prstGeom prst="rect">
            <a:avLst/>
          </a:prstGeom>
          <a:noFill/>
          <a:ln>
            <a:noFill/>
          </a:ln>
        </p:spPr>
        <p:txBody>
          <a:bodyPr wrap="square" rtlCol="0" anchor="t">
            <a:spAutoFit/>
          </a:bodyPr>
          <a:lstStyle/>
          <a:p>
            <a:pPr fontAlgn="auto">
              <a:lnSpc>
                <a:spcPct val="150000"/>
              </a:lnSpc>
            </a:pPr>
            <a:r>
              <a:rPr lang="zh-CN" altLang="en-US" sz="2400" dirty="0">
                <a:latin typeface="微软雅黑" panose="020B0503020204020204" pitchFamily="34" charset="-122"/>
                <a:ea typeface="微软雅黑" panose="020B0503020204020204" pitchFamily="34" charset="-122"/>
                <a:sym typeface="+mn-ea"/>
              </a:rPr>
              <a:t>时空观</a:t>
            </a:r>
            <a:endParaRPr lang="zh-CN" altLang="en-US" sz="2400" dirty="0">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688082" y="4941168"/>
            <a:ext cx="1186815" cy="645160"/>
          </a:xfrm>
          <a:prstGeom prst="rect">
            <a:avLst/>
          </a:prstGeom>
          <a:noFill/>
          <a:ln>
            <a:noFill/>
          </a:ln>
        </p:spPr>
        <p:txBody>
          <a:bodyPr wrap="square" rtlCol="0" anchor="t">
            <a:spAutoFit/>
          </a:bodyPr>
          <a:lstStyle/>
          <a:p>
            <a:pPr lvl="0" algn="l">
              <a:lnSpc>
                <a:spcPct val="150000"/>
              </a:lnSpc>
            </a:pPr>
            <a:r>
              <a:rPr lang="zh-CN" altLang="en-US" sz="2400" dirty="0">
                <a:latin typeface="微软雅黑" panose="020B0503020204020204" pitchFamily="34" charset="-122"/>
                <a:ea typeface="微软雅黑" panose="020B0503020204020204" pitchFamily="34" charset="-122"/>
                <a:sym typeface="+mn-ea"/>
              </a:rPr>
              <a:t>实践观</a:t>
            </a:r>
            <a:endParaRPr lang="zh-CN" altLang="en-US" sz="240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918711" y="1916197"/>
            <a:ext cx="5847398" cy="934720"/>
            <a:chOff x="3988" y="4664"/>
            <a:chExt cx="11228" cy="1472"/>
          </a:xfrm>
        </p:grpSpPr>
        <p:sp>
          <p:nvSpPr>
            <p:cNvPr id="2" name="矩形 1"/>
            <p:cNvSpPr/>
            <p:nvPr/>
          </p:nvSpPr>
          <p:spPr>
            <a:xfrm>
              <a:off x="4623" y="4664"/>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prstClr val="white"/>
                </a:solidFill>
                <a:latin typeface="方正清刻本悦宋简体" panose="02000000000000000000" pitchFamily="2" charset="-122"/>
                <a:ea typeface="方正清刻本悦宋简体" panose="02000000000000000000" pitchFamily="2" charset="-122"/>
              </a:endParaRPr>
            </a:p>
            <a:p>
              <a:pPr algn="ctr"/>
              <a:r>
                <a:rPr lang="zh-CN" altLang="en-US" sz="2800" b="1" dirty="0" smtClean="0">
                  <a:solidFill>
                    <a:schemeClr val="bg1"/>
                  </a:solidFill>
                  <a:latin typeface="微软雅黑" panose="020B0503020204020204" pitchFamily="34" charset="-122"/>
                  <a:ea typeface="微软雅黑" panose="020B0503020204020204" pitchFamily="34" charset="-122"/>
                </a:rPr>
                <a:t>【物质观</a:t>
              </a:r>
              <a:r>
                <a:rPr lang="zh-CN" altLang="en-US" sz="2800" b="1"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gn="ctr"/>
              <a:endParaRPr lang="zh-CN" altLang="en-US" sz="2800" b="1" dirty="0">
                <a:solidFill>
                  <a:prstClr val="white"/>
                </a:solidFill>
                <a:latin typeface="方正清刻本悦宋简体" panose="02000000000000000000" pitchFamily="2" charset="-122"/>
                <a:ea typeface="方正清刻本悦宋简体" panose="02000000000000000000" pitchFamily="2" charset="-122"/>
              </a:endParaRP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 name="矩形 2"/>
          <p:cNvSpPr/>
          <p:nvPr/>
        </p:nvSpPr>
        <p:spPr>
          <a:xfrm>
            <a:off x="6288503" y="2121629"/>
            <a:ext cx="543739" cy="523220"/>
          </a:xfrm>
          <a:prstGeom prst="rect">
            <a:avLst/>
          </a:prstGeom>
        </p:spPr>
        <p:txBody>
          <a:bodyPr wrap="non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9633" y="1997211"/>
            <a:ext cx="10889433" cy="2490470"/>
          </a:xfrm>
          <a:prstGeom prst="rect">
            <a:avLst/>
          </a:prstGeom>
          <a:noFill/>
        </p:spPr>
        <p:txBody>
          <a:bodyPr wrap="square" lIns="91438" tIns="45719" rIns="91438" bIns="45719" rtlCol="0">
            <a:spAutoFit/>
          </a:bodyPr>
          <a:lstStyle/>
          <a:p>
            <a:pPr algn="just">
              <a:lnSpc>
                <a:spcPct val="150000"/>
              </a:lnSpc>
              <a:spcBef>
                <a:spcPts val="0"/>
              </a:spcBef>
              <a:spcAft>
                <a:spcPts val="0"/>
              </a:spcAft>
            </a:pPr>
            <a:r>
              <a:rPr lang="zh-CN" altLang="en-US" sz="3200" b="1" dirty="0" smtClean="0">
                <a:solidFill>
                  <a:srgbClr val="C00000"/>
                </a:solidFill>
                <a:latin typeface="华文中宋" panose="02010600040101010101" charset="-122"/>
                <a:ea typeface="华文中宋" panose="02010600040101010101" charset="-122"/>
              </a:rPr>
              <a:t>物质</a:t>
            </a:r>
            <a:r>
              <a:rPr lang="zh-CN" altLang="en-US" sz="2400" dirty="0" smtClean="0">
                <a:solidFill>
                  <a:prstClr val="black"/>
                </a:solidFill>
                <a:latin typeface="华文中宋" panose="02010600040101010101" charset="-122"/>
                <a:ea typeface="华文中宋" panose="02010600040101010101" charset="-122"/>
              </a:rPr>
              <a:t>是不依赖于意识又能为意识所反映的</a:t>
            </a:r>
            <a:r>
              <a:rPr lang="zh-CN" altLang="en-US" sz="2400" b="1" dirty="0" smtClean="0">
                <a:solidFill>
                  <a:srgbClr val="C00000"/>
                </a:solidFill>
                <a:latin typeface="华文中宋" panose="02010600040101010101" charset="-122"/>
                <a:ea typeface="华文中宋" panose="02010600040101010101" charset="-122"/>
              </a:rPr>
              <a:t>客观实在</a:t>
            </a:r>
            <a:r>
              <a:rPr lang="zh-CN" altLang="en-US" sz="2400" dirty="0" smtClean="0">
                <a:solidFill>
                  <a:prstClr val="black"/>
                </a:solidFill>
                <a:latin typeface="华文中宋" panose="02010600040101010101" charset="-122"/>
                <a:ea typeface="华文中宋" panose="02010600040101010101" charset="-122"/>
              </a:rPr>
              <a:t>。</a:t>
            </a:r>
            <a:r>
              <a:rPr lang="en-US" altLang="zh-CN" sz="2400" dirty="0" smtClean="0">
                <a:solidFill>
                  <a:prstClr val="black"/>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列宁</a:t>
            </a:r>
            <a:r>
              <a:rPr lang="en-US" altLang="zh-CN" sz="2400" dirty="0" smtClean="0">
                <a:solidFill>
                  <a:prstClr val="black"/>
                </a:solidFill>
                <a:latin typeface="华文中宋" panose="02010600040101010101" charset="-122"/>
                <a:ea typeface="华文中宋" panose="02010600040101010101" charset="-122"/>
              </a:rPr>
              <a:t>)</a:t>
            </a:r>
            <a:endParaRPr lang="en-US" altLang="zh-CN" sz="2400" dirty="0" smtClean="0">
              <a:solidFill>
                <a:prstClr val="black"/>
              </a:solidFill>
              <a:latin typeface="华文中宋" panose="02010600040101010101" charset="-122"/>
              <a:ea typeface="华文中宋" panose="02010600040101010101" charset="-122"/>
            </a:endParaRPr>
          </a:p>
          <a:p>
            <a:pPr algn="just">
              <a:lnSpc>
                <a:spcPct val="150000"/>
              </a:lnSpc>
              <a:spcBef>
                <a:spcPts val="0"/>
              </a:spcBef>
              <a:spcAft>
                <a:spcPts val="0"/>
              </a:spcAft>
            </a:pPr>
            <a:r>
              <a:rPr lang="zh-CN" altLang="en-US" sz="2400" dirty="0" smtClean="0">
                <a:solidFill>
                  <a:srgbClr val="C00000"/>
                </a:solidFill>
                <a:latin typeface="华文中宋" panose="02010600040101010101" charset="-122"/>
                <a:ea typeface="华文中宋" panose="02010600040101010101" charset="-122"/>
              </a:rPr>
              <a:t>列宁</a:t>
            </a:r>
            <a:r>
              <a:rPr lang="zh-CN" altLang="en-US" sz="2400" dirty="0" smtClean="0">
                <a:solidFill>
                  <a:prstClr val="black"/>
                </a:solidFill>
                <a:latin typeface="华文中宋" panose="02010600040101010101" charset="-122"/>
                <a:ea typeface="华文中宋" panose="02010600040101010101" charset="-122"/>
              </a:rPr>
              <a:t>对物质的定义：物质是标志</a:t>
            </a:r>
            <a:r>
              <a:rPr lang="zh-CN" altLang="en-US" sz="2400" dirty="0" smtClean="0">
                <a:solidFill>
                  <a:srgbClr val="FF0000"/>
                </a:solidFill>
                <a:latin typeface="华文中宋" panose="02010600040101010101" charset="-122"/>
                <a:ea typeface="华文中宋" panose="02010600040101010101" charset="-122"/>
              </a:rPr>
              <a:t>客观实在</a:t>
            </a:r>
            <a:r>
              <a:rPr lang="zh-CN" altLang="en-US" sz="2400" dirty="0" smtClean="0">
                <a:solidFill>
                  <a:prstClr val="black"/>
                </a:solidFill>
                <a:latin typeface="华文中宋" panose="02010600040101010101" charset="-122"/>
                <a:ea typeface="华文中宋" panose="02010600040101010101" charset="-122"/>
              </a:rPr>
              <a:t>的哲学范畴，这种客观实在是人通过感觉感知的，它</a:t>
            </a:r>
            <a:r>
              <a:rPr lang="zh-CN" altLang="en-US" sz="2400" dirty="0" smtClean="0">
                <a:solidFill>
                  <a:srgbClr val="C00000"/>
                </a:solidFill>
                <a:latin typeface="华文中宋" panose="02010600040101010101" charset="-122"/>
                <a:ea typeface="华文中宋" panose="02010600040101010101" charset="-122"/>
              </a:rPr>
              <a:t>不依赖</a:t>
            </a:r>
            <a:r>
              <a:rPr lang="zh-CN" altLang="en-US" sz="2400" dirty="0" smtClean="0">
                <a:solidFill>
                  <a:prstClr val="black"/>
                </a:solidFill>
                <a:latin typeface="华文中宋" panose="02010600040101010101" charset="-122"/>
                <a:ea typeface="华文中宋" panose="02010600040101010101" charset="-122"/>
              </a:rPr>
              <a:t>于我们的</a:t>
            </a:r>
            <a:r>
              <a:rPr lang="zh-CN" altLang="en-US" sz="2400" dirty="0" smtClean="0">
                <a:solidFill>
                  <a:srgbClr val="C00000"/>
                </a:solidFill>
                <a:latin typeface="华文中宋" panose="02010600040101010101" charset="-122"/>
                <a:ea typeface="华文中宋" panose="02010600040101010101" charset="-122"/>
              </a:rPr>
              <a:t>感觉</a:t>
            </a:r>
            <a:r>
              <a:rPr lang="zh-CN" altLang="en-US" sz="2400" dirty="0" smtClean="0">
                <a:solidFill>
                  <a:prstClr val="black"/>
                </a:solidFill>
                <a:latin typeface="华文中宋" panose="02010600040101010101" charset="-122"/>
                <a:ea typeface="华文中宋" panose="02010600040101010101" charset="-122"/>
              </a:rPr>
              <a:t>而存在，为我们的感觉所</a:t>
            </a:r>
            <a:r>
              <a:rPr lang="zh-CN" altLang="en-US" sz="2400" dirty="0" smtClean="0">
                <a:solidFill>
                  <a:srgbClr val="C00000"/>
                </a:solidFill>
                <a:latin typeface="华文中宋" panose="02010600040101010101" charset="-122"/>
                <a:ea typeface="华文中宋" panose="02010600040101010101" charset="-122"/>
              </a:rPr>
              <a:t>复写，摄影，反映</a:t>
            </a:r>
            <a:r>
              <a:rPr lang="zh-CN" altLang="en-US" sz="2400" dirty="0" smtClean="0">
                <a:solidFill>
                  <a:prstClr val="black"/>
                </a:solidFill>
                <a:latin typeface="华文中宋" panose="02010600040101010101" charset="-122"/>
                <a:ea typeface="华文中宋" panose="02010600040101010101" charset="-122"/>
              </a:rPr>
              <a:t>。</a:t>
            </a:r>
            <a:r>
              <a:rPr lang="zh-CN" altLang="en-US" sz="2400" dirty="0">
                <a:solidFill>
                  <a:prstClr val="black"/>
                </a:solidFill>
                <a:latin typeface="华文中宋" panose="02010600040101010101" charset="-122"/>
                <a:ea typeface="华文中宋" panose="02010600040101010101" charset="-122"/>
              </a:rPr>
              <a:t>物质的</a:t>
            </a:r>
            <a:r>
              <a:rPr lang="zh-CN" altLang="en-US" sz="2400" b="1" dirty="0">
                <a:solidFill>
                  <a:srgbClr val="FF0000"/>
                </a:solidFill>
                <a:latin typeface="华文中宋" panose="02010600040101010101" charset="-122"/>
                <a:ea typeface="华文中宋" panose="02010600040101010101" charset="-122"/>
              </a:rPr>
              <a:t>唯一特性</a:t>
            </a:r>
            <a:r>
              <a:rPr lang="zh-CN" altLang="en-US" sz="2400" dirty="0">
                <a:solidFill>
                  <a:prstClr val="black"/>
                </a:solidFill>
                <a:latin typeface="华文中宋" panose="02010600040101010101" charset="-122"/>
                <a:ea typeface="华文中宋" panose="02010600040101010101" charset="-122"/>
              </a:rPr>
              <a:t>是</a:t>
            </a:r>
            <a:r>
              <a:rPr lang="zh-CN" altLang="en-US" sz="2400" b="1" u="sng" dirty="0">
                <a:solidFill>
                  <a:srgbClr val="FF0000"/>
                </a:solidFill>
                <a:latin typeface="华文中宋" panose="02010600040101010101" charset="-122"/>
                <a:ea typeface="华文中宋" panose="02010600040101010101" charset="-122"/>
              </a:rPr>
              <a:t>？？？</a:t>
            </a:r>
            <a:r>
              <a:rPr lang="zh-CN" altLang="en-US" sz="2400" b="1" u="sng" dirty="0">
                <a:solidFill>
                  <a:srgbClr val="FF0000"/>
                </a:solidFill>
                <a:latin typeface="华文中宋" panose="02010600040101010101" charset="-122"/>
                <a:ea typeface="华文中宋" panose="02010600040101010101" charset="-122"/>
              </a:rPr>
              <a:t>性</a:t>
            </a:r>
            <a:r>
              <a:rPr lang="zh-CN" altLang="en-US" sz="2400" dirty="0" smtClean="0">
                <a:solidFill>
                  <a:prstClr val="black"/>
                </a:solidFill>
                <a:latin typeface="华文中宋" panose="02010600040101010101" charset="-122"/>
                <a:ea typeface="华文中宋" panose="02010600040101010101" charset="-122"/>
              </a:rPr>
              <a:t>。</a:t>
            </a:r>
            <a:endParaRPr lang="en-US" altLang="zh-CN" sz="2400" dirty="0" smtClean="0">
              <a:solidFill>
                <a:srgbClr val="00B050"/>
              </a:solidFill>
              <a:latin typeface="华文中宋" panose="02010600040101010101" charset="-122"/>
              <a:ea typeface="华文中宋" panose="02010600040101010101" charset="-122"/>
            </a:endParaRPr>
          </a:p>
        </p:txBody>
      </p:sp>
      <p:cxnSp>
        <p:nvCxnSpPr>
          <p:cNvPr id="3" name="直接连接符 2"/>
          <p:cNvCxnSpPr/>
          <p:nvPr/>
        </p:nvCxnSpPr>
        <p:spPr>
          <a:xfrm>
            <a:off x="2812083" y="3914135"/>
            <a:ext cx="3600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29942" y="3914135"/>
            <a:ext cx="4507077" cy="0"/>
          </a:xfrm>
          <a:prstGeom prst="line">
            <a:avLst/>
          </a:prstGeom>
          <a:ln w="28575">
            <a:solidFill>
              <a:srgbClr val="BE28A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76810" y="4533174"/>
            <a:ext cx="387054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圆角矩形标注 13"/>
          <p:cNvSpPr/>
          <p:nvPr/>
        </p:nvSpPr>
        <p:spPr>
          <a:xfrm>
            <a:off x="997585" y="4922520"/>
            <a:ext cx="3498850" cy="1510665"/>
          </a:xfrm>
          <a:prstGeom prst="wedgeRoundRectCallout">
            <a:avLst>
              <a:gd name="adj1" fmla="val -21337"/>
              <a:gd name="adj2" fmla="val -85755"/>
              <a:gd name="adj3" fmla="val 1666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200" dirty="0">
              <a:solidFill>
                <a:prstClr val="black"/>
              </a:solidFill>
              <a:latin typeface="微软雅黑" panose="020B0503020204020204" pitchFamily="34" charset="-122"/>
              <a:ea typeface="微软雅黑" panose="020B0503020204020204" pitchFamily="34" charset="-122"/>
            </a:endParaRPr>
          </a:p>
          <a:p>
            <a:r>
              <a:rPr lang="zh-CN" altLang="en-US" sz="2200" dirty="0">
                <a:solidFill>
                  <a:prstClr val="black"/>
                </a:solidFill>
                <a:latin typeface="微软雅黑" panose="020B0503020204020204" pitchFamily="34" charset="-122"/>
                <a:ea typeface="微软雅黑" panose="020B0503020204020204" pitchFamily="34" charset="-122"/>
              </a:rPr>
              <a:t>客观实在性是</a:t>
            </a:r>
            <a:r>
              <a:rPr lang="en-US" altLang="zh-CN" sz="2200" dirty="0">
                <a:solidFill>
                  <a:prstClr val="black"/>
                </a:solidFill>
                <a:latin typeface="微软雅黑" panose="020B0503020204020204" pitchFamily="34" charset="-122"/>
                <a:ea typeface="微软雅黑" panose="020B0503020204020204" pitchFamily="34" charset="-122"/>
              </a:rPr>
              <a:t>______</a:t>
            </a:r>
            <a:r>
              <a:rPr lang="zh-CN" altLang="en-US" sz="2200" b="1" dirty="0">
                <a:solidFill>
                  <a:srgbClr val="C00000"/>
                </a:solidFill>
                <a:latin typeface="微软雅黑" panose="020B0503020204020204" pitchFamily="34" charset="-122"/>
                <a:ea typeface="微软雅黑" panose="020B0503020204020204" pitchFamily="34" charset="-122"/>
              </a:rPr>
              <a:t>共性</a:t>
            </a:r>
            <a:r>
              <a:rPr lang="zh-CN" altLang="en-US" sz="2200" dirty="0">
                <a:solidFill>
                  <a:prstClr val="black"/>
                </a:solidFill>
                <a:latin typeface="微软雅黑" panose="020B0503020204020204" pitchFamily="34" charset="-122"/>
                <a:ea typeface="微软雅黑" panose="020B0503020204020204" pitchFamily="34" charset="-122"/>
              </a:rPr>
              <a:t>。</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13" name="矩形 12"/>
          <p:cNvSpPr/>
          <p:nvPr/>
        </p:nvSpPr>
        <p:spPr>
          <a:xfrm>
            <a:off x="535590" y="1352074"/>
            <a:ext cx="9132364" cy="645160"/>
          </a:xfrm>
          <a:prstGeom prst="rect">
            <a:avLst/>
          </a:prstGeom>
        </p:spPr>
        <p:txBody>
          <a:bodyPr wrap="square">
            <a:spAutoFit/>
          </a:bodyPr>
          <a:lstStyle/>
          <a:p>
            <a:pPr>
              <a:lnSpc>
                <a:spcPct val="150000"/>
              </a:lnSpc>
            </a:pPr>
            <a:r>
              <a:rPr lang="zh-CN" altLang="en-US" sz="2400" b="1" dirty="0">
                <a:solidFill>
                  <a:schemeClr val="tx1">
                    <a:lumMod val="50000"/>
                  </a:schemeClr>
                </a:solidFill>
                <a:latin typeface="华文中宋" panose="02010600040101010101" charset="-122"/>
                <a:ea typeface="华文中宋" panose="02010600040101010101" charset="-122"/>
              </a:rPr>
              <a:t>【物质观】（选择题）</a:t>
            </a:r>
            <a:endParaRPr lang="zh-CN" altLang="en-US" sz="2400" b="1" dirty="0" smtClean="0">
              <a:solidFill>
                <a:schemeClr val="tx1">
                  <a:lumMod val="50000"/>
                </a:schemeClr>
              </a:solidFill>
              <a:latin typeface="华文中宋" panose="02010600040101010101" charset="-122"/>
              <a:ea typeface="华文中宋" panose="02010600040101010101" charset="-122"/>
            </a:endParaRPr>
          </a:p>
        </p:txBody>
      </p:sp>
      <p:sp>
        <p:nvSpPr>
          <p:cNvPr id="17" name="TextBox 16"/>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2" name="文本框 1"/>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ppt_x"/>
                                          </p:val>
                                        </p:tav>
                                        <p:tav tm="100000">
                                          <p:val>
                                            <p:strVal val="#ppt_x"/>
                                          </p:val>
                                        </p:tav>
                                      </p:tavLst>
                                    </p:anim>
                                    <p:anim calcmode="lin" valueType="num">
                                      <p:cBhvr additive="base">
                                        <p:cTn id="8"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9633" y="1997211"/>
            <a:ext cx="10889433" cy="2490470"/>
          </a:xfrm>
          <a:prstGeom prst="rect">
            <a:avLst/>
          </a:prstGeom>
          <a:noFill/>
        </p:spPr>
        <p:txBody>
          <a:bodyPr wrap="square" lIns="91438" tIns="45719" rIns="91438" bIns="45719" rtlCol="0">
            <a:spAutoFit/>
          </a:bodyPr>
          <a:lstStyle/>
          <a:p>
            <a:pPr algn="just">
              <a:lnSpc>
                <a:spcPct val="150000"/>
              </a:lnSpc>
              <a:spcBef>
                <a:spcPts val="0"/>
              </a:spcBef>
              <a:spcAft>
                <a:spcPts val="0"/>
              </a:spcAft>
            </a:pPr>
            <a:r>
              <a:rPr lang="zh-CN" altLang="en-US" sz="3200" b="1" dirty="0" smtClean="0">
                <a:solidFill>
                  <a:srgbClr val="C00000"/>
                </a:solidFill>
                <a:latin typeface="华文中宋" panose="02010600040101010101" charset="-122"/>
                <a:ea typeface="华文中宋" panose="02010600040101010101" charset="-122"/>
              </a:rPr>
              <a:t>物质</a:t>
            </a:r>
            <a:r>
              <a:rPr lang="zh-CN" altLang="en-US" sz="2400" dirty="0" smtClean="0">
                <a:solidFill>
                  <a:prstClr val="black"/>
                </a:solidFill>
                <a:latin typeface="华文中宋" panose="02010600040101010101" charset="-122"/>
                <a:ea typeface="华文中宋" panose="02010600040101010101" charset="-122"/>
              </a:rPr>
              <a:t>是不依赖于意识又能为意识所反映的</a:t>
            </a:r>
            <a:r>
              <a:rPr lang="zh-CN" altLang="en-US" sz="2400" b="1" dirty="0" smtClean="0">
                <a:solidFill>
                  <a:srgbClr val="C00000"/>
                </a:solidFill>
                <a:latin typeface="华文中宋" panose="02010600040101010101" charset="-122"/>
                <a:ea typeface="华文中宋" panose="02010600040101010101" charset="-122"/>
              </a:rPr>
              <a:t>客观实在</a:t>
            </a:r>
            <a:r>
              <a:rPr lang="zh-CN" altLang="en-US" sz="2400" dirty="0" smtClean="0">
                <a:solidFill>
                  <a:prstClr val="black"/>
                </a:solidFill>
                <a:latin typeface="华文中宋" panose="02010600040101010101" charset="-122"/>
                <a:ea typeface="华文中宋" panose="02010600040101010101" charset="-122"/>
              </a:rPr>
              <a:t>。</a:t>
            </a:r>
            <a:r>
              <a:rPr lang="en-US" altLang="zh-CN" sz="2400" dirty="0" smtClean="0">
                <a:solidFill>
                  <a:prstClr val="black"/>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列宁</a:t>
            </a:r>
            <a:r>
              <a:rPr lang="en-US" altLang="zh-CN" sz="2400" dirty="0" smtClean="0">
                <a:solidFill>
                  <a:prstClr val="black"/>
                </a:solidFill>
                <a:latin typeface="华文中宋" panose="02010600040101010101" charset="-122"/>
                <a:ea typeface="华文中宋" panose="02010600040101010101" charset="-122"/>
              </a:rPr>
              <a:t>)</a:t>
            </a:r>
            <a:endParaRPr lang="en-US" altLang="zh-CN" sz="2400" dirty="0" smtClean="0">
              <a:solidFill>
                <a:prstClr val="black"/>
              </a:solidFill>
              <a:latin typeface="华文中宋" panose="02010600040101010101" charset="-122"/>
              <a:ea typeface="华文中宋" panose="02010600040101010101" charset="-122"/>
            </a:endParaRPr>
          </a:p>
          <a:p>
            <a:pPr algn="just">
              <a:lnSpc>
                <a:spcPct val="150000"/>
              </a:lnSpc>
              <a:spcBef>
                <a:spcPts val="0"/>
              </a:spcBef>
              <a:spcAft>
                <a:spcPts val="0"/>
              </a:spcAft>
            </a:pPr>
            <a:r>
              <a:rPr lang="zh-CN" altLang="en-US" sz="2400" dirty="0" smtClean="0">
                <a:solidFill>
                  <a:srgbClr val="C00000"/>
                </a:solidFill>
                <a:latin typeface="华文中宋" panose="02010600040101010101" charset="-122"/>
                <a:ea typeface="华文中宋" panose="02010600040101010101" charset="-122"/>
              </a:rPr>
              <a:t>列宁</a:t>
            </a:r>
            <a:r>
              <a:rPr lang="zh-CN" altLang="en-US" sz="2400" dirty="0" smtClean="0">
                <a:solidFill>
                  <a:prstClr val="black"/>
                </a:solidFill>
                <a:latin typeface="华文中宋" panose="02010600040101010101" charset="-122"/>
                <a:ea typeface="华文中宋" panose="02010600040101010101" charset="-122"/>
              </a:rPr>
              <a:t>对物质的定义：物质是标志</a:t>
            </a:r>
            <a:r>
              <a:rPr lang="zh-CN" altLang="en-US" sz="2400" dirty="0" smtClean="0">
                <a:solidFill>
                  <a:srgbClr val="FF0000"/>
                </a:solidFill>
                <a:latin typeface="华文中宋" panose="02010600040101010101" charset="-122"/>
                <a:ea typeface="华文中宋" panose="02010600040101010101" charset="-122"/>
              </a:rPr>
              <a:t>客观实在</a:t>
            </a:r>
            <a:r>
              <a:rPr lang="zh-CN" altLang="en-US" sz="2400" dirty="0" smtClean="0">
                <a:solidFill>
                  <a:prstClr val="black"/>
                </a:solidFill>
                <a:latin typeface="华文中宋" panose="02010600040101010101" charset="-122"/>
                <a:ea typeface="华文中宋" panose="02010600040101010101" charset="-122"/>
              </a:rPr>
              <a:t>的哲学范畴，这种客观实在是人通过感觉感知的，它</a:t>
            </a:r>
            <a:r>
              <a:rPr lang="zh-CN" altLang="en-US" sz="2400" dirty="0" smtClean="0">
                <a:solidFill>
                  <a:srgbClr val="C00000"/>
                </a:solidFill>
                <a:latin typeface="华文中宋" panose="02010600040101010101" charset="-122"/>
                <a:ea typeface="华文中宋" panose="02010600040101010101" charset="-122"/>
              </a:rPr>
              <a:t>不依赖</a:t>
            </a:r>
            <a:r>
              <a:rPr lang="zh-CN" altLang="en-US" sz="2400" dirty="0" smtClean="0">
                <a:solidFill>
                  <a:prstClr val="black"/>
                </a:solidFill>
                <a:latin typeface="华文中宋" panose="02010600040101010101" charset="-122"/>
                <a:ea typeface="华文中宋" panose="02010600040101010101" charset="-122"/>
              </a:rPr>
              <a:t>于我们的</a:t>
            </a:r>
            <a:r>
              <a:rPr lang="zh-CN" altLang="en-US" sz="2400" dirty="0" smtClean="0">
                <a:solidFill>
                  <a:srgbClr val="C00000"/>
                </a:solidFill>
                <a:latin typeface="华文中宋" panose="02010600040101010101" charset="-122"/>
                <a:ea typeface="华文中宋" panose="02010600040101010101" charset="-122"/>
              </a:rPr>
              <a:t>感觉</a:t>
            </a:r>
            <a:r>
              <a:rPr lang="zh-CN" altLang="en-US" sz="2400" dirty="0" smtClean="0">
                <a:solidFill>
                  <a:prstClr val="black"/>
                </a:solidFill>
                <a:latin typeface="华文中宋" panose="02010600040101010101" charset="-122"/>
                <a:ea typeface="华文中宋" panose="02010600040101010101" charset="-122"/>
              </a:rPr>
              <a:t>而存在，为我们的感觉所</a:t>
            </a:r>
            <a:r>
              <a:rPr lang="zh-CN" altLang="en-US" sz="2400" dirty="0" smtClean="0">
                <a:solidFill>
                  <a:srgbClr val="C00000"/>
                </a:solidFill>
                <a:latin typeface="华文中宋" panose="02010600040101010101" charset="-122"/>
                <a:ea typeface="华文中宋" panose="02010600040101010101" charset="-122"/>
              </a:rPr>
              <a:t>复写，摄影，反映</a:t>
            </a:r>
            <a:r>
              <a:rPr lang="zh-CN" altLang="en-US" sz="2400" dirty="0" smtClean="0">
                <a:solidFill>
                  <a:prstClr val="black"/>
                </a:solidFill>
                <a:latin typeface="华文中宋" panose="02010600040101010101" charset="-122"/>
                <a:ea typeface="华文中宋" panose="02010600040101010101" charset="-122"/>
              </a:rPr>
              <a:t>。</a:t>
            </a:r>
            <a:r>
              <a:rPr lang="zh-CN" altLang="en-US" sz="2400" dirty="0">
                <a:solidFill>
                  <a:prstClr val="black"/>
                </a:solidFill>
                <a:latin typeface="华文中宋" panose="02010600040101010101" charset="-122"/>
                <a:ea typeface="华文中宋" panose="02010600040101010101" charset="-122"/>
              </a:rPr>
              <a:t>物质的</a:t>
            </a:r>
            <a:r>
              <a:rPr lang="zh-CN" altLang="en-US" sz="2400" b="1" dirty="0">
                <a:solidFill>
                  <a:srgbClr val="FF0000"/>
                </a:solidFill>
                <a:latin typeface="华文中宋" panose="02010600040101010101" charset="-122"/>
                <a:ea typeface="华文中宋" panose="02010600040101010101" charset="-122"/>
              </a:rPr>
              <a:t>唯一特性</a:t>
            </a:r>
            <a:r>
              <a:rPr lang="zh-CN" altLang="en-US" sz="2400" dirty="0">
                <a:solidFill>
                  <a:prstClr val="black"/>
                </a:solidFill>
                <a:latin typeface="华文中宋" panose="02010600040101010101" charset="-122"/>
                <a:ea typeface="华文中宋" panose="02010600040101010101" charset="-122"/>
              </a:rPr>
              <a:t>是</a:t>
            </a:r>
            <a:r>
              <a:rPr lang="zh-CN" altLang="en-US" sz="2400" b="1" u="sng" dirty="0">
                <a:solidFill>
                  <a:srgbClr val="FF0000"/>
                </a:solidFill>
                <a:latin typeface="华文中宋" panose="02010600040101010101" charset="-122"/>
                <a:ea typeface="华文中宋" panose="02010600040101010101" charset="-122"/>
              </a:rPr>
              <a:t>客观实在性</a:t>
            </a:r>
            <a:r>
              <a:rPr lang="zh-CN" altLang="en-US" sz="2400" dirty="0" smtClean="0">
                <a:solidFill>
                  <a:prstClr val="black"/>
                </a:solidFill>
                <a:latin typeface="华文中宋" panose="02010600040101010101" charset="-122"/>
                <a:ea typeface="华文中宋" panose="02010600040101010101" charset="-122"/>
              </a:rPr>
              <a:t>。</a:t>
            </a:r>
            <a:endParaRPr lang="en-US" altLang="zh-CN" sz="2400" dirty="0" smtClean="0">
              <a:solidFill>
                <a:srgbClr val="00B050"/>
              </a:solidFill>
              <a:latin typeface="华文中宋" panose="02010600040101010101" charset="-122"/>
              <a:ea typeface="华文中宋" panose="02010600040101010101" charset="-122"/>
            </a:endParaRPr>
          </a:p>
        </p:txBody>
      </p:sp>
      <p:cxnSp>
        <p:nvCxnSpPr>
          <p:cNvPr id="3" name="直接连接符 2"/>
          <p:cNvCxnSpPr/>
          <p:nvPr/>
        </p:nvCxnSpPr>
        <p:spPr>
          <a:xfrm>
            <a:off x="2812083" y="3914135"/>
            <a:ext cx="3600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29942" y="3914135"/>
            <a:ext cx="4507077" cy="0"/>
          </a:xfrm>
          <a:prstGeom prst="line">
            <a:avLst/>
          </a:prstGeom>
          <a:ln w="28575">
            <a:solidFill>
              <a:srgbClr val="BE28A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76810" y="4533174"/>
            <a:ext cx="387054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圆角矩形标注 13"/>
          <p:cNvSpPr/>
          <p:nvPr/>
        </p:nvSpPr>
        <p:spPr>
          <a:xfrm>
            <a:off x="997585" y="4922520"/>
            <a:ext cx="4306570" cy="1510665"/>
          </a:xfrm>
          <a:prstGeom prst="wedgeRoundRectCallout">
            <a:avLst>
              <a:gd name="adj1" fmla="val -21337"/>
              <a:gd name="adj2" fmla="val -85755"/>
              <a:gd name="adj3" fmla="val 1666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200" dirty="0">
              <a:solidFill>
                <a:prstClr val="black"/>
              </a:solidFill>
              <a:latin typeface="微软雅黑" panose="020B0503020204020204" pitchFamily="34" charset="-122"/>
              <a:ea typeface="微软雅黑" panose="020B0503020204020204" pitchFamily="34" charset="-122"/>
            </a:endParaRPr>
          </a:p>
          <a:p>
            <a:r>
              <a:rPr lang="zh-CN" altLang="en-US" sz="2200" dirty="0">
                <a:solidFill>
                  <a:prstClr val="black"/>
                </a:solidFill>
                <a:latin typeface="微软雅黑" panose="020B0503020204020204" pitchFamily="34" charset="-122"/>
                <a:ea typeface="微软雅黑" panose="020B0503020204020204" pitchFamily="34" charset="-122"/>
              </a:rPr>
              <a:t>客观实在性是</a:t>
            </a:r>
            <a:r>
              <a:rPr lang="zh-CN" altLang="en-US" sz="2200" b="1" dirty="0">
                <a:solidFill>
                  <a:srgbClr val="FF0000"/>
                </a:solidFill>
                <a:latin typeface="微软雅黑" panose="020B0503020204020204" pitchFamily="34" charset="-122"/>
                <a:ea typeface="微软雅黑" panose="020B0503020204020204" pitchFamily="34" charset="-122"/>
              </a:rPr>
              <a:t>一切物质的共性</a:t>
            </a:r>
            <a:r>
              <a:rPr lang="zh-CN" altLang="en-US" sz="2200" dirty="0">
                <a:solidFill>
                  <a:prstClr val="black"/>
                </a:solidFill>
                <a:latin typeface="微软雅黑" panose="020B0503020204020204" pitchFamily="34" charset="-122"/>
                <a:ea typeface="微软雅黑" panose="020B0503020204020204" pitchFamily="34" charset="-122"/>
              </a:rPr>
              <a:t>。</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13" name="矩形 12"/>
          <p:cNvSpPr/>
          <p:nvPr/>
        </p:nvSpPr>
        <p:spPr>
          <a:xfrm>
            <a:off x="535590" y="1352074"/>
            <a:ext cx="9132364" cy="645160"/>
          </a:xfrm>
          <a:prstGeom prst="rect">
            <a:avLst/>
          </a:prstGeom>
        </p:spPr>
        <p:txBody>
          <a:bodyPr wrap="square">
            <a:spAutoFit/>
          </a:bodyPr>
          <a:lstStyle/>
          <a:p>
            <a:pPr>
              <a:lnSpc>
                <a:spcPct val="150000"/>
              </a:lnSpc>
            </a:pPr>
            <a:r>
              <a:rPr lang="zh-CN" altLang="en-US" sz="2400" b="1" dirty="0">
                <a:solidFill>
                  <a:schemeClr val="tx1">
                    <a:lumMod val="50000"/>
                  </a:schemeClr>
                </a:solidFill>
                <a:latin typeface="华文中宋" panose="02010600040101010101" charset="-122"/>
                <a:ea typeface="华文中宋" panose="02010600040101010101" charset="-122"/>
              </a:rPr>
              <a:t>【物质观】（选择题）</a:t>
            </a:r>
            <a:endParaRPr lang="zh-CN" altLang="en-US" sz="2400" b="1" dirty="0" smtClean="0">
              <a:solidFill>
                <a:schemeClr val="tx1">
                  <a:lumMod val="50000"/>
                </a:schemeClr>
              </a:solidFill>
              <a:latin typeface="华文中宋" panose="02010600040101010101" charset="-122"/>
              <a:ea typeface="华文中宋" panose="02010600040101010101" charset="-122"/>
            </a:endParaRPr>
          </a:p>
        </p:txBody>
      </p:sp>
      <p:sp>
        <p:nvSpPr>
          <p:cNvPr id="17" name="TextBox 16"/>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2" name="文本框 1"/>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ppt_x"/>
                                          </p:val>
                                        </p:tav>
                                        <p:tav tm="100000">
                                          <p:val>
                                            <p:strVal val="#ppt_x"/>
                                          </p:val>
                                        </p:tav>
                                      </p:tavLst>
                                    </p:anim>
                                    <p:anim calcmode="lin" valueType="num">
                                      <p:cBhvr additive="base">
                                        <p:cTn id="8"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altLang="zh-CN" dirty="0" smtClean="0">
                <a:solidFill>
                  <a:schemeClr val="tx1">
                    <a:lumMod val="50000"/>
                  </a:schemeClr>
                </a:solidFill>
                <a:latin typeface="微软雅黑" panose="020B0503020204020204" pitchFamily="34" charset="-122"/>
                <a:ea typeface="微软雅黑" panose="020B0503020204020204" pitchFamily="34" charset="-122"/>
                <a:sym typeface="+mn-ea"/>
              </a:rPr>
              <a:t>#</a:t>
            </a:r>
            <a:r>
              <a:rPr lang="zh-CN" altLang="en-US" dirty="0">
                <a:solidFill>
                  <a:schemeClr val="tx1">
                    <a:lumMod val="50000"/>
                  </a:schemeClr>
                </a:solidFill>
                <a:latin typeface="微软雅黑" panose="020B0503020204020204" pitchFamily="34" charset="-122"/>
                <a:ea typeface="微软雅黑" panose="020B0503020204020204" pitchFamily="34" charset="-122"/>
                <a:sym typeface="+mn-ea"/>
              </a:rPr>
              <a:t>客观实在性是</a:t>
            </a:r>
            <a:r>
              <a:rPr altLang="zh-CN" dirty="0">
                <a:solidFill>
                  <a:schemeClr val="tx1">
                    <a:lumMod val="50000"/>
                  </a:schemeClr>
                </a:solidFill>
                <a:latin typeface="微软雅黑" panose="020B0503020204020204" pitchFamily="34" charset="-122"/>
                <a:ea typeface="微软雅黑" panose="020B0503020204020204" pitchFamily="34" charset="-122"/>
                <a:sym typeface="+mn-ea"/>
              </a:rPr>
              <a:t>（）</a:t>
            </a:r>
            <a:endParaRPr altLang="zh-CN"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dirty="0">
                <a:solidFill>
                  <a:schemeClr val="tx1">
                    <a:lumMod val="50000"/>
                  </a:schemeClr>
                </a:solidFill>
                <a:latin typeface="微软雅黑" panose="020B0503020204020204" pitchFamily="34" charset="-122"/>
                <a:ea typeface="微软雅黑" panose="020B0503020204020204" pitchFamily="34" charset="-122"/>
                <a:sym typeface="+mn-ea"/>
              </a:rPr>
              <a:t> A. </a:t>
            </a:r>
            <a:r>
              <a:rPr lang="zh-CN" altLang="en-US" dirty="0">
                <a:solidFill>
                  <a:schemeClr val="tx1">
                    <a:lumMod val="50000"/>
                  </a:schemeClr>
                </a:solidFill>
                <a:latin typeface="微软雅黑" panose="020B0503020204020204" pitchFamily="34" charset="-122"/>
                <a:ea typeface="微软雅黑" panose="020B0503020204020204" pitchFamily="34" charset="-122"/>
                <a:sym typeface="+mn-ea"/>
              </a:rPr>
              <a:t>自然物质的个性</a:t>
            </a:r>
            <a:r>
              <a:rPr altLang="zh-CN" dirty="0">
                <a:solidFill>
                  <a:schemeClr val="tx1">
                    <a:lumMod val="50000"/>
                  </a:schemeClr>
                </a:solidFill>
                <a:latin typeface="微软雅黑" panose="020B0503020204020204" pitchFamily="34" charset="-122"/>
                <a:ea typeface="微软雅黑" panose="020B0503020204020204" pitchFamily="34" charset="-122"/>
                <a:sym typeface="+mn-ea"/>
              </a:rPr>
              <a:t>                           </a:t>
            </a:r>
            <a:endParaRPr lang="en-US" altLang="zh-CN"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dirty="0">
                <a:solidFill>
                  <a:schemeClr val="tx1">
                    <a:lumMod val="50000"/>
                  </a:schemeClr>
                </a:solidFill>
                <a:latin typeface="微软雅黑" panose="020B0503020204020204" pitchFamily="34" charset="-122"/>
                <a:ea typeface="微软雅黑" panose="020B0503020204020204" pitchFamily="34" charset="-122"/>
                <a:sym typeface="+mn-ea"/>
              </a:rPr>
              <a:t>B. </a:t>
            </a:r>
            <a:r>
              <a:rPr lang="zh-CN" altLang="en-US" dirty="0">
                <a:solidFill>
                  <a:schemeClr val="tx1">
                    <a:lumMod val="50000"/>
                  </a:schemeClr>
                </a:solidFill>
                <a:latin typeface="微软雅黑" panose="020B0503020204020204" pitchFamily="34" charset="-122"/>
                <a:ea typeface="微软雅黑" panose="020B0503020204020204" pitchFamily="34" charset="-122"/>
                <a:sym typeface="+mn-ea"/>
              </a:rPr>
              <a:t>一切物质的共性</a:t>
            </a:r>
            <a:endParaRPr altLang="zh-CN"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dirty="0">
                <a:solidFill>
                  <a:schemeClr val="tx1">
                    <a:lumMod val="50000"/>
                  </a:schemeClr>
                </a:solidFill>
                <a:latin typeface="微软雅黑" panose="020B0503020204020204" pitchFamily="34" charset="-122"/>
                <a:ea typeface="微软雅黑" panose="020B0503020204020204" pitchFamily="34" charset="-122"/>
                <a:sym typeface="+mn-ea"/>
              </a:rPr>
              <a:t>C. </a:t>
            </a:r>
            <a:r>
              <a:rPr lang="zh-CN" altLang="en-US" dirty="0">
                <a:solidFill>
                  <a:schemeClr val="tx1">
                    <a:lumMod val="50000"/>
                  </a:schemeClr>
                </a:solidFill>
                <a:latin typeface="微软雅黑" panose="020B0503020204020204" pitchFamily="34" charset="-122"/>
                <a:ea typeface="微软雅黑" panose="020B0503020204020204" pitchFamily="34" charset="-122"/>
                <a:sym typeface="+mn-ea"/>
              </a:rPr>
              <a:t>物质的具体形态</a:t>
            </a:r>
            <a:r>
              <a:rPr altLang="zh-CN" dirty="0">
                <a:solidFill>
                  <a:schemeClr val="tx1">
                    <a:lumMod val="50000"/>
                  </a:schemeClr>
                </a:solidFill>
                <a:latin typeface="微软雅黑" panose="020B0503020204020204" pitchFamily="34" charset="-122"/>
                <a:ea typeface="微软雅黑" panose="020B0503020204020204" pitchFamily="34" charset="-122"/>
                <a:sym typeface="+mn-ea"/>
              </a:rPr>
              <a:t>                          </a:t>
            </a:r>
            <a:endParaRPr lang="en-US" altLang="zh-CN"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dirty="0">
                <a:solidFill>
                  <a:schemeClr val="tx1">
                    <a:lumMod val="50000"/>
                  </a:schemeClr>
                </a:solidFill>
                <a:latin typeface="微软雅黑" panose="020B0503020204020204" pitchFamily="34" charset="-122"/>
                <a:ea typeface="微软雅黑" panose="020B0503020204020204" pitchFamily="34" charset="-122"/>
                <a:sym typeface="+mn-ea"/>
              </a:rPr>
              <a:t> D. </a:t>
            </a:r>
            <a:r>
              <a:rPr lang="zh-CN" altLang="en-US" dirty="0">
                <a:solidFill>
                  <a:schemeClr val="tx1">
                    <a:lumMod val="50000"/>
                  </a:schemeClr>
                </a:solidFill>
                <a:latin typeface="微软雅黑" panose="020B0503020204020204" pitchFamily="34" charset="-122"/>
                <a:ea typeface="微软雅黑" panose="020B0503020204020204" pitchFamily="34" charset="-122"/>
                <a:sym typeface="+mn-ea"/>
              </a:rPr>
              <a:t>物质的具体形态</a:t>
            </a:r>
            <a:endParaRPr altLang="zh-CN"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altLang="zh-CN" dirty="0" smtClean="0">
                <a:solidFill>
                  <a:schemeClr val="tx1">
                    <a:lumMod val="50000"/>
                  </a:schemeClr>
                </a:solidFill>
                <a:latin typeface="微软雅黑" panose="020B0503020204020204" pitchFamily="34" charset="-122"/>
                <a:ea typeface="微软雅黑" panose="020B0503020204020204" pitchFamily="34" charset="-122"/>
                <a:sym typeface="+mn-ea"/>
              </a:rPr>
              <a:t>#</a:t>
            </a:r>
            <a:r>
              <a:rPr lang="zh-CN" altLang="en-US" dirty="0" smtClean="0">
                <a:solidFill>
                  <a:schemeClr val="tx1">
                    <a:lumMod val="50000"/>
                  </a:schemeClr>
                </a:solidFill>
                <a:latin typeface="微软雅黑" panose="020B0503020204020204" pitchFamily="34" charset="-122"/>
                <a:ea typeface="微软雅黑" panose="020B0503020204020204" pitchFamily="34" charset="-122"/>
                <a:sym typeface="+mn-ea"/>
              </a:rPr>
              <a:t>客观</a:t>
            </a:r>
            <a:r>
              <a:rPr lang="zh-CN" altLang="en-US" dirty="0">
                <a:solidFill>
                  <a:schemeClr val="tx1">
                    <a:lumMod val="50000"/>
                  </a:schemeClr>
                </a:solidFill>
                <a:latin typeface="微软雅黑" panose="020B0503020204020204" pitchFamily="34" charset="-122"/>
                <a:ea typeface="微软雅黑" panose="020B0503020204020204" pitchFamily="34" charset="-122"/>
                <a:sym typeface="+mn-ea"/>
              </a:rPr>
              <a:t>实在是</a:t>
            </a:r>
            <a:r>
              <a:rPr altLang="zh-CN" dirty="0" smtClean="0">
                <a:solidFill>
                  <a:schemeClr val="tx1">
                    <a:lumMod val="50000"/>
                  </a:schemeClr>
                </a:solidFill>
                <a:latin typeface="微软雅黑" panose="020B0503020204020204" pitchFamily="34" charset="-122"/>
                <a:ea typeface="微软雅黑" panose="020B0503020204020204" pitchFamily="34" charset="-122"/>
                <a:sym typeface="+mn-ea"/>
              </a:rPr>
              <a:t>（</a:t>
            </a:r>
            <a:r>
              <a:rPr lang="en-US" altLang="zh-CN" dirty="0" smtClean="0">
                <a:solidFill>
                  <a:srgbClr val="C00000"/>
                </a:solidFill>
                <a:latin typeface="微软雅黑" panose="020B0503020204020204" pitchFamily="34" charset="-122"/>
                <a:ea typeface="微软雅黑" panose="020B0503020204020204" pitchFamily="34" charset="-122"/>
                <a:sym typeface="+mn-ea"/>
              </a:rPr>
              <a:t>B</a:t>
            </a:r>
            <a:r>
              <a:rPr altLang="zh-CN" dirty="0" smtClean="0">
                <a:solidFill>
                  <a:schemeClr val="tx1">
                    <a:lumMod val="50000"/>
                  </a:schemeClr>
                </a:solidFill>
                <a:latin typeface="微软雅黑" panose="020B0503020204020204" pitchFamily="34" charset="-122"/>
                <a:ea typeface="微软雅黑" panose="020B0503020204020204" pitchFamily="34" charset="-122"/>
                <a:sym typeface="+mn-ea"/>
              </a:rPr>
              <a:t>）</a:t>
            </a:r>
            <a:endParaRPr altLang="zh-CN"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dirty="0">
                <a:solidFill>
                  <a:schemeClr val="tx1">
                    <a:lumMod val="50000"/>
                  </a:schemeClr>
                </a:solidFill>
                <a:latin typeface="微软雅黑" panose="020B0503020204020204" pitchFamily="34" charset="-122"/>
                <a:ea typeface="微软雅黑" panose="020B0503020204020204" pitchFamily="34" charset="-122"/>
                <a:sym typeface="+mn-ea"/>
              </a:rPr>
              <a:t> A. </a:t>
            </a:r>
            <a:r>
              <a:rPr lang="zh-CN" altLang="en-US" dirty="0">
                <a:solidFill>
                  <a:schemeClr val="tx1">
                    <a:lumMod val="50000"/>
                  </a:schemeClr>
                </a:solidFill>
                <a:latin typeface="微软雅黑" panose="020B0503020204020204" pitchFamily="34" charset="-122"/>
                <a:ea typeface="微软雅黑" panose="020B0503020204020204" pitchFamily="34" charset="-122"/>
                <a:sym typeface="+mn-ea"/>
              </a:rPr>
              <a:t>自然物质的个性</a:t>
            </a:r>
            <a:r>
              <a:rPr altLang="zh-CN" dirty="0">
                <a:solidFill>
                  <a:schemeClr val="tx1">
                    <a:lumMod val="50000"/>
                  </a:schemeClr>
                </a:solidFill>
                <a:latin typeface="微软雅黑" panose="020B0503020204020204" pitchFamily="34" charset="-122"/>
                <a:ea typeface="微软雅黑" panose="020B0503020204020204" pitchFamily="34" charset="-122"/>
                <a:sym typeface="+mn-ea"/>
              </a:rPr>
              <a:t>                           </a:t>
            </a:r>
            <a:endParaRPr lang="en-US" altLang="zh-CN"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b="1" dirty="0">
                <a:solidFill>
                  <a:srgbClr val="C00000"/>
                </a:solidFill>
                <a:latin typeface="微软雅黑" panose="020B0503020204020204" pitchFamily="34" charset="-122"/>
                <a:ea typeface="微软雅黑" panose="020B0503020204020204" pitchFamily="34" charset="-122"/>
                <a:sym typeface="+mn-ea"/>
              </a:rPr>
              <a:t>B. </a:t>
            </a:r>
            <a:r>
              <a:rPr lang="zh-CN" altLang="en-US" b="1" dirty="0">
                <a:solidFill>
                  <a:srgbClr val="C00000"/>
                </a:solidFill>
                <a:latin typeface="微软雅黑" panose="020B0503020204020204" pitchFamily="34" charset="-122"/>
                <a:ea typeface="微软雅黑" panose="020B0503020204020204" pitchFamily="34" charset="-122"/>
                <a:sym typeface="+mn-ea"/>
              </a:rPr>
              <a:t>一切物质的共性</a:t>
            </a:r>
            <a:endParaRPr altLang="zh-CN" b="1" dirty="0">
              <a:solidFill>
                <a:srgbClr val="C00000"/>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dirty="0">
                <a:solidFill>
                  <a:schemeClr val="tx1">
                    <a:lumMod val="50000"/>
                  </a:schemeClr>
                </a:solidFill>
                <a:latin typeface="微软雅黑" panose="020B0503020204020204" pitchFamily="34" charset="-122"/>
                <a:ea typeface="微软雅黑" panose="020B0503020204020204" pitchFamily="34" charset="-122"/>
                <a:sym typeface="+mn-ea"/>
              </a:rPr>
              <a:t>C. </a:t>
            </a:r>
            <a:r>
              <a:rPr lang="zh-CN" altLang="en-US" dirty="0">
                <a:solidFill>
                  <a:schemeClr val="tx1">
                    <a:lumMod val="50000"/>
                  </a:schemeClr>
                </a:solidFill>
                <a:latin typeface="微软雅黑" panose="020B0503020204020204" pitchFamily="34" charset="-122"/>
                <a:ea typeface="微软雅黑" panose="020B0503020204020204" pitchFamily="34" charset="-122"/>
                <a:sym typeface="+mn-ea"/>
              </a:rPr>
              <a:t>物质的具体形态</a:t>
            </a:r>
            <a:r>
              <a:rPr altLang="zh-CN" dirty="0">
                <a:solidFill>
                  <a:schemeClr val="tx1">
                    <a:lumMod val="50000"/>
                  </a:schemeClr>
                </a:solidFill>
                <a:latin typeface="微软雅黑" panose="020B0503020204020204" pitchFamily="34" charset="-122"/>
                <a:ea typeface="微软雅黑" panose="020B0503020204020204" pitchFamily="34" charset="-122"/>
                <a:sym typeface="+mn-ea"/>
              </a:rPr>
              <a:t>                          </a:t>
            </a:r>
            <a:endParaRPr lang="en-US" altLang="zh-CN"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dirty="0">
                <a:solidFill>
                  <a:schemeClr val="tx1">
                    <a:lumMod val="50000"/>
                  </a:schemeClr>
                </a:solidFill>
                <a:latin typeface="微软雅黑" panose="020B0503020204020204" pitchFamily="34" charset="-122"/>
                <a:ea typeface="微软雅黑" panose="020B0503020204020204" pitchFamily="34" charset="-122"/>
                <a:sym typeface="+mn-ea"/>
              </a:rPr>
              <a:t> D. </a:t>
            </a:r>
            <a:r>
              <a:rPr lang="zh-CN" altLang="en-US" dirty="0">
                <a:solidFill>
                  <a:schemeClr val="tx1">
                    <a:lumMod val="50000"/>
                  </a:schemeClr>
                </a:solidFill>
                <a:latin typeface="微软雅黑" panose="020B0503020204020204" pitchFamily="34" charset="-122"/>
                <a:ea typeface="微软雅黑" panose="020B0503020204020204" pitchFamily="34" charset="-122"/>
                <a:sym typeface="+mn-ea"/>
              </a:rPr>
              <a:t>物质的具体</a:t>
            </a:r>
            <a:r>
              <a:rPr lang="zh-CN" altLang="en-US" dirty="0" smtClean="0">
                <a:solidFill>
                  <a:schemeClr val="tx1">
                    <a:lumMod val="50000"/>
                  </a:schemeClr>
                </a:solidFill>
                <a:latin typeface="微软雅黑" panose="020B0503020204020204" pitchFamily="34" charset="-122"/>
                <a:ea typeface="微软雅黑" panose="020B0503020204020204" pitchFamily="34" charset="-122"/>
                <a:sym typeface="+mn-ea"/>
              </a:rPr>
              <a:t>形态（否）</a:t>
            </a:r>
            <a:endParaRPr altLang="zh-CN"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altLang="zh-CN" dirty="0" smtClean="0">
                <a:solidFill>
                  <a:schemeClr val="tx1">
                    <a:lumMod val="50000"/>
                  </a:schemeClr>
                </a:solidFill>
                <a:latin typeface="微软雅黑" panose="020B0503020204020204" pitchFamily="34" charset="-122"/>
                <a:ea typeface="微软雅黑" panose="020B0503020204020204" pitchFamily="34" charset="-122"/>
                <a:sym typeface="+mn-ea"/>
              </a:rPr>
              <a:t>#</a:t>
            </a:r>
            <a:r>
              <a:rPr lang="zh-CN" altLang="en-US" dirty="0">
                <a:solidFill>
                  <a:schemeClr val="tx1">
                    <a:lumMod val="50000"/>
                  </a:schemeClr>
                </a:solidFill>
                <a:latin typeface="微软雅黑" panose="020B0503020204020204" pitchFamily="34" charset="-122"/>
                <a:ea typeface="微软雅黑" panose="020B0503020204020204" pitchFamily="34" charset="-122"/>
              </a:rPr>
              <a:t>物质的</a:t>
            </a:r>
            <a:r>
              <a:rPr lang="zh-CN" altLang="en-US" b="1" dirty="0">
                <a:solidFill>
                  <a:srgbClr val="FF0000"/>
                </a:solidFill>
                <a:latin typeface="微软雅黑" panose="020B0503020204020204" pitchFamily="34" charset="-122"/>
                <a:ea typeface="微软雅黑" panose="020B0503020204020204" pitchFamily="34" charset="-122"/>
              </a:rPr>
              <a:t>唯一特性</a:t>
            </a:r>
            <a:r>
              <a:rPr lang="zh-CN" altLang="en-US" dirty="0">
                <a:solidFill>
                  <a:schemeClr val="tx1">
                    <a:lumMod val="50000"/>
                  </a:schemeClr>
                </a:solidFill>
                <a:latin typeface="微软雅黑" panose="020B0503020204020204" pitchFamily="34" charset="-122"/>
                <a:ea typeface="微软雅黑" panose="020B0503020204020204" pitchFamily="34" charset="-122"/>
              </a:rPr>
              <a:t>是（ ） </a:t>
            </a:r>
            <a:endParaRPr lang="en-US" altLang="zh-CN"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dirty="0">
                <a:solidFill>
                  <a:schemeClr val="tx1">
                    <a:lumMod val="50000"/>
                  </a:schemeClr>
                </a:solidFill>
                <a:latin typeface="微软雅黑" panose="020B0503020204020204" pitchFamily="34" charset="-122"/>
                <a:ea typeface="微软雅黑" panose="020B0503020204020204" pitchFamily="34" charset="-122"/>
              </a:rPr>
              <a:t>A </a:t>
            </a:r>
            <a:r>
              <a:rPr lang="zh-CN" altLang="en-US" dirty="0">
                <a:solidFill>
                  <a:schemeClr val="tx1">
                    <a:lumMod val="50000"/>
                  </a:schemeClr>
                </a:solidFill>
                <a:latin typeface="微软雅黑" panose="020B0503020204020204" pitchFamily="34" charset="-122"/>
                <a:ea typeface="微软雅黑" panose="020B0503020204020204" pitchFamily="34" charset="-122"/>
              </a:rPr>
              <a:t>不可逆性 </a:t>
            </a:r>
            <a:endParaRPr lang="en-US" altLang="zh-CN"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dirty="0">
                <a:solidFill>
                  <a:schemeClr val="tx1">
                    <a:lumMod val="50000"/>
                  </a:schemeClr>
                </a:solidFill>
                <a:latin typeface="微软雅黑" panose="020B0503020204020204" pitchFamily="34" charset="-122"/>
                <a:ea typeface="微软雅黑" panose="020B0503020204020204" pitchFamily="34" charset="-122"/>
              </a:rPr>
              <a:t>B </a:t>
            </a:r>
            <a:r>
              <a:rPr lang="zh-CN" altLang="en-US" dirty="0">
                <a:solidFill>
                  <a:schemeClr val="tx1">
                    <a:lumMod val="50000"/>
                  </a:schemeClr>
                </a:solidFill>
                <a:latin typeface="微软雅黑" panose="020B0503020204020204" pitchFamily="34" charset="-122"/>
                <a:ea typeface="微软雅黑" panose="020B0503020204020204" pitchFamily="34" charset="-122"/>
              </a:rPr>
              <a:t>客观实在性 </a:t>
            </a:r>
            <a:endParaRPr lang="en-US" altLang="zh-CN"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dirty="0">
                <a:solidFill>
                  <a:schemeClr val="tx1">
                    <a:lumMod val="50000"/>
                  </a:schemeClr>
                </a:solidFill>
                <a:latin typeface="微软雅黑" panose="020B0503020204020204" pitchFamily="34" charset="-122"/>
                <a:ea typeface="微软雅黑" panose="020B0503020204020204" pitchFamily="34" charset="-122"/>
              </a:rPr>
              <a:t>C </a:t>
            </a:r>
            <a:r>
              <a:rPr lang="zh-CN" altLang="en-US" dirty="0">
                <a:solidFill>
                  <a:schemeClr val="tx1">
                    <a:lumMod val="50000"/>
                  </a:schemeClr>
                </a:solidFill>
                <a:latin typeface="微软雅黑" panose="020B0503020204020204" pitchFamily="34" charset="-122"/>
                <a:ea typeface="微软雅黑" panose="020B0503020204020204" pitchFamily="34" charset="-122"/>
              </a:rPr>
              <a:t>可知性 </a:t>
            </a:r>
            <a:endParaRPr lang="en-US" altLang="zh-CN"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dirty="0">
                <a:solidFill>
                  <a:schemeClr val="tx1">
                    <a:lumMod val="50000"/>
                  </a:schemeClr>
                </a:solidFill>
                <a:latin typeface="微软雅黑" panose="020B0503020204020204" pitchFamily="34" charset="-122"/>
                <a:ea typeface="微软雅黑" panose="020B0503020204020204" pitchFamily="34" charset="-122"/>
              </a:rPr>
              <a:t>D </a:t>
            </a:r>
            <a:r>
              <a:rPr lang="zh-CN" altLang="en-US" dirty="0">
                <a:solidFill>
                  <a:schemeClr val="tx1">
                    <a:lumMod val="50000"/>
                  </a:schemeClr>
                </a:solidFill>
                <a:latin typeface="微软雅黑" panose="020B0503020204020204" pitchFamily="34" charset="-122"/>
                <a:ea typeface="微软雅黑" panose="020B0503020204020204" pitchFamily="34" charset="-122"/>
              </a:rPr>
              <a:t>伸张性 </a:t>
            </a:r>
            <a:endParaRPr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altLang="zh-CN" smtClean="0">
                <a:solidFill>
                  <a:schemeClr val="tx1">
                    <a:lumMod val="50000"/>
                  </a:schemeClr>
                </a:solidFill>
                <a:latin typeface="微软雅黑" panose="020B0503020204020204" pitchFamily="34" charset="-122"/>
                <a:ea typeface="微软雅黑" panose="020B0503020204020204" pitchFamily="34" charset="-122"/>
                <a:sym typeface="+mn-ea"/>
              </a:rPr>
              <a:t>#</a:t>
            </a:r>
            <a:r>
              <a:rPr lang="zh-CN" altLang="en-US" dirty="0">
                <a:solidFill>
                  <a:schemeClr val="tx1">
                    <a:lumMod val="50000"/>
                  </a:schemeClr>
                </a:solidFill>
                <a:latin typeface="微软雅黑" panose="020B0503020204020204" pitchFamily="34" charset="-122"/>
                <a:ea typeface="微软雅黑" panose="020B0503020204020204" pitchFamily="34" charset="-122"/>
              </a:rPr>
              <a:t>物质的唯一特性是</a:t>
            </a:r>
            <a:r>
              <a:rPr lang="zh-CN" altLang="en-US" dirty="0" smtClean="0">
                <a:solidFill>
                  <a:schemeClr val="tx1">
                    <a:lumMod val="50000"/>
                  </a:schemeClr>
                </a:solidFill>
                <a:latin typeface="微软雅黑" panose="020B0503020204020204" pitchFamily="34" charset="-122"/>
                <a:ea typeface="微软雅黑" panose="020B0503020204020204" pitchFamily="34" charset="-122"/>
              </a:rPr>
              <a:t>（</a:t>
            </a:r>
            <a:r>
              <a:rPr lang="en-US" altLang="zh-CN" b="1" dirty="0" smtClean="0">
                <a:solidFill>
                  <a:srgbClr val="FF0000"/>
                </a:solidFill>
                <a:latin typeface="微软雅黑" panose="020B0503020204020204" pitchFamily="34" charset="-122"/>
                <a:ea typeface="微软雅黑" panose="020B0503020204020204" pitchFamily="34" charset="-122"/>
              </a:rPr>
              <a:t>B</a:t>
            </a:r>
            <a:r>
              <a:rPr lang="zh-CN" altLang="en-US" dirty="0" smtClean="0">
                <a:solidFill>
                  <a:schemeClr val="tx1">
                    <a:lumMod val="50000"/>
                  </a:schemeClr>
                </a:solidFill>
                <a:latin typeface="微软雅黑" panose="020B0503020204020204" pitchFamily="34" charset="-122"/>
                <a:ea typeface="微软雅黑" panose="020B0503020204020204" pitchFamily="34" charset="-122"/>
              </a:rPr>
              <a:t> </a:t>
            </a:r>
            <a:r>
              <a:rPr lang="zh-CN" altLang="en-US"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dirty="0">
                <a:solidFill>
                  <a:schemeClr val="tx1">
                    <a:lumMod val="50000"/>
                  </a:schemeClr>
                </a:solidFill>
                <a:latin typeface="微软雅黑" panose="020B0503020204020204" pitchFamily="34" charset="-122"/>
                <a:ea typeface="微软雅黑" panose="020B0503020204020204" pitchFamily="34" charset="-122"/>
              </a:rPr>
              <a:t>A </a:t>
            </a:r>
            <a:r>
              <a:rPr lang="zh-CN" altLang="en-US" dirty="0">
                <a:solidFill>
                  <a:schemeClr val="tx1">
                    <a:lumMod val="50000"/>
                  </a:schemeClr>
                </a:solidFill>
                <a:latin typeface="微软雅黑" panose="020B0503020204020204" pitchFamily="34" charset="-122"/>
                <a:ea typeface="微软雅黑" panose="020B0503020204020204" pitchFamily="34" charset="-122"/>
              </a:rPr>
              <a:t>不可逆性 </a:t>
            </a:r>
            <a:endParaRPr lang="en-US" altLang="zh-CN"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b="1" dirty="0">
                <a:solidFill>
                  <a:srgbClr val="FF0000"/>
                </a:solidFill>
                <a:latin typeface="微软雅黑" panose="020B0503020204020204" pitchFamily="34" charset="-122"/>
                <a:ea typeface="微软雅黑" panose="020B0503020204020204" pitchFamily="34" charset="-122"/>
              </a:rPr>
              <a:t>B </a:t>
            </a:r>
            <a:r>
              <a:rPr lang="zh-CN" altLang="en-US" b="1" dirty="0">
                <a:solidFill>
                  <a:srgbClr val="FF0000"/>
                </a:solidFill>
                <a:latin typeface="微软雅黑" panose="020B0503020204020204" pitchFamily="34" charset="-122"/>
                <a:ea typeface="微软雅黑" panose="020B0503020204020204" pitchFamily="34" charset="-122"/>
              </a:rPr>
              <a:t>客观实在性 </a:t>
            </a:r>
            <a:endParaRPr lang="en-US" altLang="zh-CN" b="1" dirty="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dirty="0">
                <a:solidFill>
                  <a:schemeClr val="tx1">
                    <a:lumMod val="50000"/>
                  </a:schemeClr>
                </a:solidFill>
                <a:latin typeface="微软雅黑" panose="020B0503020204020204" pitchFamily="34" charset="-122"/>
                <a:ea typeface="微软雅黑" panose="020B0503020204020204" pitchFamily="34" charset="-122"/>
              </a:rPr>
              <a:t>C </a:t>
            </a:r>
            <a:r>
              <a:rPr lang="zh-CN" altLang="en-US" dirty="0">
                <a:solidFill>
                  <a:schemeClr val="tx1">
                    <a:lumMod val="50000"/>
                  </a:schemeClr>
                </a:solidFill>
                <a:latin typeface="微软雅黑" panose="020B0503020204020204" pitchFamily="34" charset="-122"/>
                <a:ea typeface="微软雅黑" panose="020B0503020204020204" pitchFamily="34" charset="-122"/>
              </a:rPr>
              <a:t>可知性 </a:t>
            </a:r>
            <a:endParaRPr lang="en-US" altLang="zh-CN" dirty="0">
              <a:solidFill>
                <a:schemeClr val="tx1">
                  <a:lumMod val="50000"/>
                </a:schemeClr>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dirty="0">
                <a:solidFill>
                  <a:schemeClr val="tx1">
                    <a:lumMod val="50000"/>
                  </a:schemeClr>
                </a:solidFill>
                <a:latin typeface="微软雅黑" panose="020B0503020204020204" pitchFamily="34" charset="-122"/>
                <a:ea typeface="微软雅黑" panose="020B0503020204020204" pitchFamily="34" charset="-122"/>
              </a:rPr>
              <a:t>D </a:t>
            </a:r>
            <a:r>
              <a:rPr lang="zh-CN" altLang="en-US" dirty="0">
                <a:solidFill>
                  <a:schemeClr val="tx1">
                    <a:lumMod val="50000"/>
                  </a:schemeClr>
                </a:solidFill>
                <a:latin typeface="微软雅黑" panose="020B0503020204020204" pitchFamily="34" charset="-122"/>
                <a:ea typeface="微软雅黑" panose="020B0503020204020204" pitchFamily="34" charset="-122"/>
              </a:rPr>
              <a:t>伸张性 </a:t>
            </a:r>
            <a:endParaRPr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071664" y="1917467"/>
            <a:ext cx="5847398" cy="940435"/>
            <a:chOff x="3988" y="4665"/>
            <a:chExt cx="11228" cy="1481"/>
          </a:xfrm>
        </p:grpSpPr>
        <p:sp>
          <p:nvSpPr>
            <p:cNvPr id="2" name="矩形 1"/>
            <p:cNvSpPr/>
            <p:nvPr/>
          </p:nvSpPr>
          <p:spPr>
            <a:xfrm>
              <a:off x="4391" y="467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prstClr val="white"/>
                </a:solidFill>
                <a:latin typeface="方正清刻本悦宋简体" panose="02000000000000000000" pitchFamily="2" charset="-122"/>
                <a:ea typeface="方正清刻本悦宋简体" panose="02000000000000000000" pitchFamily="2" charset="-122"/>
              </a:endParaRPr>
            </a:p>
            <a:p>
              <a:pPr algn="ctr"/>
              <a:r>
                <a:rPr lang="zh-CN" altLang="en-US" sz="2800" b="1" dirty="0" smtClean="0">
                  <a:solidFill>
                    <a:schemeClr val="bg1"/>
                  </a:solidFill>
                  <a:latin typeface="微软雅黑" panose="020B0503020204020204" pitchFamily="34" charset="-122"/>
                  <a:ea typeface="微软雅黑" panose="020B0503020204020204" pitchFamily="34" charset="-122"/>
                </a:rPr>
                <a:t>【运动观</a:t>
              </a:r>
              <a:r>
                <a:rPr lang="zh-CN" altLang="en-US" sz="2800" b="1"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gn="ctr"/>
              <a:endParaRPr lang="zh-CN" altLang="en-US" sz="2800" b="1" dirty="0">
                <a:solidFill>
                  <a:prstClr val="white"/>
                </a:solidFill>
                <a:latin typeface="方正清刻本悦宋简体" panose="02000000000000000000" pitchFamily="2" charset="-122"/>
                <a:ea typeface="方正清刻本悦宋简体" panose="02000000000000000000" pitchFamily="2" charset="-122"/>
              </a:endParaRP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 name="矩形 2"/>
          <p:cNvSpPr/>
          <p:nvPr/>
        </p:nvSpPr>
        <p:spPr>
          <a:xfrm>
            <a:off x="6421210" y="2129249"/>
            <a:ext cx="543739" cy="523220"/>
          </a:xfrm>
          <a:prstGeom prst="rect">
            <a:avLst/>
          </a:prstGeom>
        </p:spPr>
        <p:txBody>
          <a:bodyPr wrap="non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p:nvPr/>
        </p:nvSpPr>
        <p:spPr>
          <a:xfrm>
            <a:off x="2855640" y="4077072"/>
            <a:ext cx="2057400" cy="584775"/>
          </a:xfrm>
          <a:prstGeom prst="rect">
            <a:avLst/>
          </a:prstGeom>
          <a:noFill/>
          <a:ln w="9525">
            <a:noFill/>
          </a:ln>
        </p:spPr>
        <p:txBody>
          <a:bodyPr anchor="t">
            <a:spAutoFit/>
          </a:bodyPr>
          <a:lstStyle/>
          <a:p>
            <a:r>
              <a:rPr lang="zh-CN" altLang="en-US" sz="3200" dirty="0">
                <a:latin typeface="微软雅黑" panose="020B0503020204020204" pitchFamily="34" charset="-122"/>
                <a:ea typeface="微软雅黑" panose="020B0503020204020204" pitchFamily="34" charset="-122"/>
              </a:rPr>
              <a:t>两个</a:t>
            </a:r>
            <a:r>
              <a:rPr lang="zh-CN" altLang="en-US" sz="3200" b="1" dirty="0">
                <a:latin typeface="微软雅黑" panose="020B0503020204020204" pitchFamily="34" charset="-122"/>
                <a:ea typeface="微软雅黑" panose="020B0503020204020204" pitchFamily="34" charset="-122"/>
              </a:rPr>
              <a:t>关系</a:t>
            </a:r>
            <a:endParaRPr lang="zh-CN" altLang="en-US" sz="3200" b="1" dirty="0">
              <a:latin typeface="微软雅黑" panose="020B0503020204020204" pitchFamily="34" charset="-122"/>
              <a:ea typeface="微软雅黑" panose="020B0503020204020204" pitchFamily="34" charset="-122"/>
            </a:endParaRPr>
          </a:p>
        </p:txBody>
      </p:sp>
      <p:sp>
        <p:nvSpPr>
          <p:cNvPr id="14" name="AutoShape 12"/>
          <p:cNvSpPr/>
          <p:nvPr/>
        </p:nvSpPr>
        <p:spPr>
          <a:xfrm flipH="1">
            <a:off x="5015880" y="3796769"/>
            <a:ext cx="216024" cy="1145380"/>
          </a:xfrm>
          <a:prstGeom prst="rightBrace">
            <a:avLst>
              <a:gd name="adj1" fmla="val 54106"/>
              <a:gd name="adj2" fmla="val 50875"/>
            </a:avLst>
          </a:prstGeom>
          <a:noFill/>
          <a:ln w="28575" cap="flat" cmpd="sng">
            <a:solidFill>
              <a:srgbClr val="800080"/>
            </a:solidFill>
            <a:prstDash val="solid"/>
            <a:round/>
            <a:headEnd type="none" w="med" len="med"/>
            <a:tailEnd type="none" w="med" len="med"/>
          </a:ln>
        </p:spPr>
        <p:txBody>
          <a:bodyPr wrap="none" anchor="ctr"/>
          <a:lstStyle/>
          <a:p>
            <a:pPr algn="ctr"/>
            <a:endParaRPr lang="zh-CN" altLang="zh-CN" sz="2400" b="1" dirty="0">
              <a:solidFill>
                <a:schemeClr val="bg1"/>
              </a:solidFill>
              <a:latin typeface="Times New Roman" panose="02020603050405020304" pitchFamily="18" charset="0"/>
              <a:ea typeface="宋体" panose="02010600030101010101" pitchFamily="2" charset="-122"/>
            </a:endParaRPr>
          </a:p>
        </p:txBody>
      </p:sp>
      <p:sp>
        <p:nvSpPr>
          <p:cNvPr id="15" name="Rectangle 5"/>
          <p:cNvSpPr/>
          <p:nvPr/>
        </p:nvSpPr>
        <p:spPr>
          <a:xfrm>
            <a:off x="5224114" y="3591336"/>
            <a:ext cx="3581400" cy="579437"/>
          </a:xfrm>
          <a:prstGeom prst="rect">
            <a:avLst/>
          </a:prstGeom>
          <a:noFill/>
          <a:ln w="9525">
            <a:noFill/>
          </a:ln>
        </p:spPr>
        <p:txBody>
          <a:bodyPr anchor="t">
            <a:spAutoFit/>
          </a:bodyPr>
          <a:lstStyle/>
          <a:p>
            <a:pPr>
              <a:spcBef>
                <a:spcPct val="20000"/>
              </a:spcBef>
              <a:buClr>
                <a:schemeClr val="accent1"/>
              </a:buClr>
              <a:buSzPct val="85000"/>
              <a:buFont typeface="Wingdings" panose="05000000000000000000" pitchFamily="2" charset="2"/>
              <a:buNone/>
            </a:pPr>
            <a:r>
              <a:rPr lang="zh-CN" altLang="en-US" sz="3200" b="1" dirty="0">
                <a:solidFill>
                  <a:srgbClr val="FF0000"/>
                </a:solidFill>
                <a:latin typeface="微软雅黑" panose="020B0503020204020204" pitchFamily="34" charset="-122"/>
                <a:ea typeface="微软雅黑" panose="020B0503020204020204" pitchFamily="34" charset="-122"/>
              </a:rPr>
              <a:t>物质与运动的关系</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
        <p:nvSpPr>
          <p:cNvPr id="16" name="Rectangle 7"/>
          <p:cNvSpPr/>
          <p:nvPr/>
        </p:nvSpPr>
        <p:spPr>
          <a:xfrm>
            <a:off x="5289581" y="4509120"/>
            <a:ext cx="4067175" cy="579437"/>
          </a:xfrm>
          <a:prstGeom prst="rect">
            <a:avLst/>
          </a:prstGeom>
          <a:noFill/>
          <a:ln w="9525">
            <a:noFill/>
          </a:ln>
        </p:spPr>
        <p:txBody>
          <a:bodyPr anchor="t">
            <a:spAutoFit/>
          </a:bodyPr>
          <a:lstStyle/>
          <a:p>
            <a:pPr>
              <a:spcBef>
                <a:spcPct val="20000"/>
              </a:spcBef>
              <a:buClr>
                <a:schemeClr val="accent1"/>
              </a:buClr>
              <a:buSzPct val="85000"/>
              <a:buFont typeface="Wingdings" panose="05000000000000000000" pitchFamily="2" charset="2"/>
              <a:buNone/>
            </a:pPr>
            <a:r>
              <a:rPr lang="zh-CN" altLang="en-US" sz="3200" b="1" dirty="0">
                <a:solidFill>
                  <a:srgbClr val="FF0000"/>
                </a:solidFill>
                <a:latin typeface="微软雅黑" panose="020B0503020204020204" pitchFamily="34" charset="-122"/>
                <a:ea typeface="微软雅黑" panose="020B0503020204020204" pitchFamily="34" charset="-122"/>
              </a:rPr>
              <a:t>运动与静止的关系</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205" y="1582247"/>
            <a:ext cx="11449272" cy="2860040"/>
          </a:xfrm>
          <a:prstGeom prst="rect">
            <a:avLst/>
          </a:prstGeom>
          <a:noFill/>
        </p:spPr>
        <p:txBody>
          <a:bodyPr wrap="square" lIns="91438" tIns="45719" rIns="91438" bIns="45719" rtlCol="0">
            <a:spAutoFit/>
          </a:bodyPr>
          <a:lstStyle/>
          <a:p>
            <a:pPr>
              <a:lnSpc>
                <a:spcPct val="150000"/>
              </a:lnSpc>
            </a:pPr>
            <a:endParaRPr lang="en-US" altLang="zh-CN" sz="2400" b="1" dirty="0" smtClean="0">
              <a:solidFill>
                <a:prstClr val="black"/>
              </a:solidFill>
              <a:latin typeface="华文中宋" panose="02010600040101010101" charset="-122"/>
              <a:ea typeface="华文中宋" panose="02010600040101010101" charset="-122"/>
            </a:endParaRPr>
          </a:p>
          <a:p>
            <a:pPr>
              <a:lnSpc>
                <a:spcPct val="150000"/>
              </a:lnSpc>
            </a:pPr>
            <a:r>
              <a:rPr lang="en-US" altLang="zh-CN" sz="2400" b="1" dirty="0" smtClean="0">
                <a:solidFill>
                  <a:prstClr val="black"/>
                </a:solidFill>
                <a:latin typeface="华文中宋" panose="02010600040101010101" charset="-122"/>
                <a:ea typeface="华文中宋" panose="02010600040101010101" charset="-122"/>
              </a:rPr>
              <a:t>1</a:t>
            </a:r>
            <a:r>
              <a:rPr lang="zh-CN" altLang="en-US" sz="2400" b="1" dirty="0" smtClean="0">
                <a:solidFill>
                  <a:prstClr val="black"/>
                </a:solidFill>
                <a:latin typeface="华文中宋" panose="02010600040101010101" charset="-122"/>
                <a:ea typeface="华文中宋" panose="02010600040101010101" charset="-122"/>
              </a:rPr>
              <a:t>、</a:t>
            </a:r>
            <a:r>
              <a:rPr lang="zh-CN" altLang="en-US" sz="2400" b="1" dirty="0" smtClean="0">
                <a:solidFill>
                  <a:srgbClr val="C00000"/>
                </a:solidFill>
                <a:latin typeface="华文中宋" panose="02010600040101010101" charset="-122"/>
                <a:ea typeface="华文中宋" panose="02010600040101010101" charset="-122"/>
              </a:rPr>
              <a:t>运动</a:t>
            </a:r>
            <a:r>
              <a:rPr lang="zh-CN" altLang="en-US" sz="2400" dirty="0" smtClean="0">
                <a:solidFill>
                  <a:prstClr val="black"/>
                </a:solidFill>
                <a:latin typeface="华文中宋" panose="02010600040101010101" charset="-122"/>
                <a:ea typeface="华文中宋" panose="02010600040101010101" charset="-122"/>
              </a:rPr>
              <a:t>是物质的</a:t>
            </a:r>
            <a:r>
              <a:rPr lang="zh-CN" altLang="en-US" sz="2400" b="1" dirty="0" smtClean="0">
                <a:solidFill>
                  <a:srgbClr val="C00000"/>
                </a:solidFill>
                <a:latin typeface="华文中宋" panose="02010600040101010101" charset="-122"/>
                <a:ea typeface="华文中宋" panose="02010600040101010101" charset="-122"/>
              </a:rPr>
              <a:t>根本属性</a:t>
            </a:r>
            <a:r>
              <a:rPr lang="zh-CN" altLang="en-US" sz="2400" dirty="0" smtClean="0">
                <a:solidFill>
                  <a:prstClr val="black"/>
                </a:solidFill>
                <a:latin typeface="华文中宋" panose="02010600040101010101" charset="-122"/>
                <a:ea typeface="华文中宋" panose="02010600040101010101" charset="-122"/>
              </a:rPr>
              <a:t>和</a:t>
            </a:r>
            <a:r>
              <a:rPr lang="zh-CN" altLang="en-US" sz="2400" b="1" dirty="0" smtClean="0">
                <a:solidFill>
                  <a:srgbClr val="C00000"/>
                </a:solidFill>
                <a:latin typeface="华文中宋" panose="02010600040101010101" charset="-122"/>
                <a:ea typeface="华文中宋" panose="02010600040101010101" charset="-122"/>
              </a:rPr>
              <a:t>存在方式</a:t>
            </a:r>
            <a:r>
              <a:rPr lang="zh-CN" altLang="en-US" sz="2400" b="1" dirty="0" smtClean="0">
                <a:solidFill>
                  <a:prstClr val="black"/>
                </a:solidFill>
                <a:latin typeface="华文中宋" panose="02010600040101010101" charset="-122"/>
                <a:ea typeface="华文中宋" panose="02010600040101010101" charset="-122"/>
              </a:rPr>
              <a:t>。</a:t>
            </a:r>
            <a:endParaRPr lang="en-US" altLang="zh-CN" sz="2400" b="1"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b="1" dirty="0" smtClean="0">
                <a:solidFill>
                  <a:prstClr val="black"/>
                </a:solidFill>
                <a:latin typeface="华文中宋" panose="02010600040101010101" charset="-122"/>
                <a:ea typeface="华文中宋" panose="02010600040101010101" charset="-122"/>
              </a:rPr>
              <a:t>物质和运动不可分割：</a:t>
            </a:r>
            <a:r>
              <a:rPr lang="zh-CN" altLang="en-US" sz="2400" b="1" dirty="0" smtClean="0">
                <a:solidFill>
                  <a:srgbClr val="FF0000"/>
                </a:solidFill>
                <a:latin typeface="华文中宋" panose="02010600040101010101" charset="-122"/>
                <a:ea typeface="华文中宋" panose="02010600040101010101" charset="-122"/>
              </a:rPr>
              <a:t>物质是运动的主体，运动是物质的固有属性。</a:t>
            </a:r>
            <a:endParaRPr lang="zh-CN" altLang="en-US" sz="2400" b="1" dirty="0" smtClean="0">
              <a:solidFill>
                <a:srgbClr val="FF0000"/>
              </a:solidFill>
              <a:latin typeface="华文中宋" panose="02010600040101010101" charset="-122"/>
              <a:ea typeface="华文中宋" panose="02010600040101010101" charset="-122"/>
            </a:endParaRPr>
          </a:p>
          <a:p>
            <a:pPr>
              <a:lnSpc>
                <a:spcPct val="150000"/>
              </a:lnSpc>
            </a:pPr>
            <a:r>
              <a:rPr lang="zh-CN" altLang="en-US" sz="2400" dirty="0" smtClean="0">
                <a:solidFill>
                  <a:prstClr val="black"/>
                </a:solidFill>
                <a:latin typeface="华文中宋" panose="02010600040101010101" charset="-122"/>
                <a:ea typeface="华文中宋" panose="02010600040101010101" charset="-122"/>
              </a:rPr>
              <a:t>①物质必须是运动的（否认运动的物质）。</a:t>
            </a:r>
            <a:r>
              <a:rPr lang="zh-CN" altLang="en-US" sz="2400" dirty="0" smtClean="0">
                <a:solidFill>
                  <a:schemeClr val="tx1"/>
                </a:solidFill>
                <a:latin typeface="华文中宋" panose="02010600040101010101" charset="-122"/>
                <a:ea typeface="华文中宋" panose="02010600040101010101" charset="-122"/>
              </a:rPr>
              <a:t>否认</a:t>
            </a:r>
            <a:r>
              <a:rPr lang="zh-CN" altLang="en-US" sz="2400" b="1" dirty="0" smtClean="0">
                <a:solidFill>
                  <a:srgbClr val="C00000"/>
                </a:solidFill>
                <a:latin typeface="华文中宋" panose="02010600040101010101" charset="-122"/>
                <a:ea typeface="华文中宋" panose="02010600040101010101" charset="-122"/>
              </a:rPr>
              <a:t>运动</a:t>
            </a:r>
            <a:r>
              <a:rPr lang="zh-CN" altLang="en-US" sz="2400" dirty="0" smtClean="0">
                <a:solidFill>
                  <a:prstClr val="black"/>
                </a:solidFill>
                <a:latin typeface="华文中宋" panose="02010600040101010101" charset="-122"/>
                <a:ea typeface="华文中宋" panose="02010600040101010101" charset="-122"/>
              </a:rPr>
              <a:t>，必然导致</a:t>
            </a:r>
            <a:r>
              <a:rPr lang="zh-CN" altLang="en-US" sz="2400" b="1" dirty="0" smtClean="0">
                <a:solidFill>
                  <a:srgbClr val="C00000"/>
                </a:solidFill>
                <a:latin typeface="华文中宋" panose="02010600040101010101" charset="-122"/>
                <a:ea typeface="华文中宋" panose="02010600040101010101" charset="-122"/>
              </a:rPr>
              <a:t>形而上学</a:t>
            </a:r>
            <a:r>
              <a:rPr lang="zh-CN" altLang="en-US" sz="2400" dirty="0" smtClean="0">
                <a:solidFill>
                  <a:prstClr val="black"/>
                </a:solidFill>
                <a:latin typeface="华文中宋" panose="02010600040101010101" charset="-122"/>
                <a:ea typeface="华文中宋" panose="02010600040101010101" charset="-122"/>
              </a:rPr>
              <a:t>。</a:t>
            </a:r>
            <a:endParaRPr lang="en-US" altLang="zh-CN" sz="2400"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dirty="0" smtClean="0">
                <a:solidFill>
                  <a:prstClr val="black"/>
                </a:solidFill>
                <a:latin typeface="华文中宋" panose="02010600040101010101" charset="-122"/>
                <a:ea typeface="华文中宋" panose="02010600040101010101" charset="-122"/>
              </a:rPr>
              <a:t>②运动着的必须是物质（不存在没有物质的运动）。否认</a:t>
            </a:r>
            <a:r>
              <a:rPr lang="zh-CN" altLang="en-US" sz="2400" b="1" dirty="0" smtClean="0">
                <a:solidFill>
                  <a:srgbClr val="C00000"/>
                </a:solidFill>
                <a:latin typeface="华文中宋" panose="02010600040101010101" charset="-122"/>
                <a:ea typeface="华文中宋" panose="02010600040101010101" charset="-122"/>
              </a:rPr>
              <a:t>物质</a:t>
            </a:r>
            <a:r>
              <a:rPr lang="zh-CN" altLang="en-US" sz="2400" dirty="0" smtClean="0">
                <a:solidFill>
                  <a:prstClr val="black"/>
                </a:solidFill>
                <a:latin typeface="华文中宋" panose="02010600040101010101" charset="-122"/>
                <a:ea typeface="华文中宋" panose="02010600040101010101" charset="-122"/>
              </a:rPr>
              <a:t>，必然导致</a:t>
            </a:r>
            <a:r>
              <a:rPr lang="zh-CN" altLang="en-US" sz="2400" b="1" dirty="0" smtClean="0">
                <a:solidFill>
                  <a:srgbClr val="C00000"/>
                </a:solidFill>
                <a:latin typeface="华文中宋" panose="02010600040101010101" charset="-122"/>
                <a:ea typeface="华文中宋" panose="02010600040101010101" charset="-122"/>
              </a:rPr>
              <a:t>唯心主义</a:t>
            </a:r>
            <a:r>
              <a:rPr lang="zh-CN" altLang="en-US" sz="2400" dirty="0" smtClean="0">
                <a:solidFill>
                  <a:prstClr val="black"/>
                </a:solidFill>
                <a:latin typeface="华文中宋" panose="02010600040101010101" charset="-122"/>
                <a:ea typeface="华文中宋" panose="02010600040101010101" charset="-122"/>
              </a:rPr>
              <a:t>。</a:t>
            </a:r>
            <a:endParaRPr lang="en-US" altLang="zh-CN" sz="2400" dirty="0" smtClean="0">
              <a:solidFill>
                <a:prstClr val="black"/>
              </a:solidFill>
              <a:latin typeface="华文中宋" panose="02010600040101010101" charset="-122"/>
              <a:ea typeface="华文中宋" panose="02010600040101010101" charset="-122"/>
            </a:endParaRPr>
          </a:p>
        </p:txBody>
      </p:sp>
      <p:sp>
        <p:nvSpPr>
          <p:cNvPr id="9" name="TextBox 8"/>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2" name="圆角矩形标注 1"/>
          <p:cNvSpPr/>
          <p:nvPr/>
        </p:nvSpPr>
        <p:spPr>
          <a:xfrm>
            <a:off x="10107629" y="2156517"/>
            <a:ext cx="1584176" cy="864096"/>
          </a:xfrm>
          <a:prstGeom prst="wedgeRoundRectCallout">
            <a:avLst>
              <a:gd name="adj1" fmla="val -58740"/>
              <a:gd name="adj2" fmla="val 92509"/>
              <a:gd name="adj3" fmla="val 166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prstClr val="black"/>
                </a:solidFill>
              </a:rPr>
              <a:t>否认运动是形而上学</a:t>
            </a:r>
            <a:endParaRPr lang="zh-CN" altLang="en-US" sz="2000" b="1" dirty="0">
              <a:solidFill>
                <a:prstClr val="black"/>
              </a:solidFill>
            </a:endParaRPr>
          </a:p>
        </p:txBody>
      </p:sp>
      <p:sp>
        <p:nvSpPr>
          <p:cNvPr id="10" name="圆角矩形标注 9"/>
          <p:cNvSpPr/>
          <p:nvPr/>
        </p:nvSpPr>
        <p:spPr>
          <a:xfrm>
            <a:off x="10226033" y="4869160"/>
            <a:ext cx="1584176" cy="864096"/>
          </a:xfrm>
          <a:prstGeom prst="wedgeRoundRectCallout">
            <a:avLst>
              <a:gd name="adj1" fmla="val -41509"/>
              <a:gd name="adj2" fmla="val -103340"/>
              <a:gd name="adj3" fmla="val 166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prstClr val="black"/>
                </a:solidFill>
              </a:rPr>
              <a:t>否认物质是唯心主义</a:t>
            </a:r>
            <a:endParaRPr lang="zh-CN" altLang="en-US" sz="2000" b="1" dirty="0">
              <a:solidFill>
                <a:prstClr val="black"/>
              </a:solidFill>
            </a:endParaRPr>
          </a:p>
        </p:txBody>
      </p:sp>
      <p:sp>
        <p:nvSpPr>
          <p:cNvPr id="5" name="文本框 4"/>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13" name="矩形 12"/>
          <p:cNvSpPr/>
          <p:nvPr/>
        </p:nvSpPr>
        <p:spPr>
          <a:xfrm>
            <a:off x="535590" y="1352074"/>
            <a:ext cx="9132364" cy="645160"/>
          </a:xfrm>
          <a:prstGeom prst="rect">
            <a:avLst/>
          </a:prstGeom>
        </p:spPr>
        <p:txBody>
          <a:bodyPr wrap="square">
            <a:spAutoFit/>
          </a:bodyPr>
          <a:lstStyle/>
          <a:p>
            <a:pPr>
              <a:lnSpc>
                <a:spcPct val="150000"/>
              </a:lnSpc>
            </a:pPr>
            <a:r>
              <a:rPr lang="zh-CN" altLang="en-US" sz="2400" b="1" dirty="0">
                <a:solidFill>
                  <a:schemeClr val="tx1">
                    <a:lumMod val="50000"/>
                  </a:schemeClr>
                </a:solidFill>
                <a:latin typeface="华文中宋" panose="02010600040101010101" charset="-122"/>
                <a:ea typeface="华文中宋" panose="02010600040101010101" charset="-122"/>
              </a:rPr>
              <a:t>【运动观】（选择题）</a:t>
            </a:r>
            <a:endParaRPr lang="zh-CN" altLang="en-US" sz="2400" b="1" dirty="0" smtClean="0">
              <a:solidFill>
                <a:schemeClr val="tx1">
                  <a:lumMod val="50000"/>
                </a:schemeClr>
              </a:solidFill>
              <a:latin typeface="华文中宋" panose="02010600040101010101" charset="-122"/>
              <a:ea typeface="华文中宋" panose="02010600040101010101" charset="-122"/>
            </a:endParaRPr>
          </a:p>
        </p:txBody>
      </p:sp>
      <p:sp>
        <p:nvSpPr>
          <p:cNvPr id="6" name="文本框 5"/>
          <p:cNvSpPr txBox="1"/>
          <p:nvPr/>
        </p:nvSpPr>
        <p:spPr>
          <a:xfrm>
            <a:off x="3343068" y="4896181"/>
            <a:ext cx="5249545" cy="460375"/>
          </a:xfrm>
          <a:prstGeom prst="rect">
            <a:avLst/>
          </a:prstGeom>
          <a:noFill/>
        </p:spPr>
        <p:txBody>
          <a:bodyPr wrap="square" rtlCol="0">
            <a:spAutoFit/>
          </a:bodyPr>
          <a:lstStyle/>
          <a:p>
            <a:r>
              <a:rPr lang="en-US" altLang="zh-CN" sz="2400" b="1" dirty="0">
                <a:solidFill>
                  <a:schemeClr val="tx2">
                    <a:lumMod val="75000"/>
                  </a:schemeClr>
                </a:solidFill>
                <a:latin typeface="方正清刻本悦宋简体" panose="02000000000000000000" pitchFamily="2" charset="-122"/>
                <a:ea typeface="方正清刻本悦宋简体" panose="02000000000000000000" pitchFamily="2" charset="-122"/>
              </a:rPr>
              <a:t>“</a:t>
            </a:r>
            <a:r>
              <a:rPr lang="zh-CN" altLang="en-US" sz="2400" b="1" dirty="0">
                <a:solidFill>
                  <a:schemeClr val="tx2">
                    <a:lumMod val="75000"/>
                  </a:schemeClr>
                </a:solidFill>
                <a:latin typeface="方正清刻本悦宋简体" panose="02000000000000000000" pitchFamily="2" charset="-122"/>
                <a:ea typeface="方正清刻本悦宋简体" panose="02000000000000000000" pitchFamily="2" charset="-122"/>
              </a:rPr>
              <a:t>不是风动，不是幡动，仁者心动。</a:t>
            </a:r>
            <a:r>
              <a:rPr lang="en-US" altLang="zh-CN" sz="2400" b="1" dirty="0">
                <a:solidFill>
                  <a:schemeClr val="tx2">
                    <a:lumMod val="75000"/>
                  </a:schemeClr>
                </a:solidFill>
                <a:latin typeface="方正清刻本悦宋简体" panose="02000000000000000000" pitchFamily="2" charset="-122"/>
                <a:ea typeface="方正清刻本悦宋简体" panose="02000000000000000000" pitchFamily="2" charset="-122"/>
              </a:rPr>
              <a:t>”</a:t>
            </a:r>
            <a:endParaRPr lang="en-US" altLang="zh-CN" sz="2400" b="1" dirty="0">
              <a:solidFill>
                <a:schemeClr val="tx2">
                  <a:lumMod val="75000"/>
                </a:schemeClr>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243205" y="4882561"/>
            <a:ext cx="2540000" cy="460375"/>
          </a:xfrm>
          <a:prstGeom prst="rect">
            <a:avLst/>
          </a:prstGeom>
          <a:noFill/>
        </p:spPr>
        <p:txBody>
          <a:bodyPr wrap="square" rtlCol="0" anchor="t">
            <a:spAutoFit/>
          </a:bodyPr>
          <a:lstStyle/>
          <a:p>
            <a:pPr lvl="0"/>
            <a:r>
              <a:rPr lang="en-US" altLang="zh-CN" sz="2400" b="1" dirty="0">
                <a:solidFill>
                  <a:schemeClr val="tx2">
                    <a:lumMod val="75000"/>
                  </a:schemeClr>
                </a:solidFill>
                <a:latin typeface="方正清刻本悦宋简体" panose="02000000000000000000" pitchFamily="2" charset="-122"/>
                <a:ea typeface="方正清刻本悦宋简体" panose="02000000000000000000" pitchFamily="2" charset="-122"/>
                <a:sym typeface="+mn-ea"/>
              </a:rPr>
              <a:t>“</a:t>
            </a:r>
            <a:r>
              <a:rPr lang="zh-CN" altLang="en-US" sz="2400" b="1" dirty="0">
                <a:solidFill>
                  <a:schemeClr val="tx2">
                    <a:lumMod val="75000"/>
                  </a:schemeClr>
                </a:solidFill>
                <a:latin typeface="方正清刻本悦宋简体" panose="02000000000000000000" pitchFamily="2" charset="-122"/>
                <a:ea typeface="方正清刻本悦宋简体" panose="02000000000000000000" pitchFamily="2" charset="-122"/>
                <a:sym typeface="+mn-ea"/>
              </a:rPr>
              <a:t>刻舟求剑</a:t>
            </a:r>
            <a:r>
              <a:rPr lang="en-US" altLang="zh-CN" sz="2400" b="1" dirty="0">
                <a:solidFill>
                  <a:schemeClr val="tx2">
                    <a:lumMod val="75000"/>
                  </a:schemeClr>
                </a:solidFill>
                <a:latin typeface="方正清刻本悦宋简体" panose="02000000000000000000" pitchFamily="2" charset="-122"/>
                <a:ea typeface="方正清刻本悦宋简体" panose="02000000000000000000" pitchFamily="2" charset="-122"/>
                <a:sym typeface="+mn-ea"/>
              </a:rPr>
              <a:t>”</a:t>
            </a:r>
            <a:endParaRPr lang="en-US" altLang="zh-CN" sz="2400" b="1" dirty="0">
              <a:solidFill>
                <a:schemeClr val="tx2">
                  <a:lumMod val="75000"/>
                </a:schemeClr>
              </a:solidFill>
              <a:latin typeface="方正清刻本悦宋简体" panose="02000000000000000000" pitchFamily="2" charset="-122"/>
              <a:ea typeface="方正清刻本悦宋简体" panose="02000000000000000000"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3960" y="577850"/>
            <a:ext cx="6106160" cy="583565"/>
          </a:xfrm>
          <a:prstGeom prst="rect">
            <a:avLst/>
          </a:prstGeom>
          <a:noFill/>
        </p:spPr>
        <p:txBody>
          <a:bodyPr wrap="none" rtlCol="0" anchor="t">
            <a:spAutoFit/>
          </a:bodyPr>
          <a:lstStyle/>
          <a:p>
            <a:r>
              <a:rPr lang="zh-CN" altLang="en-US" sz="3200" b="1" dirty="0">
                <a:latin typeface="方正清刻本悦宋简体" panose="02000000000000000000" pitchFamily="2" charset="-122"/>
                <a:ea typeface="方正清刻本悦宋简体" panose="02000000000000000000" pitchFamily="2" charset="-122"/>
                <a:sym typeface="+mn-ea"/>
              </a:rPr>
              <a:t>第一节  马克思主义的产生和发展</a:t>
            </a:r>
            <a:endParaRPr lang="zh-CN" altLang="en-US" sz="3200" b="1" dirty="0">
              <a:latin typeface="方正清刻本悦宋简体" panose="02000000000000000000" pitchFamily="2" charset="-122"/>
              <a:ea typeface="方正清刻本悦宋简体" panose="02000000000000000000" pitchFamily="2" charset="-122"/>
              <a:sym typeface="+mn-ea"/>
            </a:endParaRPr>
          </a:p>
        </p:txBody>
      </p:sp>
      <p:sp>
        <p:nvSpPr>
          <p:cNvPr id="7" name="文本框 2"/>
          <p:cNvSpPr txBox="1"/>
          <p:nvPr>
            <p:custDataLst>
              <p:tags r:id="rId1"/>
            </p:custDataLst>
          </p:nvPr>
        </p:nvSpPr>
        <p:spPr>
          <a:xfrm>
            <a:off x="1104900" y="1359535"/>
            <a:ext cx="6810375" cy="584835"/>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华文中宋" panose="02010600040101010101" charset="-122"/>
                <a:ea typeface="华文中宋" panose="02010600040101010101" charset="-122"/>
              </a:rPr>
              <a:t>【</a:t>
            </a:r>
            <a:r>
              <a:rPr lang="zh-CN" altLang="en-US" sz="2400" dirty="0" smtClean="0">
                <a:solidFill>
                  <a:schemeClr val="tx1"/>
                </a:solidFill>
                <a:latin typeface="华文中宋" panose="02010600040101010101" charset="-122"/>
                <a:ea typeface="华文中宋" panose="02010600040101010101" charset="-122"/>
              </a:rPr>
              <a:t>知识点</a:t>
            </a:r>
            <a:r>
              <a:rPr lang="en-US" altLang="zh-CN" sz="2400" dirty="0" smtClean="0">
                <a:solidFill>
                  <a:schemeClr val="tx1"/>
                </a:solidFill>
                <a:latin typeface="华文中宋" panose="02010600040101010101" charset="-122"/>
                <a:ea typeface="华文中宋" panose="02010600040101010101" charset="-122"/>
              </a:rPr>
              <a:t>2】</a:t>
            </a:r>
            <a:r>
              <a:rPr lang="zh-CN" altLang="en-US" sz="2400" dirty="0" smtClean="0">
                <a:solidFill>
                  <a:schemeClr val="tx1"/>
                </a:solidFill>
                <a:latin typeface="华文中宋" panose="02010600040101010101" charset="-122"/>
                <a:ea typeface="华文中宋" panose="02010600040101010101" charset="-122"/>
              </a:rPr>
              <a:t>马克思主义</a:t>
            </a:r>
            <a:r>
              <a:rPr lang="zh-CN" altLang="en-US" sz="2400" dirty="0">
                <a:solidFill>
                  <a:schemeClr val="tx1"/>
                </a:solidFill>
                <a:latin typeface="华文中宋" panose="02010600040101010101" charset="-122"/>
                <a:ea typeface="华文中宋" panose="02010600040101010101" charset="-122"/>
              </a:rPr>
              <a:t>对人类文明的继承和</a:t>
            </a:r>
            <a:r>
              <a:rPr lang="zh-CN" altLang="en-US" sz="2400" dirty="0" smtClean="0">
                <a:solidFill>
                  <a:schemeClr val="tx1"/>
                </a:solidFill>
                <a:latin typeface="华文中宋" panose="02010600040101010101" charset="-122"/>
                <a:ea typeface="华文中宋" panose="02010600040101010101" charset="-122"/>
              </a:rPr>
              <a:t>发展</a:t>
            </a:r>
            <a:endParaRPr lang="zh-CN" altLang="en-US" sz="2400" dirty="0">
              <a:solidFill>
                <a:schemeClr val="tx1"/>
              </a:solidFill>
              <a:latin typeface="华文中宋" panose="02010600040101010101" charset="-122"/>
              <a:ea typeface="华文中宋" panose="02010600040101010101" charset="-122"/>
            </a:endParaRPr>
          </a:p>
        </p:txBody>
      </p:sp>
      <p:sp>
        <p:nvSpPr>
          <p:cNvPr id="4" name="TextBox 3"/>
          <p:cNvSpPr txBox="1"/>
          <p:nvPr/>
        </p:nvSpPr>
        <p:spPr>
          <a:xfrm>
            <a:off x="1105104" y="2140741"/>
            <a:ext cx="8496944" cy="828675"/>
          </a:xfrm>
          <a:prstGeom prst="rect">
            <a:avLst/>
          </a:prstGeom>
          <a:noFill/>
        </p:spPr>
        <p:txBody>
          <a:bodyPr wrap="square" lIns="91428" tIns="45718" rIns="91428" bIns="45718" rtlCol="0">
            <a:spAutoFit/>
          </a:bodyPr>
          <a:lstStyle/>
          <a:p>
            <a:r>
              <a:rPr lang="en-US" altLang="zh-CN" sz="2400" dirty="0">
                <a:latin typeface="华文中宋" panose="02010600040101010101" charset="-122"/>
                <a:ea typeface="华文中宋" panose="02010600040101010101" charset="-122"/>
              </a:rPr>
              <a:t>1</a:t>
            </a:r>
            <a:r>
              <a:rPr lang="zh-CN" altLang="en-US" sz="2400" dirty="0">
                <a:latin typeface="华文中宋" panose="02010600040101010101" charset="-122"/>
                <a:ea typeface="华文中宋" panose="02010600040101010101" charset="-122"/>
              </a:rPr>
              <a:t>、</a:t>
            </a:r>
            <a:r>
              <a:rPr lang="zh-CN" altLang="en-US" sz="2400" b="1" dirty="0">
                <a:solidFill>
                  <a:srgbClr val="FF0000"/>
                </a:solidFill>
                <a:latin typeface="华文中宋" panose="02010600040101010101" charset="-122"/>
                <a:ea typeface="华文中宋" panose="02010600040101010101" charset="-122"/>
              </a:rPr>
              <a:t>直接理论来源</a:t>
            </a:r>
            <a:r>
              <a:rPr lang="zh-CN" altLang="en-US" sz="2400" dirty="0">
                <a:latin typeface="华文中宋" panose="02010600040101010101" charset="-122"/>
                <a:ea typeface="华文中宋" panose="02010600040101010101" charset="-122"/>
              </a:rPr>
              <a:t>（德、英、英法） </a:t>
            </a:r>
            <a:r>
              <a:rPr lang="zh-CN" altLang="en-US" sz="2400">
                <a:latin typeface="华文中宋" panose="02010600040101010101" charset="-122"/>
                <a:ea typeface="华文中宋" panose="02010600040101010101" charset="-122"/>
                <a:sym typeface="+mn-ea"/>
              </a:rPr>
              <a:t>【</a:t>
            </a:r>
            <a:r>
              <a:rPr lang="zh-CN" altLang="en-US" sz="2400">
                <a:solidFill>
                  <a:srgbClr val="C00000"/>
                </a:solidFill>
                <a:latin typeface="华文中宋" panose="02010600040101010101" charset="-122"/>
                <a:ea typeface="华文中宋" panose="02010600040101010101" charset="-122"/>
                <a:sym typeface="+mn-ea"/>
              </a:rPr>
              <a:t>选择</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简答】</a:t>
            </a:r>
            <a:r>
              <a:rPr lang="zh-CN" altLang="en-US" sz="2400" dirty="0" smtClean="0">
                <a:solidFill>
                  <a:srgbClr val="FF0000"/>
                </a:solidFill>
                <a:latin typeface="华文中宋" panose="02010600040101010101" charset="-122"/>
                <a:ea typeface="华文中宋" panose="02010600040101010101" charset="-122"/>
                <a:sym typeface="+mn-ea"/>
              </a:rPr>
              <a:t>★★</a:t>
            </a:r>
            <a:endParaRPr lang="en-US" altLang="zh-CN" sz="2400" dirty="0">
              <a:solidFill>
                <a:srgbClr val="00B050"/>
              </a:solidFill>
              <a:latin typeface="华文中宋" panose="02010600040101010101" charset="-122"/>
              <a:ea typeface="华文中宋" panose="02010600040101010101" charset="-122"/>
            </a:endParaRPr>
          </a:p>
          <a:p>
            <a:endParaRPr lang="en-US" altLang="zh-CN" sz="2400" dirty="0">
              <a:latin typeface="华文中宋" panose="02010600040101010101" charset="-122"/>
              <a:ea typeface="华文中宋" panose="02010600040101010101" charset="-122"/>
            </a:endParaRPr>
          </a:p>
        </p:txBody>
      </p:sp>
      <p:graphicFrame>
        <p:nvGraphicFramePr>
          <p:cNvPr id="3" name="表格 2"/>
          <p:cNvGraphicFramePr/>
          <p:nvPr/>
        </p:nvGraphicFramePr>
        <p:xfrm>
          <a:off x="1009650" y="2828290"/>
          <a:ext cx="10172065" cy="3448685"/>
        </p:xfrm>
        <a:graphic>
          <a:graphicData uri="http://schemas.openxmlformats.org/drawingml/2006/table">
            <a:tbl>
              <a:tblPr firstRow="1" bandRow="1">
                <a:tableStyleId>{21E4AEA4-8DFA-4A89-87EB-49C32662AFE0}</a:tableStyleId>
              </a:tblPr>
              <a:tblGrid>
                <a:gridCol w="2741930"/>
                <a:gridCol w="2438400"/>
                <a:gridCol w="3401695"/>
                <a:gridCol w="1590040"/>
              </a:tblGrid>
              <a:tr h="631825">
                <a:tc>
                  <a:txBody>
                    <a:bodyPr/>
                    <a:lstStyle/>
                    <a:p>
                      <a:pPr algn="ctr">
                        <a:buNone/>
                      </a:pPr>
                      <a:r>
                        <a:rPr lang="zh-CN" altLang="en-US" sz="2400" dirty="0">
                          <a:latin typeface="方正清刻本悦宋简体" panose="02000000000000000000" pitchFamily="2" charset="-122"/>
                          <a:ea typeface="方正清刻本悦宋简体" panose="02000000000000000000" pitchFamily="2" charset="-122"/>
                        </a:rPr>
                        <a:t>马克思主义理论</a:t>
                      </a:r>
                      <a:endParaRPr lang="zh-CN" altLang="en-US" sz="2400" dirty="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直接理论来源</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代表</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记忆方法</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877570">
                <a:tc>
                  <a:txBody>
                    <a:bodyPr/>
                    <a:lstStyle/>
                    <a:p>
                      <a:pPr algn="ctr">
                        <a:buNone/>
                      </a:pPr>
                      <a:r>
                        <a:rPr lang="zh-CN" altLang="en-US" sz="2400" b="1" dirty="0">
                          <a:solidFill>
                            <a:schemeClr val="tx1"/>
                          </a:solidFill>
                          <a:latin typeface="华文中宋" panose="02010600040101010101" charset="-122"/>
                          <a:ea typeface="华文中宋" panose="02010600040101010101" charset="-122"/>
                          <a:sym typeface="+mn-ea"/>
                        </a:rPr>
                        <a:t>马克思主义哲学</a:t>
                      </a: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1" dirty="0" smtClean="0">
                          <a:solidFill>
                            <a:srgbClr val="C00000"/>
                          </a:solidFill>
                          <a:latin typeface="华文中宋" panose="02010600040101010101" charset="-122"/>
                          <a:ea typeface="华文中宋" panose="02010600040101010101" charset="-122"/>
                          <a:sym typeface="+mn-ea"/>
                        </a:rPr>
                        <a:t>黑</a:t>
                      </a:r>
                      <a:r>
                        <a:rPr lang="zh-CN" altLang="en-US" sz="2400" dirty="0" smtClean="0">
                          <a:latin typeface="华文中宋" panose="02010600040101010101" charset="-122"/>
                          <a:ea typeface="华文中宋" panose="02010600040101010101" charset="-122"/>
                          <a:sym typeface="+mn-ea"/>
                        </a:rPr>
                        <a:t>格尔：</a:t>
                      </a:r>
                      <a:r>
                        <a:rPr lang="zh-CN" altLang="en-US" sz="2400" b="1" dirty="0" smtClean="0">
                          <a:solidFill>
                            <a:srgbClr val="C00000"/>
                          </a:solidFill>
                          <a:latin typeface="华文中宋" panose="02010600040101010101" charset="-122"/>
                          <a:ea typeface="华文中宋" panose="02010600040101010101" charset="-122"/>
                          <a:sym typeface="+mn-ea"/>
                        </a:rPr>
                        <a:t>辩</a:t>
                      </a:r>
                      <a:r>
                        <a:rPr lang="zh-CN" altLang="en-US" sz="2400" dirty="0" smtClean="0">
                          <a:latin typeface="华文中宋" panose="02010600040101010101" charset="-122"/>
                          <a:ea typeface="华文中宋" panose="02010600040101010101" charset="-122"/>
                          <a:sym typeface="+mn-ea"/>
                        </a:rPr>
                        <a:t>证法</a:t>
                      </a:r>
                      <a:endParaRPr lang="en-US" altLang="zh-CN" sz="2400" dirty="0" smtClean="0">
                        <a:latin typeface="华文中宋" panose="02010600040101010101" charset="-122"/>
                        <a:ea typeface="华文中宋" panose="02010600040101010101" charset="-122"/>
                        <a:sym typeface="+mn-ea"/>
                      </a:endParaRPr>
                    </a:p>
                    <a:p>
                      <a:pPr algn="ctr"/>
                      <a:r>
                        <a:rPr lang="zh-CN" altLang="en-US" sz="2400" dirty="0" smtClean="0">
                          <a:latin typeface="华文中宋" panose="02010600040101010101" charset="-122"/>
                          <a:ea typeface="华文中宋" panose="02010600040101010101" charset="-122"/>
                          <a:sym typeface="+mn-ea"/>
                        </a:rPr>
                        <a:t>费尔巴</a:t>
                      </a:r>
                      <a:r>
                        <a:rPr lang="zh-CN" altLang="en-US" sz="2400" b="1" dirty="0" smtClean="0">
                          <a:solidFill>
                            <a:srgbClr val="C00000"/>
                          </a:solidFill>
                          <a:latin typeface="华文中宋" panose="02010600040101010101" charset="-122"/>
                          <a:ea typeface="华文中宋" panose="02010600040101010101" charset="-122"/>
                          <a:sym typeface="+mn-ea"/>
                        </a:rPr>
                        <a:t>哈</a:t>
                      </a:r>
                      <a:r>
                        <a:rPr lang="zh-CN" altLang="en-US" sz="2400" dirty="0" smtClean="0">
                          <a:latin typeface="华文中宋" panose="02010600040101010101" charset="-122"/>
                          <a:ea typeface="华文中宋" panose="02010600040101010101" charset="-122"/>
                          <a:sym typeface="+mn-ea"/>
                        </a:rPr>
                        <a:t>：唯</a:t>
                      </a:r>
                      <a:r>
                        <a:rPr lang="zh-CN" altLang="en-US" sz="2400" b="1" dirty="0" smtClean="0">
                          <a:solidFill>
                            <a:srgbClr val="C00000"/>
                          </a:solidFill>
                          <a:latin typeface="华文中宋" panose="02010600040101010101" charset="-122"/>
                          <a:ea typeface="华文中宋" panose="02010600040101010101" charset="-122"/>
                          <a:sym typeface="+mn-ea"/>
                        </a:rPr>
                        <a:t>物</a:t>
                      </a:r>
                      <a:r>
                        <a:rPr lang="zh-CN" altLang="en-US" sz="2400" dirty="0" smtClean="0">
                          <a:latin typeface="华文中宋" panose="02010600040101010101" charset="-122"/>
                          <a:ea typeface="华文中宋" panose="02010600040101010101" charset="-122"/>
                          <a:sym typeface="+mn-ea"/>
                        </a:rPr>
                        <a:t>主义</a:t>
                      </a:r>
                      <a:endParaRPr lang="zh-CN" altLang="en-US" sz="2400"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嘿哈</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948055">
                <a:tc>
                  <a:txBody>
                    <a:bodyPr/>
                    <a:lstStyle/>
                    <a:p>
                      <a:pPr algn="ctr">
                        <a:buNone/>
                      </a:pPr>
                      <a:r>
                        <a:rPr lang="zh-CN" altLang="en-US" sz="2400" b="1" dirty="0">
                          <a:solidFill>
                            <a:schemeClr val="tx1"/>
                          </a:solidFill>
                          <a:latin typeface="华文中宋" panose="02010600040101010101" charset="-122"/>
                          <a:ea typeface="华文中宋" panose="02010600040101010101" charset="-122"/>
                          <a:sym typeface="+mn-ea"/>
                        </a:rPr>
                        <a:t>马克思政治经济学</a:t>
                      </a: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dirty="0" smtClean="0">
                          <a:latin typeface="华文中宋" panose="02010600040101010101" charset="-122"/>
                          <a:ea typeface="华文中宋" panose="02010600040101010101" charset="-122"/>
                          <a:sym typeface="+mn-ea"/>
                        </a:rPr>
                        <a:t>亚当</a:t>
                      </a:r>
                      <a:r>
                        <a:rPr lang="en-US" altLang="zh-CN" sz="2400" dirty="0" smtClean="0">
                          <a:latin typeface="华文中宋" panose="02010600040101010101" charset="-122"/>
                          <a:ea typeface="华文中宋" panose="02010600040101010101" charset="-122"/>
                          <a:sym typeface="+mn-ea"/>
                        </a:rPr>
                        <a:t>·</a:t>
                      </a:r>
                      <a:r>
                        <a:rPr lang="zh-CN" altLang="en-US" sz="2400" b="0" dirty="0" smtClean="0">
                          <a:solidFill>
                            <a:schemeClr val="tx1"/>
                          </a:solidFill>
                          <a:latin typeface="华文中宋" panose="02010600040101010101" charset="-122"/>
                          <a:ea typeface="华文中宋" panose="02010600040101010101" charset="-122"/>
                          <a:sym typeface="+mn-ea"/>
                        </a:rPr>
                        <a:t>斯</a:t>
                      </a:r>
                      <a:r>
                        <a:rPr lang="zh-CN" altLang="en-US" sz="2400" b="1" dirty="0" smtClean="0">
                          <a:solidFill>
                            <a:srgbClr val="C00000"/>
                          </a:solidFill>
                          <a:latin typeface="华文中宋" panose="02010600040101010101" charset="-122"/>
                          <a:ea typeface="华文中宋" panose="02010600040101010101" charset="-122"/>
                          <a:sym typeface="+mn-ea"/>
                        </a:rPr>
                        <a:t>密</a:t>
                      </a:r>
                      <a:endParaRPr lang="en-US" altLang="zh-CN" sz="2400" b="1" dirty="0" smtClean="0">
                        <a:latin typeface="华文中宋" panose="02010600040101010101" charset="-122"/>
                        <a:ea typeface="华文中宋" panose="02010600040101010101" charset="-122"/>
                        <a:sym typeface="+mn-ea"/>
                      </a:endParaRPr>
                    </a:p>
                    <a:p>
                      <a:pPr algn="ctr"/>
                      <a:r>
                        <a:rPr lang="zh-CN" altLang="en-US" sz="2400" b="0" dirty="0" smtClean="0">
                          <a:solidFill>
                            <a:schemeClr val="tx1"/>
                          </a:solidFill>
                          <a:latin typeface="华文中宋" panose="02010600040101010101" charset="-122"/>
                          <a:ea typeface="华文中宋" panose="02010600040101010101" charset="-122"/>
                          <a:sym typeface="+mn-ea"/>
                        </a:rPr>
                        <a:t>大</a:t>
                      </a:r>
                      <a:r>
                        <a:rPr lang="zh-CN" altLang="en-US" sz="2400" dirty="0" smtClean="0">
                          <a:latin typeface="华文中宋" panose="02010600040101010101" charset="-122"/>
                          <a:ea typeface="华文中宋" panose="02010600040101010101" charset="-122"/>
                          <a:sym typeface="+mn-ea"/>
                        </a:rPr>
                        <a:t>卫</a:t>
                      </a:r>
                      <a:r>
                        <a:rPr lang="en-US" altLang="zh-CN" sz="2400" dirty="0" smtClean="0">
                          <a:latin typeface="华文中宋" panose="02010600040101010101" charset="-122"/>
                          <a:ea typeface="华文中宋" panose="02010600040101010101" charset="-122"/>
                          <a:sym typeface="+mn-ea"/>
                        </a:rPr>
                        <a:t>·</a:t>
                      </a:r>
                      <a:r>
                        <a:rPr lang="zh-CN" altLang="en-US" sz="2400" dirty="0" smtClean="0">
                          <a:latin typeface="华文中宋" panose="02010600040101010101" charset="-122"/>
                          <a:ea typeface="华文中宋" panose="02010600040101010101" charset="-122"/>
                          <a:sym typeface="+mn-ea"/>
                        </a:rPr>
                        <a:t>李</a:t>
                      </a:r>
                      <a:r>
                        <a:rPr lang="zh-CN" altLang="en-US" sz="2400" b="1" dirty="0" smtClean="0">
                          <a:solidFill>
                            <a:srgbClr val="C00000"/>
                          </a:solidFill>
                          <a:latin typeface="华文中宋" panose="02010600040101010101" charset="-122"/>
                          <a:ea typeface="华文中宋" panose="02010600040101010101" charset="-122"/>
                          <a:sym typeface="+mn-ea"/>
                        </a:rPr>
                        <a:t>嘉</a:t>
                      </a:r>
                      <a:r>
                        <a:rPr lang="zh-CN" altLang="en-US" sz="2400" dirty="0" smtClean="0">
                          <a:latin typeface="华文中宋" panose="02010600040101010101" charset="-122"/>
                          <a:ea typeface="华文中宋" panose="02010600040101010101" charset="-122"/>
                          <a:sym typeface="+mn-ea"/>
                        </a:rPr>
                        <a:t>图</a:t>
                      </a:r>
                      <a:endParaRPr lang="zh-CN" altLang="en-US" sz="2400" dirty="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加密</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991235">
                <a:tc>
                  <a:txBody>
                    <a:bodyPr/>
                    <a:lstStyle/>
                    <a:p>
                      <a:pPr algn="ctr">
                        <a:buNone/>
                      </a:pPr>
                      <a:r>
                        <a:rPr lang="zh-CN" altLang="en-US" sz="2400" b="1" dirty="0">
                          <a:solidFill>
                            <a:schemeClr val="tx1"/>
                          </a:solidFill>
                          <a:latin typeface="华文中宋" panose="02010600040101010101" charset="-122"/>
                          <a:ea typeface="华文中宋" panose="02010600040101010101" charset="-122"/>
                          <a:sym typeface="+mn-ea"/>
                        </a:rPr>
                        <a:t>科学社会主义</a:t>
                      </a: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1" dirty="0" smtClean="0">
                          <a:solidFill>
                            <a:srgbClr val="C00000"/>
                          </a:solidFill>
                          <a:latin typeface="华文中宋" panose="02010600040101010101" charset="-122"/>
                          <a:ea typeface="华文中宋" panose="02010600040101010101" charset="-122"/>
                          <a:sym typeface="+mn-ea"/>
                        </a:rPr>
                        <a:t>圣</a:t>
                      </a:r>
                      <a:r>
                        <a:rPr lang="zh-CN" altLang="en-US" sz="2400" dirty="0" smtClean="0">
                          <a:latin typeface="华文中宋" panose="02010600040101010101" charset="-122"/>
                          <a:ea typeface="华文中宋" panose="02010600040101010101" charset="-122"/>
                          <a:sym typeface="+mn-ea"/>
                        </a:rPr>
                        <a:t>西门、傅</a:t>
                      </a:r>
                      <a:r>
                        <a:rPr lang="zh-CN" altLang="en-US" sz="2400" b="1" dirty="0" smtClean="0">
                          <a:solidFill>
                            <a:srgbClr val="C00000"/>
                          </a:solidFill>
                          <a:latin typeface="华文中宋" panose="02010600040101010101" charset="-122"/>
                          <a:ea typeface="华文中宋" panose="02010600040101010101" charset="-122"/>
                          <a:sym typeface="+mn-ea"/>
                        </a:rPr>
                        <a:t>立</a:t>
                      </a:r>
                      <a:r>
                        <a:rPr lang="zh-CN" altLang="en-US" sz="2400" dirty="0" smtClean="0">
                          <a:latin typeface="华文中宋" panose="02010600040101010101" charset="-122"/>
                          <a:ea typeface="华文中宋" panose="02010600040101010101" charset="-122"/>
                          <a:sym typeface="+mn-ea"/>
                        </a:rPr>
                        <a:t>叶</a:t>
                      </a:r>
                      <a:r>
                        <a:rPr lang="zh-CN" altLang="en-US" sz="2400" b="1" dirty="0" smtClean="0">
                          <a:solidFill>
                            <a:srgbClr val="C00000"/>
                          </a:solidFill>
                          <a:latin typeface="华文中宋" panose="02010600040101010101" charset="-122"/>
                          <a:ea typeface="华文中宋" panose="02010600040101010101" charset="-122"/>
                          <a:sym typeface="+mn-ea"/>
                        </a:rPr>
                        <a:t>、欧</a:t>
                      </a:r>
                      <a:r>
                        <a:rPr lang="zh-CN" altLang="en-US" sz="2400" dirty="0" smtClean="0">
                          <a:latin typeface="华文中宋" panose="02010600040101010101" charset="-122"/>
                          <a:ea typeface="华文中宋" panose="02010600040101010101" charset="-122"/>
                          <a:sym typeface="+mn-ea"/>
                        </a:rPr>
                        <a:t>文</a:t>
                      </a:r>
                      <a:endParaRPr lang="zh-CN" altLang="en-US" sz="2400"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胜利哦耶</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205" y="1582247"/>
            <a:ext cx="11449272" cy="1751965"/>
          </a:xfrm>
          <a:prstGeom prst="rect">
            <a:avLst/>
          </a:prstGeom>
          <a:noFill/>
        </p:spPr>
        <p:txBody>
          <a:bodyPr wrap="square" lIns="91438" tIns="45719" rIns="91438" bIns="45719" rtlCol="0">
            <a:spAutoFit/>
          </a:bodyPr>
          <a:lstStyle/>
          <a:p>
            <a:pPr>
              <a:lnSpc>
                <a:spcPct val="150000"/>
              </a:lnSpc>
            </a:pPr>
            <a:endParaRPr lang="en-US" altLang="zh-CN" sz="2400" b="1"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dirty="0" smtClean="0">
                <a:solidFill>
                  <a:schemeClr val="tx1"/>
                </a:solidFill>
                <a:latin typeface="华文中宋" panose="02010600040101010101" charset="-122"/>
                <a:ea typeface="华文中宋" panose="02010600040101010101" charset="-122"/>
              </a:rPr>
              <a:t>否认</a:t>
            </a:r>
            <a:r>
              <a:rPr lang="zh-CN" altLang="en-US" sz="2400" b="1" dirty="0" smtClean="0">
                <a:solidFill>
                  <a:srgbClr val="C00000"/>
                </a:solidFill>
                <a:latin typeface="华文中宋" panose="02010600040101010101" charset="-122"/>
                <a:ea typeface="华文中宋" panose="02010600040101010101" charset="-122"/>
              </a:rPr>
              <a:t>运动</a:t>
            </a:r>
            <a:r>
              <a:rPr lang="zh-CN" altLang="en-US" sz="2400" dirty="0" smtClean="0">
                <a:solidFill>
                  <a:prstClr val="black"/>
                </a:solidFill>
                <a:latin typeface="华文中宋" panose="02010600040101010101" charset="-122"/>
                <a:ea typeface="华文中宋" panose="02010600040101010101" charset="-122"/>
              </a:rPr>
              <a:t>，必然导致（   ）。</a:t>
            </a:r>
            <a:endParaRPr lang="en-US" altLang="zh-CN" sz="2400"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dirty="0" smtClean="0">
                <a:solidFill>
                  <a:prstClr val="black"/>
                </a:solidFill>
                <a:latin typeface="华文中宋" panose="02010600040101010101" charset="-122"/>
                <a:ea typeface="华文中宋" panose="02010600040101010101" charset="-122"/>
              </a:rPr>
              <a:t>否认</a:t>
            </a:r>
            <a:r>
              <a:rPr lang="zh-CN" altLang="en-US" sz="2400" b="1" dirty="0" smtClean="0">
                <a:solidFill>
                  <a:srgbClr val="C00000"/>
                </a:solidFill>
                <a:latin typeface="华文中宋" panose="02010600040101010101" charset="-122"/>
                <a:ea typeface="华文中宋" panose="02010600040101010101" charset="-122"/>
              </a:rPr>
              <a:t>物质</a:t>
            </a:r>
            <a:r>
              <a:rPr lang="zh-CN" altLang="en-US" sz="2400" dirty="0" smtClean="0">
                <a:solidFill>
                  <a:prstClr val="black"/>
                </a:solidFill>
                <a:latin typeface="华文中宋" panose="02010600040101010101" charset="-122"/>
                <a:ea typeface="华文中宋" panose="02010600040101010101" charset="-122"/>
              </a:rPr>
              <a:t>，必然导致（   )。</a:t>
            </a:r>
            <a:endParaRPr lang="en-US" altLang="zh-CN" sz="2400" dirty="0" smtClean="0">
              <a:solidFill>
                <a:prstClr val="black"/>
              </a:solidFill>
              <a:latin typeface="华文中宋" panose="02010600040101010101" charset="-122"/>
              <a:ea typeface="华文中宋" panose="02010600040101010101" charset="-122"/>
            </a:endParaRPr>
          </a:p>
        </p:txBody>
      </p:sp>
      <p:sp>
        <p:nvSpPr>
          <p:cNvPr id="9" name="TextBox 8"/>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5" name="文本框 4"/>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13" name="矩形 12"/>
          <p:cNvSpPr/>
          <p:nvPr/>
        </p:nvSpPr>
        <p:spPr>
          <a:xfrm>
            <a:off x="535590" y="1352074"/>
            <a:ext cx="9132364" cy="645160"/>
          </a:xfrm>
          <a:prstGeom prst="rect">
            <a:avLst/>
          </a:prstGeom>
        </p:spPr>
        <p:txBody>
          <a:bodyPr wrap="square">
            <a:spAutoFit/>
          </a:bodyPr>
          <a:lstStyle/>
          <a:p>
            <a:pPr>
              <a:lnSpc>
                <a:spcPct val="150000"/>
              </a:lnSpc>
            </a:pPr>
            <a:r>
              <a:rPr lang="zh-CN" altLang="en-US" sz="2400" b="1" dirty="0">
                <a:solidFill>
                  <a:schemeClr val="tx1">
                    <a:lumMod val="50000"/>
                  </a:schemeClr>
                </a:solidFill>
                <a:latin typeface="华文中宋" panose="02010600040101010101" charset="-122"/>
                <a:ea typeface="华文中宋" panose="02010600040101010101" charset="-122"/>
              </a:rPr>
              <a:t>【运动观】（选择题）</a:t>
            </a:r>
            <a:endParaRPr lang="zh-CN" altLang="en-US" sz="2400" b="1" dirty="0" smtClean="0">
              <a:solidFill>
                <a:schemeClr val="tx1">
                  <a:lumMod val="50000"/>
                </a:schemeClr>
              </a:solidFill>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205" y="1582247"/>
            <a:ext cx="11449272" cy="1751965"/>
          </a:xfrm>
          <a:prstGeom prst="rect">
            <a:avLst/>
          </a:prstGeom>
          <a:noFill/>
        </p:spPr>
        <p:txBody>
          <a:bodyPr wrap="square" lIns="91438" tIns="45719" rIns="91438" bIns="45719" rtlCol="0">
            <a:spAutoFit/>
          </a:bodyPr>
          <a:lstStyle/>
          <a:p>
            <a:pPr>
              <a:lnSpc>
                <a:spcPct val="150000"/>
              </a:lnSpc>
            </a:pPr>
            <a:endParaRPr lang="en-US" altLang="zh-CN" sz="2400" b="1"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dirty="0" smtClean="0">
                <a:solidFill>
                  <a:schemeClr val="tx1"/>
                </a:solidFill>
                <a:latin typeface="华文中宋" panose="02010600040101010101" charset="-122"/>
                <a:ea typeface="华文中宋" panose="02010600040101010101" charset="-122"/>
              </a:rPr>
              <a:t>否认</a:t>
            </a:r>
            <a:r>
              <a:rPr lang="zh-CN" altLang="en-US" sz="2400" b="1" dirty="0" smtClean="0">
                <a:solidFill>
                  <a:srgbClr val="C00000"/>
                </a:solidFill>
                <a:latin typeface="华文中宋" panose="02010600040101010101" charset="-122"/>
                <a:ea typeface="华文中宋" panose="02010600040101010101" charset="-122"/>
              </a:rPr>
              <a:t>运动</a:t>
            </a:r>
            <a:r>
              <a:rPr lang="zh-CN" altLang="en-US" sz="2400" dirty="0" smtClean="0">
                <a:solidFill>
                  <a:prstClr val="black"/>
                </a:solidFill>
                <a:latin typeface="华文中宋" panose="02010600040101010101" charset="-122"/>
                <a:ea typeface="华文中宋" panose="02010600040101010101" charset="-122"/>
              </a:rPr>
              <a:t>，必然导致（</a:t>
            </a:r>
            <a:r>
              <a:rPr lang="zh-CN" altLang="en-US" sz="2400" b="1" dirty="0" smtClean="0">
                <a:solidFill>
                  <a:srgbClr val="C00000"/>
                </a:solidFill>
                <a:latin typeface="华文中宋" panose="02010600040101010101" charset="-122"/>
                <a:ea typeface="华文中宋" panose="02010600040101010101" charset="-122"/>
              </a:rPr>
              <a:t>形而上学）</a:t>
            </a:r>
            <a:r>
              <a:rPr lang="zh-CN" altLang="en-US" sz="2400" dirty="0" smtClean="0">
                <a:solidFill>
                  <a:prstClr val="black"/>
                </a:solidFill>
                <a:latin typeface="华文中宋" panose="02010600040101010101" charset="-122"/>
                <a:ea typeface="华文中宋" panose="02010600040101010101" charset="-122"/>
              </a:rPr>
              <a:t>。</a:t>
            </a:r>
            <a:endParaRPr lang="en-US" altLang="zh-CN" sz="2400"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dirty="0" smtClean="0">
                <a:solidFill>
                  <a:prstClr val="black"/>
                </a:solidFill>
                <a:latin typeface="华文中宋" panose="02010600040101010101" charset="-122"/>
                <a:ea typeface="华文中宋" panose="02010600040101010101" charset="-122"/>
              </a:rPr>
              <a:t>否认</a:t>
            </a:r>
            <a:r>
              <a:rPr lang="zh-CN" altLang="en-US" sz="2400" b="1" dirty="0" smtClean="0">
                <a:solidFill>
                  <a:srgbClr val="C00000"/>
                </a:solidFill>
                <a:latin typeface="华文中宋" panose="02010600040101010101" charset="-122"/>
                <a:ea typeface="华文中宋" panose="02010600040101010101" charset="-122"/>
              </a:rPr>
              <a:t>物质</a:t>
            </a:r>
            <a:r>
              <a:rPr lang="zh-CN" altLang="en-US" sz="2400" dirty="0" smtClean="0">
                <a:solidFill>
                  <a:prstClr val="black"/>
                </a:solidFill>
                <a:latin typeface="华文中宋" panose="02010600040101010101" charset="-122"/>
                <a:ea typeface="华文中宋" panose="02010600040101010101" charset="-122"/>
              </a:rPr>
              <a:t>，必然导致（</a:t>
            </a:r>
            <a:r>
              <a:rPr lang="zh-CN" altLang="en-US" sz="2400" b="1" dirty="0" smtClean="0">
                <a:solidFill>
                  <a:srgbClr val="C00000"/>
                </a:solidFill>
                <a:latin typeface="华文中宋" panose="02010600040101010101" charset="-122"/>
                <a:ea typeface="华文中宋" panose="02010600040101010101" charset="-122"/>
              </a:rPr>
              <a:t>唯心主义</a:t>
            </a:r>
            <a:r>
              <a:rPr lang="en-US" altLang="zh-CN" sz="2400" b="1" dirty="0" smtClean="0">
                <a:solidFill>
                  <a:srgbClr val="C00000"/>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a:t>
            </a:r>
            <a:endParaRPr lang="en-US" altLang="zh-CN" sz="2400" dirty="0" smtClean="0">
              <a:solidFill>
                <a:prstClr val="black"/>
              </a:solidFill>
              <a:latin typeface="华文中宋" panose="02010600040101010101" charset="-122"/>
              <a:ea typeface="华文中宋" panose="02010600040101010101" charset="-122"/>
            </a:endParaRPr>
          </a:p>
        </p:txBody>
      </p:sp>
      <p:sp>
        <p:nvSpPr>
          <p:cNvPr id="9" name="TextBox 8"/>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5" name="文本框 4"/>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13" name="矩形 12"/>
          <p:cNvSpPr/>
          <p:nvPr/>
        </p:nvSpPr>
        <p:spPr>
          <a:xfrm>
            <a:off x="535590" y="1352074"/>
            <a:ext cx="9132364" cy="645160"/>
          </a:xfrm>
          <a:prstGeom prst="rect">
            <a:avLst/>
          </a:prstGeom>
        </p:spPr>
        <p:txBody>
          <a:bodyPr wrap="square">
            <a:spAutoFit/>
          </a:bodyPr>
          <a:lstStyle/>
          <a:p>
            <a:pPr>
              <a:lnSpc>
                <a:spcPct val="150000"/>
              </a:lnSpc>
            </a:pPr>
            <a:r>
              <a:rPr lang="zh-CN" altLang="en-US" sz="2400" b="1" dirty="0">
                <a:solidFill>
                  <a:schemeClr val="tx1">
                    <a:lumMod val="50000"/>
                  </a:schemeClr>
                </a:solidFill>
                <a:latin typeface="华文中宋" panose="02010600040101010101" charset="-122"/>
                <a:ea typeface="华文中宋" panose="02010600040101010101" charset="-122"/>
              </a:rPr>
              <a:t>【运动观】（选择题）</a:t>
            </a:r>
            <a:endParaRPr lang="zh-CN" altLang="en-US" sz="2400" b="1" dirty="0" smtClean="0">
              <a:solidFill>
                <a:schemeClr val="tx1">
                  <a:lumMod val="50000"/>
                </a:schemeClr>
              </a:solidFill>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2771" y="1294289"/>
            <a:ext cx="10705315" cy="643890"/>
          </a:xfrm>
          <a:prstGeom prst="rect">
            <a:avLst/>
          </a:prstGeom>
          <a:noFill/>
        </p:spPr>
        <p:txBody>
          <a:bodyPr wrap="square" lIns="91438" tIns="45719" rIns="91438" bIns="45719" rtlCol="0">
            <a:spAutoFit/>
          </a:bodyPr>
          <a:lstStyle/>
          <a:p>
            <a:pPr>
              <a:lnSpc>
                <a:spcPct val="150000"/>
              </a:lnSpc>
            </a:pPr>
            <a:r>
              <a:rPr lang="en-US" altLang="zh-CN" sz="2400" dirty="0" smtClean="0">
                <a:solidFill>
                  <a:prstClr val="black"/>
                </a:solidFill>
                <a:latin typeface="华文中宋" panose="02010600040101010101" charset="-122"/>
                <a:ea typeface="华文中宋" panose="02010600040101010101" charset="-122"/>
              </a:rPr>
              <a:t>2</a:t>
            </a:r>
            <a:r>
              <a:rPr lang="zh-CN" altLang="en-US" sz="2400" dirty="0" smtClean="0">
                <a:solidFill>
                  <a:prstClr val="black"/>
                </a:solidFill>
                <a:latin typeface="华文中宋" panose="02010600040101010101" charset="-122"/>
                <a:ea typeface="华文中宋" panose="02010600040101010101" charset="-122"/>
              </a:rPr>
              <a:t>、运动与静止的关系：物质是</a:t>
            </a:r>
            <a:r>
              <a:rPr lang="zh-CN" altLang="en-US" sz="2400" b="1" dirty="0" smtClean="0">
                <a:solidFill>
                  <a:srgbClr val="C00000"/>
                </a:solidFill>
                <a:latin typeface="华文中宋" panose="02010600040101010101" charset="-122"/>
                <a:ea typeface="华文中宋" panose="02010600040101010101" charset="-122"/>
              </a:rPr>
              <a:t>绝对运动</a:t>
            </a:r>
            <a:r>
              <a:rPr lang="zh-CN" altLang="en-US" sz="2400" dirty="0" smtClean="0">
                <a:solidFill>
                  <a:prstClr val="black"/>
                </a:solidFill>
                <a:latin typeface="华文中宋" panose="02010600040101010101" charset="-122"/>
                <a:ea typeface="华文中宋" panose="02010600040101010101" charset="-122"/>
              </a:rPr>
              <a:t>和</a:t>
            </a:r>
            <a:r>
              <a:rPr lang="zh-CN" altLang="en-US" sz="2400" b="1" dirty="0" smtClean="0">
                <a:solidFill>
                  <a:srgbClr val="C00000"/>
                </a:solidFill>
                <a:latin typeface="华文中宋" panose="02010600040101010101" charset="-122"/>
                <a:ea typeface="华文中宋" panose="02010600040101010101" charset="-122"/>
              </a:rPr>
              <a:t>相对静止</a:t>
            </a:r>
            <a:r>
              <a:rPr lang="zh-CN" altLang="en-US" sz="2400" dirty="0" smtClean="0">
                <a:solidFill>
                  <a:prstClr val="black"/>
                </a:solidFill>
                <a:latin typeface="华文中宋" panose="02010600040101010101" charset="-122"/>
                <a:ea typeface="华文中宋" panose="02010600040101010101" charset="-122"/>
              </a:rPr>
              <a:t>的统一</a:t>
            </a:r>
            <a:r>
              <a:rPr lang="zh-CN" altLang="en-US" sz="2400" b="1" dirty="0" smtClean="0">
                <a:solidFill>
                  <a:prstClr val="black"/>
                </a:solidFill>
                <a:latin typeface="华文中宋" panose="02010600040101010101" charset="-122"/>
                <a:ea typeface="华文中宋" panose="02010600040101010101" charset="-122"/>
              </a:rPr>
              <a:t>。【选择】</a:t>
            </a:r>
            <a:endParaRPr lang="en-US" altLang="zh-CN" sz="2400" dirty="0" smtClean="0">
              <a:solidFill>
                <a:srgbClr val="00B050"/>
              </a:solidFill>
              <a:latin typeface="华文中宋" panose="02010600040101010101" charset="-122"/>
              <a:ea typeface="华文中宋" panose="02010600040101010101"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2771" y="2233821"/>
            <a:ext cx="1016317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2" name="矩形 1"/>
          <p:cNvSpPr/>
          <p:nvPr/>
        </p:nvSpPr>
        <p:spPr>
          <a:xfrm>
            <a:off x="8711783" y="3670553"/>
            <a:ext cx="2194163" cy="43204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927807" y="4894689"/>
            <a:ext cx="1440160" cy="5040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6" name="矩形 5"/>
          <p:cNvSpPr/>
          <p:nvPr/>
        </p:nvSpPr>
        <p:spPr>
          <a:xfrm>
            <a:off x="1305320" y="6165304"/>
            <a:ext cx="5547995" cy="383540"/>
          </a:xfrm>
          <a:prstGeom prst="rect">
            <a:avLst/>
          </a:prstGeom>
        </p:spPr>
        <p:txBody>
          <a:bodyPr wrap="none">
            <a:spAutoFit/>
          </a:bodyPr>
          <a:lstStyle/>
          <a:p>
            <a:pPr algn="l"/>
            <a:r>
              <a:rPr lang="zh-CN" altLang="en-US" b="1" dirty="0"/>
              <a:t>运动和静止的</a:t>
            </a:r>
            <a:r>
              <a:rPr lang="zh-CN" altLang="en-US" b="1" dirty="0" smtClean="0"/>
              <a:t>关系</a:t>
            </a:r>
            <a:r>
              <a:rPr lang="en-US" altLang="zh-CN" b="1" dirty="0" smtClean="0"/>
              <a:t>:</a:t>
            </a:r>
            <a:r>
              <a:rPr lang="zh-CN" altLang="en-US" b="1" dirty="0">
                <a:solidFill>
                  <a:srgbClr val="FF0000"/>
                </a:solidFill>
              </a:rPr>
              <a:t>绝对</a:t>
            </a:r>
            <a:r>
              <a:rPr lang="zh-CN" altLang="en-US" b="1" dirty="0"/>
              <a:t>和</a:t>
            </a:r>
            <a:r>
              <a:rPr lang="zh-CN" altLang="en-US" b="1" dirty="0">
                <a:solidFill>
                  <a:srgbClr val="FF0000"/>
                </a:solidFill>
              </a:rPr>
              <a:t>相对</a:t>
            </a:r>
            <a:r>
              <a:rPr lang="zh-CN" altLang="en-US" b="1" dirty="0"/>
              <a:t>的关系 </a:t>
            </a:r>
            <a:r>
              <a:rPr b="1" dirty="0">
                <a:solidFill>
                  <a:srgbClr val="FF0000"/>
                </a:solidFill>
              </a:rPr>
              <a:t>(</a:t>
            </a:r>
            <a:r>
              <a:rPr b="1" dirty="0">
                <a:solidFill>
                  <a:srgbClr val="FF0000"/>
                </a:solidFill>
                <a:sym typeface="+mn-ea"/>
              </a:rPr>
              <a:t>唯物辩证法</a:t>
            </a:r>
            <a:r>
              <a:rPr lang="en-US" b="1" dirty="0">
                <a:solidFill>
                  <a:srgbClr val="FF0000"/>
                </a:solidFill>
                <a:sym typeface="+mn-ea"/>
              </a:rPr>
              <a:t>)</a:t>
            </a:r>
            <a:endParaRPr lang="en-US" b="1" dirty="0">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sp>
        <p:nvSpPr>
          <p:cNvPr id="3" name="内容占位符 2"/>
          <p:cNvSpPr>
            <a:spLocks noGrp="1"/>
          </p:cNvSpPr>
          <p:nvPr>
            <p:ph idx="1"/>
          </p:nvPr>
        </p:nvSpPr>
        <p:spPr>
          <a:xfrm>
            <a:off x="969010" y="2199005"/>
            <a:ext cx="10769600" cy="4706620"/>
          </a:xfrm>
        </p:spPr>
        <p:txBody>
          <a:bodyPr>
            <a:normAutofit/>
          </a:bodyPr>
          <a:lstStyle/>
          <a:p>
            <a:pPr marL="0" indent="0" algn="just">
              <a:lnSpc>
                <a:spcPct val="150000"/>
              </a:lnSpc>
              <a:buNone/>
            </a:pPr>
            <a:r>
              <a:rPr lang="en-US" altLang="zh-CN" sz="2400" dirty="0" smtClean="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只</a:t>
            </a:r>
            <a:r>
              <a:rPr lang="zh-CN" altLang="en-US" sz="2400" dirty="0" smtClean="0">
                <a:latin typeface="微软雅黑" panose="020B0503020204020204" pitchFamily="34" charset="-122"/>
                <a:ea typeface="微软雅黑" panose="020B0503020204020204" pitchFamily="34" charset="-122"/>
                <a:sym typeface="+mn-ea"/>
              </a:rPr>
              <a:t>承认绝对运动不承认相对静止的观点是</a:t>
            </a:r>
            <a:r>
              <a:rPr altLang="zh-CN" sz="2400" dirty="0" smtClean="0">
                <a:latin typeface="微软雅黑" panose="020B0503020204020204" pitchFamily="34" charset="-122"/>
                <a:ea typeface="微软雅黑" panose="020B0503020204020204" pitchFamily="34" charset="-122"/>
                <a:sym typeface="+mn-ea"/>
              </a:rPr>
              <a:t>（ ） </a:t>
            </a:r>
            <a:endParaRPr altLang="zh-CN"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dirty="0">
                <a:latin typeface="微软雅黑" panose="020B0503020204020204" pitchFamily="34" charset="-122"/>
                <a:ea typeface="微软雅黑" panose="020B0503020204020204" pitchFamily="34" charset="-122"/>
                <a:sym typeface="+mn-ea"/>
              </a:rPr>
              <a:t>A. </a:t>
            </a:r>
            <a:r>
              <a:rPr lang="zh-CN" altLang="en-US" sz="2400" dirty="0" smtClean="0">
                <a:latin typeface="微软雅黑" panose="020B0503020204020204" pitchFamily="34" charset="-122"/>
                <a:ea typeface="微软雅黑" panose="020B0503020204020204" pitchFamily="34" charset="-122"/>
                <a:sym typeface="+mn-ea"/>
              </a:rPr>
              <a:t>主观唯心主义     </a:t>
            </a:r>
            <a:endParaRPr lang="zh-CN" altLang="en-US" sz="2400" dirty="0" smtClean="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dirty="0" smtClean="0">
                <a:latin typeface="微软雅黑" panose="020B0503020204020204" pitchFamily="34" charset="-122"/>
                <a:ea typeface="微软雅黑" panose="020B0503020204020204" pitchFamily="34" charset="-122"/>
                <a:sym typeface="+mn-ea"/>
              </a:rPr>
              <a:t>B</a:t>
            </a:r>
            <a:r>
              <a:rPr altLang="zh-CN" sz="2400" dirty="0">
                <a:latin typeface="微软雅黑" panose="020B0503020204020204" pitchFamily="34" charset="-122"/>
                <a:ea typeface="微软雅黑" panose="020B0503020204020204" pitchFamily="34" charset="-122"/>
                <a:sym typeface="+mn-ea"/>
              </a:rPr>
              <a:t>. </a:t>
            </a:r>
            <a:r>
              <a:rPr lang="zh-CN" altLang="en-US" sz="2400" dirty="0" smtClean="0">
                <a:latin typeface="微软雅黑" panose="020B0503020204020204" pitchFamily="34" charset="-122"/>
                <a:ea typeface="微软雅黑" panose="020B0503020204020204" pitchFamily="34" charset="-122"/>
                <a:sym typeface="+mn-ea"/>
              </a:rPr>
              <a:t>相对主义诡辩论 </a:t>
            </a:r>
            <a:endParaRPr lang="en-US" altLang="zh-CN" sz="2400" dirty="0" smtClean="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dirty="0" smtClean="0">
                <a:latin typeface="微软雅黑" panose="020B0503020204020204" pitchFamily="34" charset="-122"/>
                <a:ea typeface="微软雅黑" panose="020B0503020204020204" pitchFamily="34" charset="-122"/>
                <a:sym typeface="+mn-ea"/>
              </a:rPr>
              <a:t>C</a:t>
            </a:r>
            <a:r>
              <a:rPr altLang="zh-CN" sz="2400" dirty="0">
                <a:latin typeface="微软雅黑" panose="020B0503020204020204" pitchFamily="34" charset="-122"/>
                <a:ea typeface="微软雅黑" panose="020B0503020204020204" pitchFamily="34" charset="-122"/>
                <a:sym typeface="+mn-ea"/>
              </a:rPr>
              <a:t>. </a:t>
            </a:r>
            <a:r>
              <a:rPr altLang="zh-CN" sz="2400" dirty="0" err="1" smtClean="0">
                <a:latin typeface="微软雅黑" panose="020B0503020204020204" pitchFamily="34" charset="-122"/>
                <a:ea typeface="微软雅黑" panose="020B0503020204020204" pitchFamily="34" charset="-122"/>
                <a:sym typeface="+mn-ea"/>
              </a:rPr>
              <a:t>形而上学</a:t>
            </a:r>
            <a:r>
              <a:rPr altLang="zh-CN" sz="2400" dirty="0" smtClean="0">
                <a:latin typeface="微软雅黑" panose="020B0503020204020204" pitchFamily="34" charset="-122"/>
                <a:ea typeface="微软雅黑" panose="020B0503020204020204" pitchFamily="34" charset="-122"/>
                <a:sym typeface="+mn-ea"/>
              </a:rPr>
              <a:t>	             </a:t>
            </a:r>
            <a:endParaRPr altLang="zh-CN" sz="2400" dirty="0" smtClean="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dirty="0">
                <a:latin typeface="微软雅黑" panose="020B0503020204020204" pitchFamily="34" charset="-122"/>
                <a:ea typeface="微软雅黑" panose="020B0503020204020204" pitchFamily="34" charset="-122"/>
                <a:sym typeface="+mn-ea"/>
              </a:rPr>
              <a:t>D. </a:t>
            </a:r>
            <a:r>
              <a:rPr altLang="zh-CN" sz="2400" dirty="0" err="1" smtClean="0">
                <a:latin typeface="微软雅黑" panose="020B0503020204020204" pitchFamily="34" charset="-122"/>
                <a:ea typeface="微软雅黑" panose="020B0503020204020204" pitchFamily="34" charset="-122"/>
                <a:sym typeface="+mn-ea"/>
              </a:rPr>
              <a:t>客观唯心主义</a:t>
            </a:r>
            <a:endParaRPr altLang="zh-CN" sz="2800" dirty="0">
              <a:latin typeface="微软雅黑" panose="020B0503020204020204" pitchFamily="34" charset="-122"/>
              <a:ea typeface="微软雅黑" panose="020B0503020204020204" pitchFamily="34" charset="-122"/>
              <a:sym typeface="+mn-ea"/>
            </a:endParaRPr>
          </a:p>
          <a:p>
            <a:pPr marL="0" indent="0" algn="just">
              <a:lnSpc>
                <a:spcPct val="150000"/>
              </a:lnSpc>
              <a:buNone/>
            </a:pPr>
            <a:endParaRPr altLang="zh-CN" sz="3200" dirty="0">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altLang="zh-CN" sz="32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sp>
        <p:nvSpPr>
          <p:cNvPr id="3" name="内容占位符 2"/>
          <p:cNvSpPr>
            <a:spLocks noGrp="1"/>
          </p:cNvSpPr>
          <p:nvPr>
            <p:ph idx="1"/>
          </p:nvPr>
        </p:nvSpPr>
        <p:spPr>
          <a:xfrm>
            <a:off x="969010" y="2199005"/>
            <a:ext cx="10769600" cy="4706620"/>
          </a:xfrm>
        </p:spPr>
        <p:txBody>
          <a:bodyPr>
            <a:normAutofit/>
          </a:bodyPr>
          <a:lstStyle/>
          <a:p>
            <a:pPr marL="0" indent="0" algn="just">
              <a:lnSpc>
                <a:spcPct val="150000"/>
              </a:lnSpc>
              <a:buNone/>
            </a:pP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只</a:t>
            </a:r>
            <a:r>
              <a:rPr lang="zh-CN" altLang="en-US" sz="2400" dirty="0" smtClean="0">
                <a:latin typeface="微软雅黑" panose="020B0503020204020204" pitchFamily="34" charset="-122"/>
                <a:ea typeface="微软雅黑" panose="020B0503020204020204" pitchFamily="34" charset="-122"/>
                <a:sym typeface="+mn-ea"/>
              </a:rPr>
              <a:t>承认绝对运动不承认相对静止的观点是</a:t>
            </a:r>
            <a:r>
              <a:rPr altLang="zh-CN" sz="2400" dirty="0" smtClean="0">
                <a:latin typeface="微软雅黑" panose="020B0503020204020204" pitchFamily="34" charset="-122"/>
                <a:ea typeface="微软雅黑" panose="020B0503020204020204" pitchFamily="34" charset="-122"/>
                <a:sym typeface="+mn-ea"/>
              </a:rPr>
              <a:t>（</a:t>
            </a:r>
            <a:r>
              <a:rPr lang="en-US" altLang="zh-CN" sz="2400" b="1" dirty="0" smtClean="0">
                <a:solidFill>
                  <a:srgbClr val="C00000"/>
                </a:solidFill>
                <a:latin typeface="微软雅黑" panose="020B0503020204020204" pitchFamily="34" charset="-122"/>
                <a:ea typeface="微软雅黑" panose="020B0503020204020204" pitchFamily="34" charset="-122"/>
                <a:sym typeface="+mn-ea"/>
              </a:rPr>
              <a:t>B</a:t>
            </a:r>
            <a:r>
              <a:rPr altLang="zh-CN" sz="2400" dirty="0" smtClean="0">
                <a:latin typeface="微软雅黑" panose="020B0503020204020204" pitchFamily="34" charset="-122"/>
                <a:ea typeface="微软雅黑" panose="020B0503020204020204" pitchFamily="34" charset="-122"/>
                <a:sym typeface="+mn-ea"/>
              </a:rPr>
              <a:t> ） </a:t>
            </a:r>
            <a:endParaRPr altLang="zh-CN"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dirty="0">
                <a:latin typeface="微软雅黑" panose="020B0503020204020204" pitchFamily="34" charset="-122"/>
                <a:ea typeface="微软雅黑" panose="020B0503020204020204" pitchFamily="34" charset="-122"/>
                <a:sym typeface="+mn-ea"/>
              </a:rPr>
              <a:t>A. </a:t>
            </a:r>
            <a:r>
              <a:rPr lang="zh-CN" altLang="en-US" sz="2400" dirty="0" smtClean="0">
                <a:latin typeface="微软雅黑" panose="020B0503020204020204" pitchFamily="34" charset="-122"/>
                <a:ea typeface="微软雅黑" panose="020B0503020204020204" pitchFamily="34" charset="-122"/>
                <a:sym typeface="+mn-ea"/>
              </a:rPr>
              <a:t>主观唯心主义     </a:t>
            </a:r>
            <a:endParaRPr lang="zh-CN" altLang="en-US" sz="2400" dirty="0" smtClean="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b="1" dirty="0" smtClean="0">
                <a:solidFill>
                  <a:srgbClr val="C00000"/>
                </a:solidFill>
                <a:latin typeface="微软雅黑" panose="020B0503020204020204" pitchFamily="34" charset="-122"/>
                <a:ea typeface="微软雅黑" panose="020B0503020204020204" pitchFamily="34" charset="-122"/>
                <a:sym typeface="+mn-ea"/>
              </a:rPr>
              <a:t>B</a:t>
            </a:r>
            <a:r>
              <a:rPr altLang="zh-CN" sz="2400" b="1" dirty="0">
                <a:solidFill>
                  <a:srgbClr val="C00000"/>
                </a:solidFill>
                <a:latin typeface="微软雅黑" panose="020B0503020204020204" pitchFamily="34" charset="-122"/>
                <a:ea typeface="微软雅黑" panose="020B0503020204020204" pitchFamily="34" charset="-122"/>
                <a:sym typeface="+mn-ea"/>
              </a:rPr>
              <a:t>. </a:t>
            </a:r>
            <a:r>
              <a:rPr lang="zh-CN" altLang="en-US" sz="2400" b="1" dirty="0" smtClean="0">
                <a:solidFill>
                  <a:srgbClr val="C00000"/>
                </a:solidFill>
                <a:latin typeface="微软雅黑" panose="020B0503020204020204" pitchFamily="34" charset="-122"/>
                <a:ea typeface="微软雅黑" panose="020B0503020204020204" pitchFamily="34" charset="-122"/>
                <a:sym typeface="+mn-ea"/>
              </a:rPr>
              <a:t>相对主义诡辩论 </a:t>
            </a:r>
            <a:endParaRPr lang="en-US" altLang="zh-CN" sz="2400" b="1" dirty="0" smtClean="0">
              <a:solidFill>
                <a:srgbClr val="C00000"/>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dirty="0" smtClean="0">
                <a:latin typeface="微软雅黑" panose="020B0503020204020204" pitchFamily="34" charset="-122"/>
                <a:ea typeface="微软雅黑" panose="020B0503020204020204" pitchFamily="34" charset="-122"/>
                <a:sym typeface="+mn-ea"/>
              </a:rPr>
              <a:t>C</a:t>
            </a:r>
            <a:r>
              <a:rPr altLang="zh-CN" sz="2400" dirty="0">
                <a:latin typeface="微软雅黑" panose="020B0503020204020204" pitchFamily="34" charset="-122"/>
                <a:ea typeface="微软雅黑" panose="020B0503020204020204" pitchFamily="34" charset="-122"/>
                <a:sym typeface="+mn-ea"/>
              </a:rPr>
              <a:t>. </a:t>
            </a:r>
            <a:r>
              <a:rPr altLang="zh-CN" sz="2400" dirty="0" err="1" smtClean="0">
                <a:latin typeface="微软雅黑" panose="020B0503020204020204" pitchFamily="34" charset="-122"/>
                <a:ea typeface="微软雅黑" panose="020B0503020204020204" pitchFamily="34" charset="-122"/>
                <a:sym typeface="+mn-ea"/>
              </a:rPr>
              <a:t>形而上学</a:t>
            </a:r>
            <a:r>
              <a:rPr altLang="zh-CN" sz="2400" dirty="0" smtClean="0">
                <a:latin typeface="微软雅黑" panose="020B0503020204020204" pitchFamily="34" charset="-122"/>
                <a:ea typeface="微软雅黑" panose="020B0503020204020204" pitchFamily="34" charset="-122"/>
                <a:sym typeface="+mn-ea"/>
              </a:rPr>
              <a:t>	             </a:t>
            </a:r>
            <a:endParaRPr altLang="zh-CN" sz="2400" dirty="0" smtClean="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dirty="0">
                <a:latin typeface="微软雅黑" panose="020B0503020204020204" pitchFamily="34" charset="-122"/>
                <a:ea typeface="微软雅黑" panose="020B0503020204020204" pitchFamily="34" charset="-122"/>
                <a:sym typeface="+mn-ea"/>
              </a:rPr>
              <a:t>D. </a:t>
            </a:r>
            <a:r>
              <a:rPr altLang="zh-CN" sz="2400" dirty="0" err="1" smtClean="0">
                <a:latin typeface="微软雅黑" panose="020B0503020204020204" pitchFamily="34" charset="-122"/>
                <a:ea typeface="微软雅黑" panose="020B0503020204020204" pitchFamily="34" charset="-122"/>
                <a:sym typeface="+mn-ea"/>
              </a:rPr>
              <a:t>客观唯心主义</a:t>
            </a:r>
            <a:endParaRPr altLang="zh-CN" sz="2800" dirty="0">
              <a:latin typeface="微软雅黑" panose="020B0503020204020204" pitchFamily="34" charset="-122"/>
              <a:ea typeface="微软雅黑" panose="020B0503020204020204" pitchFamily="34" charset="-122"/>
              <a:sym typeface="+mn-ea"/>
            </a:endParaRPr>
          </a:p>
          <a:p>
            <a:pPr marL="0" indent="0" algn="just">
              <a:lnSpc>
                <a:spcPct val="150000"/>
              </a:lnSpc>
              <a:buNone/>
            </a:pPr>
            <a:endParaRPr altLang="zh-CN" sz="3200" dirty="0">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altLang="zh-CN" sz="32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sp>
        <p:nvSpPr>
          <p:cNvPr id="3" name="内容占位符 2"/>
          <p:cNvSpPr>
            <a:spLocks noGrp="1"/>
          </p:cNvSpPr>
          <p:nvPr>
            <p:ph idx="1"/>
          </p:nvPr>
        </p:nvSpPr>
        <p:spPr>
          <a:xfrm>
            <a:off x="969010" y="2199005"/>
            <a:ext cx="10769600" cy="4706620"/>
          </a:xfrm>
        </p:spPr>
        <p:txBody>
          <a:bodyPr>
            <a:normAutofit/>
          </a:bodyPr>
          <a:lstStyle/>
          <a:p>
            <a:pPr marL="0" indent="0" algn="just">
              <a:lnSpc>
                <a:spcPct val="150000"/>
              </a:lnSpc>
              <a:spcAft>
                <a:spcPts val="0"/>
              </a:spcAft>
              <a:buNone/>
            </a:pP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在</a:t>
            </a:r>
            <a:r>
              <a:rPr lang="zh-CN" altLang="zh-CN" sz="2400" dirty="0">
                <a:latin typeface="微软雅黑" panose="020B0503020204020204" pitchFamily="34" charset="-122"/>
                <a:ea typeface="微软雅黑" panose="020B0503020204020204" pitchFamily="34" charset="-122"/>
              </a:rPr>
              <a:t>物质和运动的关系问题上，唯心主义的错误在于</a:t>
            </a:r>
            <a:endParaRPr lang="en-US" altLang="zh-CN" sz="2400" dirty="0">
              <a:latin typeface="微软雅黑" panose="020B0503020204020204" pitchFamily="34" charset="-122"/>
              <a:ea typeface="微软雅黑" panose="020B0503020204020204" pitchFamily="34" charset="-122"/>
            </a:endParaRPr>
          </a:p>
          <a:p>
            <a:pPr marL="0" indent="0" algn="just">
              <a:lnSpc>
                <a:spcPct val="150000"/>
              </a:lnSpc>
              <a:spcAft>
                <a:spcPts val="0"/>
              </a:spcAft>
              <a:buNone/>
            </a:pPr>
            <a:r>
              <a:rPr lang="en-US" altLang="zh-CN" sz="2400" dirty="0">
                <a:latin typeface="微软雅黑" panose="020B0503020204020204" pitchFamily="34" charset="-122"/>
                <a:ea typeface="微软雅黑" panose="020B0503020204020204" pitchFamily="34" charset="-122"/>
              </a:rPr>
              <a:t>A.</a:t>
            </a:r>
            <a:r>
              <a:rPr lang="zh-CN" altLang="zh-CN" sz="2400" dirty="0">
                <a:latin typeface="微软雅黑" panose="020B0503020204020204" pitchFamily="34" charset="-122"/>
                <a:ea typeface="微软雅黑" panose="020B0503020204020204" pitchFamily="34" charset="-122"/>
              </a:rPr>
              <a:t>否认物质的绝对运动</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0" indent="0" algn="just">
              <a:lnSpc>
                <a:spcPct val="150000"/>
              </a:lnSpc>
              <a:spcAft>
                <a:spcPts val="0"/>
              </a:spcAft>
              <a:buNone/>
            </a:pPr>
            <a:r>
              <a:rPr lang="en-US" altLang="zh-CN" sz="2400" dirty="0">
                <a:latin typeface="微软雅黑" panose="020B0503020204020204" pitchFamily="34" charset="-122"/>
                <a:ea typeface="微软雅黑" panose="020B0503020204020204" pitchFamily="34" charset="-122"/>
              </a:rPr>
              <a:t>B.</a:t>
            </a:r>
            <a:r>
              <a:rPr lang="zh-CN" altLang="zh-CN" sz="2400" dirty="0">
                <a:latin typeface="微软雅黑" panose="020B0503020204020204" pitchFamily="34" charset="-122"/>
                <a:ea typeface="微软雅黑" panose="020B0503020204020204" pitchFamily="34" charset="-122"/>
              </a:rPr>
              <a:t>夸大相对静止的存在</a:t>
            </a:r>
            <a:endParaRPr lang="zh-CN" altLang="zh-CN" sz="2400" dirty="0">
              <a:latin typeface="微软雅黑" panose="020B0503020204020204" pitchFamily="34" charset="-122"/>
              <a:ea typeface="微软雅黑" panose="020B0503020204020204" pitchFamily="34" charset="-122"/>
            </a:endParaRPr>
          </a:p>
          <a:p>
            <a:pPr marL="0" indent="0" algn="just">
              <a:lnSpc>
                <a:spcPct val="150000"/>
              </a:lnSpc>
              <a:spcAft>
                <a:spcPts val="0"/>
              </a:spcAft>
              <a:buNone/>
            </a:pPr>
            <a:r>
              <a:rPr lang="en-US" altLang="zh-CN" sz="2400" dirty="0">
                <a:latin typeface="微软雅黑" panose="020B0503020204020204" pitchFamily="34" charset="-122"/>
                <a:ea typeface="微软雅黑" panose="020B0503020204020204" pitchFamily="34" charset="-122"/>
              </a:rPr>
              <a:t>C.</a:t>
            </a:r>
            <a:r>
              <a:rPr lang="zh-CN" altLang="zh-CN" sz="2400" dirty="0">
                <a:latin typeface="微软雅黑" panose="020B0503020204020204" pitchFamily="34" charset="-122"/>
                <a:ea typeface="微软雅黑" panose="020B0503020204020204" pitchFamily="34" charset="-122"/>
              </a:rPr>
              <a:t>否认物质是运动的主体</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0" indent="0" algn="just">
              <a:lnSpc>
                <a:spcPct val="150000"/>
              </a:lnSpc>
              <a:spcAft>
                <a:spcPts val="0"/>
              </a:spcAft>
              <a:buNone/>
            </a:pPr>
            <a:r>
              <a:rPr lang="en-US" altLang="zh-CN" sz="2400" dirty="0">
                <a:latin typeface="微软雅黑" panose="020B0503020204020204" pitchFamily="34" charset="-122"/>
                <a:ea typeface="微软雅黑" panose="020B0503020204020204" pitchFamily="34" charset="-122"/>
              </a:rPr>
              <a:t>D.</a:t>
            </a:r>
            <a:r>
              <a:rPr lang="zh-CN" altLang="zh-CN" sz="2400" dirty="0">
                <a:latin typeface="微软雅黑" panose="020B0503020204020204" pitchFamily="34" charset="-122"/>
                <a:ea typeface="微软雅黑" panose="020B0503020204020204" pitchFamily="34" charset="-122"/>
              </a:rPr>
              <a:t>主张没有运动的物质</a:t>
            </a:r>
            <a:endParaRPr lang="zh-CN" altLang="zh-CN" sz="2400" dirty="0">
              <a:latin typeface="微软雅黑" panose="020B0503020204020204" pitchFamily="34" charset="-122"/>
              <a:ea typeface="微软雅黑" panose="020B0503020204020204" pitchFamily="34" charset="-122"/>
            </a:endParaRPr>
          </a:p>
          <a:p>
            <a:pPr marL="0" indent="0" algn="just">
              <a:lnSpc>
                <a:spcPct val="150000"/>
              </a:lnSpc>
              <a:buNone/>
            </a:pPr>
            <a:endParaRPr altLang="zh-CN" sz="3200" dirty="0">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altLang="zh-CN" sz="32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
        <p:nvSpPr>
          <p:cNvPr id="5" name="矩形 4"/>
          <p:cNvSpPr/>
          <p:nvPr/>
        </p:nvSpPr>
        <p:spPr>
          <a:xfrm>
            <a:off x="8201890" y="2348880"/>
            <a:ext cx="77296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sym typeface="+mn-ea"/>
              </a:rPr>
              <a:t>（ ）</a:t>
            </a:r>
            <a:endParaRPr lang="zh-CN" altLang="en-US" dirty="0"/>
          </a:p>
        </p:txBody>
      </p:sp>
    </p:spTree>
    <p:custDataLst>
      <p:tags r:id="rId2"/>
    </p:custData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sp>
        <p:nvSpPr>
          <p:cNvPr id="3" name="内容占位符 2"/>
          <p:cNvSpPr>
            <a:spLocks noGrp="1"/>
          </p:cNvSpPr>
          <p:nvPr>
            <p:ph idx="1"/>
          </p:nvPr>
        </p:nvSpPr>
        <p:spPr>
          <a:xfrm>
            <a:off x="969010" y="2199005"/>
            <a:ext cx="10769600" cy="4706620"/>
          </a:xfrm>
        </p:spPr>
        <p:txBody>
          <a:bodyPr>
            <a:normAutofit/>
          </a:bodyPr>
          <a:lstStyle/>
          <a:p>
            <a:pPr marL="0" indent="0" algn="just">
              <a:lnSpc>
                <a:spcPct val="150000"/>
              </a:lnSpc>
              <a:spcAft>
                <a:spcPts val="0"/>
              </a:spcAft>
              <a:buNone/>
            </a:pPr>
            <a:r>
              <a:rPr lang="en-US" altLang="zh-CN"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在</a:t>
            </a:r>
            <a:r>
              <a:rPr lang="zh-CN" altLang="zh-CN" sz="2400" dirty="0">
                <a:latin typeface="微软雅黑" panose="020B0503020204020204" pitchFamily="34" charset="-122"/>
                <a:ea typeface="微软雅黑" panose="020B0503020204020204" pitchFamily="34" charset="-122"/>
              </a:rPr>
              <a:t>物质和运动的关系问题上，唯心主义的错误在于</a:t>
            </a:r>
            <a:endParaRPr lang="en-US" altLang="zh-CN" sz="2400" dirty="0">
              <a:latin typeface="微软雅黑" panose="020B0503020204020204" pitchFamily="34" charset="-122"/>
              <a:ea typeface="微软雅黑" panose="020B0503020204020204" pitchFamily="34" charset="-122"/>
            </a:endParaRPr>
          </a:p>
          <a:p>
            <a:pPr marL="0" indent="0" algn="just">
              <a:lnSpc>
                <a:spcPct val="150000"/>
              </a:lnSpc>
              <a:spcAft>
                <a:spcPts val="0"/>
              </a:spcAft>
              <a:buNone/>
            </a:pPr>
            <a:r>
              <a:rPr lang="en-US" altLang="zh-CN" sz="2400" dirty="0">
                <a:latin typeface="微软雅黑" panose="020B0503020204020204" pitchFamily="34" charset="-122"/>
                <a:ea typeface="微软雅黑" panose="020B0503020204020204" pitchFamily="34" charset="-122"/>
              </a:rPr>
              <a:t>A.</a:t>
            </a:r>
            <a:r>
              <a:rPr lang="zh-CN" altLang="zh-CN" sz="2400" b="1" dirty="0">
                <a:latin typeface="微软雅黑" panose="020B0503020204020204" pitchFamily="34" charset="-122"/>
                <a:ea typeface="微软雅黑" panose="020B0503020204020204" pitchFamily="34" charset="-122"/>
              </a:rPr>
              <a:t>否认</a:t>
            </a:r>
            <a:r>
              <a:rPr lang="zh-CN" altLang="zh-CN" sz="2400" dirty="0">
                <a:latin typeface="微软雅黑" panose="020B0503020204020204" pitchFamily="34" charset="-122"/>
                <a:ea typeface="微软雅黑" panose="020B0503020204020204" pitchFamily="34" charset="-122"/>
              </a:rPr>
              <a:t>物质的</a:t>
            </a:r>
            <a:r>
              <a:rPr lang="zh-CN" altLang="zh-CN" sz="2400" dirty="0" smtClean="0">
                <a:latin typeface="微软雅黑" panose="020B0503020204020204" pitchFamily="34" charset="-122"/>
                <a:ea typeface="微软雅黑" panose="020B0503020204020204" pitchFamily="34" charset="-122"/>
              </a:rPr>
              <a:t>绝对</a:t>
            </a:r>
            <a:r>
              <a:rPr lang="zh-CN" altLang="zh-CN" sz="2400" b="1" dirty="0" smtClean="0">
                <a:latin typeface="微软雅黑" panose="020B0503020204020204" pitchFamily="34" charset="-122"/>
                <a:ea typeface="微软雅黑" panose="020B0503020204020204" pitchFamily="34" charset="-122"/>
              </a:rPr>
              <a:t>运动</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否</a:t>
            </a:r>
            <a:r>
              <a:rPr lang="en-US" altLang="zh-CN" sz="2400" b="1"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a:p>
            <a:pPr marL="0" algn="just">
              <a:lnSpc>
                <a:spcPct val="150000"/>
              </a:lnSpc>
              <a:spcAft>
                <a:spcPts val="0"/>
              </a:spcAft>
              <a:buNone/>
            </a:pPr>
            <a:r>
              <a:rPr lang="zh-CN" altLang="zh-CN" sz="2400" dirty="0">
                <a:latin typeface="微软雅黑" panose="020B0503020204020204" pitchFamily="34" charset="-122"/>
                <a:ea typeface="微软雅黑" panose="020B0503020204020204" pitchFamily="34" charset="-122"/>
              </a:rPr>
              <a:t>B.夸大相对静止的存在</a:t>
            </a:r>
            <a:endParaRPr lang="zh-CN" altLang="zh-CN" sz="2400" dirty="0">
              <a:latin typeface="微软雅黑" panose="020B0503020204020204" pitchFamily="34" charset="-122"/>
              <a:ea typeface="微软雅黑" panose="020B0503020204020204" pitchFamily="34" charset="-122"/>
            </a:endParaRPr>
          </a:p>
          <a:p>
            <a:pPr marL="0" algn="just">
              <a:lnSpc>
                <a:spcPct val="150000"/>
              </a:lnSpc>
              <a:spcAft>
                <a:spcPts val="0"/>
              </a:spcAft>
              <a:buNone/>
            </a:pPr>
            <a:r>
              <a:rPr lang="zh-CN" altLang="zh-CN" sz="2400" dirty="0">
                <a:solidFill>
                  <a:srgbClr val="FF0000"/>
                </a:solidFill>
                <a:latin typeface="微软雅黑" panose="020B0503020204020204" pitchFamily="34" charset="-122"/>
                <a:ea typeface="微软雅黑" panose="020B0503020204020204" pitchFamily="34" charset="-122"/>
              </a:rPr>
              <a:t>C.否认物质是运动的主体    </a:t>
            </a:r>
            <a:r>
              <a:rPr lang="en-US" altLang="zh-CN" sz="2400" dirty="0">
                <a:solidFill>
                  <a:srgbClr val="FF0000"/>
                </a:solidFill>
                <a:latin typeface="微软雅黑" panose="020B0503020204020204" pitchFamily="34" charset="-122"/>
                <a:ea typeface="微软雅黑" panose="020B0503020204020204" pitchFamily="34" charset="-122"/>
              </a:rPr>
              <a:t> </a:t>
            </a:r>
            <a:endParaRPr lang="zh-CN" altLang="zh-CN" sz="2400" dirty="0">
              <a:latin typeface="微软雅黑" panose="020B0503020204020204" pitchFamily="34" charset="-122"/>
              <a:ea typeface="微软雅黑" panose="020B0503020204020204" pitchFamily="34" charset="-122"/>
            </a:endParaRPr>
          </a:p>
          <a:p>
            <a:pPr marL="0" indent="0">
              <a:buNone/>
            </a:pPr>
            <a:r>
              <a:rPr lang="en-US" altLang="zh-CN" sz="2400" dirty="0">
                <a:latin typeface="微软雅黑" panose="020B0503020204020204" pitchFamily="34" charset="-122"/>
                <a:ea typeface="微软雅黑" panose="020B0503020204020204" pitchFamily="34" charset="-122"/>
              </a:rPr>
              <a:t>D.</a:t>
            </a:r>
            <a:r>
              <a:rPr lang="zh-CN" altLang="zh-CN" sz="2400" dirty="0">
                <a:latin typeface="微软雅黑" panose="020B0503020204020204" pitchFamily="34" charset="-122"/>
                <a:ea typeface="微软雅黑" panose="020B0503020204020204" pitchFamily="34" charset="-122"/>
              </a:rPr>
              <a:t>主张没有运动的</a:t>
            </a:r>
            <a:r>
              <a:rPr lang="zh-CN" altLang="zh-CN" sz="2400" dirty="0" smtClean="0">
                <a:latin typeface="微软雅黑" panose="020B0503020204020204" pitchFamily="34" charset="-122"/>
                <a:ea typeface="微软雅黑" panose="020B0503020204020204" pitchFamily="34" charset="-122"/>
              </a:rPr>
              <a:t>物质</a:t>
            </a:r>
            <a:r>
              <a:rPr lang="en-US" altLang="zh-CN" sz="2400" dirty="0" smtClean="0">
                <a:latin typeface="微软雅黑" panose="020B0503020204020204" pitchFamily="34" charset="-122"/>
                <a:ea typeface="微软雅黑" panose="020B0503020204020204" pitchFamily="34" charset="-122"/>
              </a:rPr>
              <a:t>(</a:t>
            </a:r>
            <a:r>
              <a:rPr lang="zh-CN" altLang="zh-CN" sz="2400" b="1" dirty="0" smtClean="0">
                <a:latin typeface="微软雅黑" panose="020B0503020204020204" pitchFamily="34" charset="-122"/>
                <a:ea typeface="微软雅黑" panose="020B0503020204020204" pitchFamily="34" charset="-122"/>
              </a:rPr>
              <a:t>否认运动</a:t>
            </a:r>
            <a:r>
              <a:rPr lang="en-US" altLang="zh-CN" sz="2400" dirty="0" smtClean="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a:p>
            <a:pPr marL="0" indent="0" algn="just">
              <a:lnSpc>
                <a:spcPct val="150000"/>
              </a:lnSpc>
              <a:buNone/>
            </a:pPr>
            <a:endParaRPr altLang="zh-CN" sz="3200" dirty="0">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altLang="zh-CN" sz="32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
        <p:nvSpPr>
          <p:cNvPr id="5" name="矩形 4"/>
          <p:cNvSpPr/>
          <p:nvPr/>
        </p:nvSpPr>
        <p:spPr>
          <a:xfrm>
            <a:off x="8201890" y="2348880"/>
            <a:ext cx="94448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sym typeface="+mn-ea"/>
              </a:rPr>
              <a:t>（ </a:t>
            </a:r>
            <a:r>
              <a:rPr lang="en-US" altLang="zh-CN" sz="2000" b="1" dirty="0" smtClean="0">
                <a:solidFill>
                  <a:srgbClr val="C00000"/>
                </a:solidFill>
                <a:latin typeface="微软雅黑" panose="020B0503020204020204" pitchFamily="34" charset="-122"/>
                <a:ea typeface="微软雅黑" panose="020B0503020204020204" pitchFamily="34" charset="-122"/>
                <a:sym typeface="+mn-ea"/>
              </a:rPr>
              <a:t>C</a:t>
            </a:r>
            <a:r>
              <a:rPr lang="zh-CN" altLang="en-US" sz="2000" dirty="0" smtClean="0">
                <a:latin typeface="微软雅黑" panose="020B0503020204020204" pitchFamily="34" charset="-122"/>
                <a:ea typeface="微软雅黑" panose="020B0503020204020204" pitchFamily="34" charset="-122"/>
                <a:sym typeface="+mn-ea"/>
              </a:rPr>
              <a:t>）</a:t>
            </a:r>
            <a:endParaRPr lang="zh-CN" altLang="en-US" dirty="0"/>
          </a:p>
        </p:txBody>
      </p:sp>
    </p:spTree>
    <p:custDataLst>
      <p:tags r:id="rId2"/>
    </p:custData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sp>
        <p:nvSpPr>
          <p:cNvPr id="3" name="内容占位符 2"/>
          <p:cNvSpPr>
            <a:spLocks noGrp="1"/>
          </p:cNvSpPr>
          <p:nvPr>
            <p:ph idx="1"/>
          </p:nvPr>
        </p:nvSpPr>
        <p:spPr>
          <a:xfrm>
            <a:off x="969010" y="2199005"/>
            <a:ext cx="10769600" cy="4706620"/>
          </a:xfrm>
        </p:spPr>
        <p:txBody>
          <a:bodyPr>
            <a:normAutofit fontScale="97500"/>
          </a:bodyPr>
          <a:lstStyle/>
          <a:p>
            <a:pPr marL="0" indent="0" algn="just">
              <a:lnSpc>
                <a:spcPct val="150000"/>
              </a:lnSpc>
              <a:spcAft>
                <a:spcPts val="0"/>
              </a:spcAft>
              <a:buNone/>
            </a:pPr>
            <a:r>
              <a:rPr lang="en-US" altLang="zh-CN" sz="2400" dirty="0">
                <a:latin typeface="微软雅黑" panose="020B0503020204020204" pitchFamily="34" charset="-122"/>
                <a:ea typeface="微软雅黑" panose="020B0503020204020204" pitchFamily="34" charset="-122"/>
                <a:sym typeface="+mn-ea"/>
              </a:rPr>
              <a:t>##</a:t>
            </a:r>
            <a:r>
              <a:rPr sz="2400" dirty="0"/>
              <a:t>“绝对运动中包含着相对静止，相对静止中包含着绝对运动”，这是一种（ </a:t>
            </a:r>
            <a:r>
              <a:rPr sz="2400" dirty="0" smtClean="0"/>
              <a:t>）</a:t>
            </a:r>
            <a:endParaRPr sz="2400" dirty="0"/>
          </a:p>
          <a:p>
            <a:pPr marL="0" indent="0" algn="just">
              <a:lnSpc>
                <a:spcPct val="150000"/>
              </a:lnSpc>
              <a:spcAft>
                <a:spcPts val="0"/>
              </a:spcAft>
              <a:buNone/>
            </a:pPr>
            <a:r>
              <a:rPr sz="2400" dirty="0"/>
              <a:t> A 、相对主义诡辩论的观点</a:t>
            </a:r>
            <a:endParaRPr sz="2400" dirty="0"/>
          </a:p>
          <a:p>
            <a:pPr marL="0" indent="0" algn="just">
              <a:lnSpc>
                <a:spcPct val="150000"/>
              </a:lnSpc>
              <a:spcAft>
                <a:spcPts val="0"/>
              </a:spcAft>
              <a:buNone/>
            </a:pPr>
            <a:r>
              <a:rPr sz="2400" dirty="0"/>
              <a:t>B 、唯物辩证法的观点</a:t>
            </a:r>
            <a:endParaRPr sz="2400" dirty="0"/>
          </a:p>
          <a:p>
            <a:pPr marL="0" indent="0" algn="just">
              <a:lnSpc>
                <a:spcPct val="150000"/>
              </a:lnSpc>
              <a:spcAft>
                <a:spcPts val="0"/>
              </a:spcAft>
              <a:buNone/>
            </a:pPr>
            <a:r>
              <a:rPr sz="2400" dirty="0"/>
              <a:t>C 、形而上学的观点</a:t>
            </a:r>
            <a:endParaRPr sz="2400" dirty="0"/>
          </a:p>
          <a:p>
            <a:pPr marL="0" indent="0" algn="just">
              <a:lnSpc>
                <a:spcPct val="150000"/>
              </a:lnSpc>
              <a:spcAft>
                <a:spcPts val="0"/>
              </a:spcAft>
              <a:buNone/>
            </a:pPr>
            <a:r>
              <a:rPr sz="2400" dirty="0"/>
              <a:t>D 、客观唯心主义的观点</a:t>
            </a:r>
            <a:endParaRPr sz="2400" dirty="0"/>
          </a:p>
          <a:p>
            <a:pPr marL="0" indent="0" algn="just">
              <a:lnSpc>
                <a:spcPct val="150000"/>
              </a:lnSpc>
              <a:spcAft>
                <a:spcPts val="0"/>
              </a:spcAft>
              <a:buNone/>
            </a:pPr>
            <a:endParaRPr sz="2400" dirty="0"/>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sp>
        <p:nvSpPr>
          <p:cNvPr id="3" name="内容占位符 2"/>
          <p:cNvSpPr>
            <a:spLocks noGrp="1"/>
          </p:cNvSpPr>
          <p:nvPr>
            <p:ph idx="1"/>
          </p:nvPr>
        </p:nvSpPr>
        <p:spPr>
          <a:xfrm>
            <a:off x="969010" y="2199005"/>
            <a:ext cx="10769600" cy="4706620"/>
          </a:xfrm>
        </p:spPr>
        <p:txBody>
          <a:bodyPr>
            <a:normAutofit fontScale="97500"/>
          </a:bodyPr>
          <a:lstStyle/>
          <a:p>
            <a:pPr marL="0" indent="0" algn="just">
              <a:lnSpc>
                <a:spcPct val="150000"/>
              </a:lnSpc>
              <a:spcAft>
                <a:spcPts val="0"/>
              </a:spcAft>
              <a:buNone/>
            </a:pPr>
            <a:r>
              <a:rPr lang="en-US" altLang="zh-CN" sz="2400" dirty="0">
                <a:latin typeface="微软雅黑" panose="020B0503020204020204" pitchFamily="34" charset="-122"/>
                <a:ea typeface="微软雅黑" panose="020B0503020204020204" pitchFamily="34" charset="-122"/>
                <a:sym typeface="+mn-ea"/>
              </a:rPr>
              <a:t>##</a:t>
            </a:r>
            <a:r>
              <a:rPr sz="2400" dirty="0"/>
              <a:t>“绝对运动中包含着相对静止，相对静止中包含着绝对运动”，这是一种（ </a:t>
            </a:r>
            <a:r>
              <a:rPr lang="en-US" sz="2400" b="1" dirty="0">
                <a:solidFill>
                  <a:srgbClr val="FF0000"/>
                </a:solidFill>
              </a:rPr>
              <a:t>B</a:t>
            </a:r>
            <a:r>
              <a:rPr sz="2400" dirty="0" smtClean="0"/>
              <a:t>）</a:t>
            </a:r>
            <a:endParaRPr sz="2400" dirty="0"/>
          </a:p>
          <a:p>
            <a:pPr marL="0" indent="0" algn="just">
              <a:lnSpc>
                <a:spcPct val="150000"/>
              </a:lnSpc>
              <a:spcAft>
                <a:spcPts val="0"/>
              </a:spcAft>
              <a:buNone/>
            </a:pPr>
            <a:r>
              <a:rPr sz="2400" dirty="0"/>
              <a:t> A 、相对主义诡辩论的观点</a:t>
            </a:r>
            <a:endParaRPr sz="2400" dirty="0"/>
          </a:p>
          <a:p>
            <a:pPr marL="0" indent="0" algn="just">
              <a:lnSpc>
                <a:spcPct val="150000"/>
              </a:lnSpc>
              <a:spcAft>
                <a:spcPts val="0"/>
              </a:spcAft>
              <a:buNone/>
            </a:pPr>
            <a:r>
              <a:rPr sz="2400" b="1" dirty="0">
                <a:solidFill>
                  <a:srgbClr val="FF0000"/>
                </a:solidFill>
              </a:rPr>
              <a:t>B 、唯物辩证法的观点</a:t>
            </a:r>
            <a:endParaRPr sz="2400" b="1" dirty="0">
              <a:solidFill>
                <a:srgbClr val="FF0000"/>
              </a:solidFill>
            </a:endParaRPr>
          </a:p>
          <a:p>
            <a:pPr marL="0" indent="0" algn="just">
              <a:lnSpc>
                <a:spcPct val="150000"/>
              </a:lnSpc>
              <a:spcAft>
                <a:spcPts val="0"/>
              </a:spcAft>
              <a:buNone/>
            </a:pPr>
            <a:r>
              <a:rPr sz="2400" dirty="0"/>
              <a:t>C 、形而上学的观点</a:t>
            </a:r>
            <a:endParaRPr sz="2400" dirty="0"/>
          </a:p>
          <a:p>
            <a:pPr marL="0" indent="0" algn="just">
              <a:lnSpc>
                <a:spcPct val="150000"/>
              </a:lnSpc>
              <a:spcAft>
                <a:spcPts val="0"/>
              </a:spcAft>
              <a:buNone/>
            </a:pPr>
            <a:r>
              <a:rPr sz="2400" dirty="0"/>
              <a:t>D 、客观唯心主义的观点</a:t>
            </a:r>
            <a:endParaRPr sz="2400" dirty="0"/>
          </a:p>
          <a:p>
            <a:pPr marL="0" indent="0" algn="just">
              <a:lnSpc>
                <a:spcPct val="150000"/>
              </a:lnSpc>
              <a:spcAft>
                <a:spcPts val="0"/>
              </a:spcAft>
              <a:buNone/>
            </a:pPr>
            <a:endParaRPr sz="2400" dirty="0"/>
          </a:p>
          <a:p>
            <a:pPr marL="0" indent="0" algn="just">
              <a:lnSpc>
                <a:spcPct val="150000"/>
              </a:lnSpc>
              <a:spcAft>
                <a:spcPts val="0"/>
              </a:spcAft>
              <a:buNone/>
            </a:pPr>
            <a:r>
              <a:rPr sz="2400" dirty="0"/>
              <a:t>正确答案： B</a:t>
            </a:r>
            <a:endParaRPr sz="2400" dirty="0"/>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21410" y="215265"/>
            <a:ext cx="4728845" cy="953135"/>
          </a:xfrm>
          <a:prstGeom prst="rect">
            <a:avLst/>
          </a:prstGeom>
          <a:noFill/>
        </p:spPr>
        <p:txBody>
          <a:bodyPr wrap="square" rtlCol="0">
            <a:spAutoFit/>
          </a:bodyPr>
          <a:lstStyle/>
          <a:p>
            <a:pPr algn="l" defTabSz="914400">
              <a:lnSpc>
                <a:spcPct val="200000"/>
              </a:lnSpc>
            </a:pPr>
            <a:r>
              <a:rPr lang="zh-CN" altLang="en-US" sz="2800" b="1" dirty="0" smtClean="0">
                <a:solidFill>
                  <a:schemeClr val="tx1">
                    <a:lumMod val="50000"/>
                  </a:schemeClr>
                </a:solidFill>
                <a:latin typeface="微软雅黑" panose="020B0503020204020204" pitchFamily="34" charset="-122"/>
                <a:ea typeface="微软雅黑" panose="020B0503020204020204" pitchFamily="34" charset="-122"/>
                <a:sym typeface="+mn-ea"/>
              </a:rPr>
              <a:t>第一节     物质世界和实践</a:t>
            </a:r>
            <a:endParaRPr lang="zh-CN" altLang="en-US" sz="2800" b="1" dirty="0" smtClean="0">
              <a:solidFill>
                <a:schemeClr val="tx1">
                  <a:lumMod val="50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2872105" y="3106420"/>
            <a:ext cx="1792605" cy="645160"/>
          </a:xfrm>
          <a:prstGeom prst="rect">
            <a:avLst/>
          </a:prstGeom>
          <a:noFill/>
        </p:spPr>
        <p:txBody>
          <a:bodyPr wrap="square" rtlCol="0" anchor="t">
            <a:spAutoFit/>
          </a:bodyPr>
          <a:lstStyle/>
          <a:p>
            <a:pPr fontAlgn="auto">
              <a:lnSpc>
                <a:spcPct val="150000"/>
              </a:lnSpc>
            </a:pPr>
            <a:r>
              <a:rPr lang="zh-CN" altLang="en-US" sz="2400">
                <a:latin typeface="微软雅黑" panose="020B0503020204020204" pitchFamily="34" charset="-122"/>
                <a:ea typeface="微软雅黑" panose="020B0503020204020204" pitchFamily="34" charset="-122"/>
                <a:sym typeface="+mn-ea"/>
              </a:rPr>
              <a:t>世界统一性</a:t>
            </a:r>
            <a:endParaRPr lang="en-US" altLang="zh-CN" sz="2400">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5643880" y="1422400"/>
            <a:ext cx="1186815" cy="645160"/>
          </a:xfrm>
          <a:prstGeom prst="rect">
            <a:avLst/>
          </a:prstGeom>
          <a:noFill/>
        </p:spPr>
        <p:txBody>
          <a:bodyPr wrap="square" rtlCol="0" anchor="t">
            <a:spAutoFit/>
          </a:bodyPr>
          <a:lstStyle/>
          <a:p>
            <a:pPr fontAlgn="auto">
              <a:lnSpc>
                <a:spcPct val="150000"/>
              </a:lnSpc>
            </a:pPr>
            <a:r>
              <a:rPr lang="zh-CN" altLang="en-US" sz="2400">
                <a:latin typeface="微软雅黑" panose="020B0503020204020204" pitchFamily="34" charset="-122"/>
                <a:ea typeface="微软雅黑" panose="020B0503020204020204" pitchFamily="34" charset="-122"/>
                <a:sym typeface="+mn-ea"/>
              </a:rPr>
              <a:t>物质观</a:t>
            </a:r>
            <a:endParaRPr lang="zh-CN" altLang="en-US" sz="2400">
              <a:latin typeface="微软雅黑" panose="020B0503020204020204" pitchFamily="34" charset="-122"/>
              <a:ea typeface="微软雅黑" panose="020B0503020204020204" pitchFamily="34" charset="-122"/>
              <a:sym typeface="+mn-ea"/>
            </a:endParaRPr>
          </a:p>
        </p:txBody>
      </p:sp>
      <p:sp>
        <p:nvSpPr>
          <p:cNvPr id="8" name="左大括号 7"/>
          <p:cNvSpPr/>
          <p:nvPr/>
        </p:nvSpPr>
        <p:spPr>
          <a:xfrm>
            <a:off x="4664710" y="1709420"/>
            <a:ext cx="431800" cy="36004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 name="文本框 3"/>
          <p:cNvSpPr txBox="1"/>
          <p:nvPr/>
        </p:nvSpPr>
        <p:spPr>
          <a:xfrm>
            <a:off x="5643880" y="2698750"/>
            <a:ext cx="1186815" cy="645160"/>
          </a:xfrm>
          <a:prstGeom prst="rect">
            <a:avLst/>
          </a:prstGeom>
          <a:noFill/>
          <a:ln>
            <a:noFill/>
          </a:ln>
        </p:spPr>
        <p:txBody>
          <a:bodyPr wrap="square" rtlCol="0" anchor="t">
            <a:spAutoFit/>
          </a:bodyPr>
          <a:lstStyle/>
          <a:p>
            <a:pPr fontAlgn="auto">
              <a:lnSpc>
                <a:spcPct val="150000"/>
              </a:lnSpc>
            </a:pPr>
            <a:r>
              <a:rPr lang="zh-CN" altLang="en-US" sz="2400">
                <a:latin typeface="微软雅黑" panose="020B0503020204020204" pitchFamily="34" charset="-122"/>
                <a:ea typeface="微软雅黑" panose="020B0503020204020204" pitchFamily="34" charset="-122"/>
                <a:sym typeface="+mn-ea"/>
              </a:rPr>
              <a:t>运动观</a:t>
            </a:r>
            <a:endParaRPr lang="zh-CN" altLang="en-US" sz="2400">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5643880" y="3975100"/>
            <a:ext cx="1186815" cy="645160"/>
          </a:xfrm>
          <a:prstGeom prst="rect">
            <a:avLst/>
          </a:prstGeom>
          <a:noFill/>
          <a:ln>
            <a:noFill/>
          </a:ln>
        </p:spPr>
        <p:txBody>
          <a:bodyPr wrap="square" rtlCol="0" anchor="t">
            <a:spAutoFit/>
          </a:bodyPr>
          <a:lstStyle/>
          <a:p>
            <a:pPr fontAlgn="auto">
              <a:lnSpc>
                <a:spcPct val="150000"/>
              </a:lnSpc>
            </a:pPr>
            <a:r>
              <a:rPr lang="zh-CN" altLang="en-US" sz="2400">
                <a:latin typeface="微软雅黑" panose="020B0503020204020204" pitchFamily="34" charset="-122"/>
                <a:ea typeface="微软雅黑" panose="020B0503020204020204" pitchFamily="34" charset="-122"/>
                <a:sym typeface="+mn-ea"/>
              </a:rPr>
              <a:t>时空观</a:t>
            </a:r>
            <a:endParaRPr lang="zh-CN" altLang="en-US" sz="2400">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643880" y="5022850"/>
            <a:ext cx="1186815" cy="645160"/>
          </a:xfrm>
          <a:prstGeom prst="rect">
            <a:avLst/>
          </a:prstGeom>
          <a:noFill/>
          <a:ln>
            <a:noFill/>
          </a:ln>
        </p:spPr>
        <p:txBody>
          <a:bodyPr wrap="square" rtlCol="0" anchor="t">
            <a:spAutoFit/>
          </a:bodyPr>
          <a:lstStyle/>
          <a:p>
            <a:pPr lvl="0" algn="l">
              <a:lnSpc>
                <a:spcPct val="150000"/>
              </a:lnSpc>
            </a:pPr>
            <a:r>
              <a:rPr lang="zh-CN" altLang="en-US" sz="2400">
                <a:latin typeface="微软雅黑" panose="020B0503020204020204" pitchFamily="34" charset="-122"/>
                <a:ea typeface="微软雅黑" panose="020B0503020204020204" pitchFamily="34" charset="-122"/>
                <a:sym typeface="+mn-ea"/>
              </a:rPr>
              <a:t>实践观</a:t>
            </a:r>
            <a:endParaRPr lang="zh-CN" altLang="en-US" sz="240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3960" y="577850"/>
            <a:ext cx="6106160" cy="583565"/>
          </a:xfrm>
          <a:prstGeom prst="rect">
            <a:avLst/>
          </a:prstGeom>
          <a:noFill/>
        </p:spPr>
        <p:txBody>
          <a:bodyPr wrap="none" rtlCol="0" anchor="t">
            <a:spAutoFit/>
          </a:bodyPr>
          <a:lstStyle/>
          <a:p>
            <a:r>
              <a:rPr lang="zh-CN" altLang="en-US" sz="3200" b="1" dirty="0">
                <a:latin typeface="方正清刻本悦宋简体" panose="02000000000000000000" pitchFamily="2" charset="-122"/>
                <a:ea typeface="方正清刻本悦宋简体" panose="02000000000000000000" pitchFamily="2" charset="-122"/>
                <a:sym typeface="+mn-ea"/>
              </a:rPr>
              <a:t>第一节  马克思主义的产生和发展</a:t>
            </a:r>
            <a:endParaRPr lang="zh-CN" altLang="en-US" sz="3200" b="1" dirty="0">
              <a:latin typeface="方正清刻本悦宋简体" panose="02000000000000000000" pitchFamily="2" charset="-122"/>
              <a:ea typeface="方正清刻本悦宋简体" panose="02000000000000000000" pitchFamily="2" charset="-122"/>
              <a:sym typeface="+mn-ea"/>
            </a:endParaRPr>
          </a:p>
        </p:txBody>
      </p:sp>
      <p:sp>
        <p:nvSpPr>
          <p:cNvPr id="7" name="文本框 2"/>
          <p:cNvSpPr txBox="1"/>
          <p:nvPr>
            <p:custDataLst>
              <p:tags r:id="rId1"/>
            </p:custDataLst>
          </p:nvPr>
        </p:nvSpPr>
        <p:spPr>
          <a:xfrm>
            <a:off x="1104900" y="1359535"/>
            <a:ext cx="6810375" cy="584835"/>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华文中宋" panose="02010600040101010101" charset="-122"/>
                <a:ea typeface="华文中宋" panose="02010600040101010101" charset="-122"/>
              </a:rPr>
              <a:t>【</a:t>
            </a:r>
            <a:r>
              <a:rPr lang="zh-CN" altLang="en-US" sz="2400" dirty="0" smtClean="0">
                <a:solidFill>
                  <a:schemeClr val="tx1"/>
                </a:solidFill>
                <a:latin typeface="华文中宋" panose="02010600040101010101" charset="-122"/>
                <a:ea typeface="华文中宋" panose="02010600040101010101" charset="-122"/>
              </a:rPr>
              <a:t>知识点</a:t>
            </a:r>
            <a:r>
              <a:rPr lang="en-US" altLang="zh-CN" sz="2400" dirty="0" smtClean="0">
                <a:solidFill>
                  <a:schemeClr val="tx1"/>
                </a:solidFill>
                <a:latin typeface="华文中宋" panose="02010600040101010101" charset="-122"/>
                <a:ea typeface="华文中宋" panose="02010600040101010101" charset="-122"/>
              </a:rPr>
              <a:t>2】</a:t>
            </a:r>
            <a:r>
              <a:rPr lang="zh-CN" altLang="en-US" sz="2400" dirty="0" smtClean="0">
                <a:solidFill>
                  <a:schemeClr val="tx1"/>
                </a:solidFill>
                <a:latin typeface="华文中宋" panose="02010600040101010101" charset="-122"/>
                <a:ea typeface="华文中宋" panose="02010600040101010101" charset="-122"/>
              </a:rPr>
              <a:t>马克思主义</a:t>
            </a:r>
            <a:r>
              <a:rPr lang="zh-CN" altLang="en-US" sz="2400" dirty="0">
                <a:solidFill>
                  <a:schemeClr val="tx1"/>
                </a:solidFill>
                <a:latin typeface="华文中宋" panose="02010600040101010101" charset="-122"/>
                <a:ea typeface="华文中宋" panose="02010600040101010101" charset="-122"/>
              </a:rPr>
              <a:t>对人类文明的继承和</a:t>
            </a:r>
            <a:r>
              <a:rPr lang="zh-CN" altLang="en-US" sz="2400" dirty="0" smtClean="0">
                <a:solidFill>
                  <a:schemeClr val="tx1"/>
                </a:solidFill>
                <a:latin typeface="华文中宋" panose="02010600040101010101" charset="-122"/>
                <a:ea typeface="华文中宋" panose="02010600040101010101" charset="-122"/>
              </a:rPr>
              <a:t>发展</a:t>
            </a:r>
            <a:endParaRPr lang="zh-CN" altLang="en-US" sz="2400" dirty="0">
              <a:solidFill>
                <a:schemeClr val="tx1"/>
              </a:solidFill>
              <a:latin typeface="华文中宋" panose="02010600040101010101" charset="-122"/>
              <a:ea typeface="华文中宋" panose="02010600040101010101" charset="-122"/>
            </a:endParaRPr>
          </a:p>
        </p:txBody>
      </p:sp>
      <p:sp>
        <p:nvSpPr>
          <p:cNvPr id="4" name="TextBox 3"/>
          <p:cNvSpPr txBox="1"/>
          <p:nvPr/>
        </p:nvSpPr>
        <p:spPr>
          <a:xfrm>
            <a:off x="1105104" y="2140741"/>
            <a:ext cx="8496944" cy="828675"/>
          </a:xfrm>
          <a:prstGeom prst="rect">
            <a:avLst/>
          </a:prstGeom>
          <a:noFill/>
        </p:spPr>
        <p:txBody>
          <a:bodyPr wrap="square" lIns="91428" tIns="45718" rIns="91428" bIns="45718" rtlCol="0">
            <a:spAutoFit/>
          </a:bodyPr>
          <a:lstStyle/>
          <a:p>
            <a:r>
              <a:rPr lang="en-US" altLang="zh-CN" sz="2400" dirty="0">
                <a:latin typeface="华文中宋" panose="02010600040101010101" charset="-122"/>
                <a:ea typeface="华文中宋" panose="02010600040101010101" charset="-122"/>
              </a:rPr>
              <a:t>1</a:t>
            </a:r>
            <a:r>
              <a:rPr lang="zh-CN" altLang="en-US" sz="2400" dirty="0">
                <a:latin typeface="华文中宋" panose="02010600040101010101" charset="-122"/>
                <a:ea typeface="华文中宋" panose="02010600040101010101" charset="-122"/>
              </a:rPr>
              <a:t>、</a:t>
            </a:r>
            <a:r>
              <a:rPr lang="zh-CN" altLang="en-US" sz="2400" b="1" dirty="0">
                <a:solidFill>
                  <a:srgbClr val="FF0000"/>
                </a:solidFill>
                <a:latin typeface="华文中宋" panose="02010600040101010101" charset="-122"/>
                <a:ea typeface="华文中宋" panose="02010600040101010101" charset="-122"/>
              </a:rPr>
              <a:t>直接理论来源</a:t>
            </a:r>
            <a:r>
              <a:rPr lang="zh-CN" altLang="en-US" sz="2400" dirty="0">
                <a:latin typeface="华文中宋" panose="02010600040101010101" charset="-122"/>
                <a:ea typeface="华文中宋" panose="02010600040101010101" charset="-122"/>
              </a:rPr>
              <a:t>（德、英、英法） </a:t>
            </a:r>
            <a:r>
              <a:rPr lang="zh-CN" altLang="en-US" sz="2400">
                <a:latin typeface="华文中宋" panose="02010600040101010101" charset="-122"/>
                <a:ea typeface="华文中宋" panose="02010600040101010101" charset="-122"/>
                <a:sym typeface="+mn-ea"/>
              </a:rPr>
              <a:t>【</a:t>
            </a:r>
            <a:r>
              <a:rPr lang="zh-CN" altLang="en-US" sz="2400" b="1">
                <a:solidFill>
                  <a:srgbClr val="FF0000"/>
                </a:solidFill>
                <a:latin typeface="华文中宋" panose="02010600040101010101" charset="-122"/>
                <a:ea typeface="华文中宋" panose="02010600040101010101" charset="-122"/>
                <a:sym typeface="+mn-ea"/>
              </a:rPr>
              <a:t>选择</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简答】</a:t>
            </a:r>
            <a:r>
              <a:rPr lang="zh-CN" altLang="en-US" sz="2400" dirty="0" smtClean="0">
                <a:solidFill>
                  <a:srgbClr val="FF0000"/>
                </a:solidFill>
                <a:latin typeface="华文中宋" panose="02010600040101010101" charset="-122"/>
                <a:ea typeface="华文中宋" panose="02010600040101010101" charset="-122"/>
                <a:sym typeface="+mn-ea"/>
              </a:rPr>
              <a:t>★★</a:t>
            </a:r>
            <a:endParaRPr lang="en-US" altLang="zh-CN" sz="2400" dirty="0">
              <a:solidFill>
                <a:srgbClr val="00B050"/>
              </a:solidFill>
              <a:latin typeface="华文中宋" panose="02010600040101010101" charset="-122"/>
              <a:ea typeface="华文中宋" panose="02010600040101010101" charset="-122"/>
            </a:endParaRPr>
          </a:p>
          <a:p>
            <a:endParaRPr lang="en-US" altLang="zh-CN" sz="2400" dirty="0">
              <a:latin typeface="华文中宋" panose="02010600040101010101" charset="-122"/>
              <a:ea typeface="华文中宋" panose="02010600040101010101" charset="-122"/>
            </a:endParaRPr>
          </a:p>
        </p:txBody>
      </p:sp>
      <p:graphicFrame>
        <p:nvGraphicFramePr>
          <p:cNvPr id="3" name="表格 2"/>
          <p:cNvGraphicFramePr/>
          <p:nvPr/>
        </p:nvGraphicFramePr>
        <p:xfrm>
          <a:off x="1009650" y="2828290"/>
          <a:ext cx="10172065" cy="3448685"/>
        </p:xfrm>
        <a:graphic>
          <a:graphicData uri="http://schemas.openxmlformats.org/drawingml/2006/table">
            <a:tbl>
              <a:tblPr firstRow="1" bandRow="1">
                <a:tableStyleId>{21E4AEA4-8DFA-4A89-87EB-49C32662AFE0}</a:tableStyleId>
              </a:tblPr>
              <a:tblGrid>
                <a:gridCol w="2741930"/>
                <a:gridCol w="2438400"/>
                <a:gridCol w="3401695"/>
                <a:gridCol w="1590040"/>
              </a:tblGrid>
              <a:tr h="631825">
                <a:tc>
                  <a:txBody>
                    <a:bodyPr/>
                    <a:lstStyle/>
                    <a:p>
                      <a:pPr algn="ctr">
                        <a:buNone/>
                      </a:pPr>
                      <a:r>
                        <a:rPr lang="zh-CN" altLang="en-US" sz="2400" dirty="0">
                          <a:latin typeface="方正清刻本悦宋简体" panose="02000000000000000000" pitchFamily="2" charset="-122"/>
                          <a:ea typeface="方正清刻本悦宋简体" panose="02000000000000000000" pitchFamily="2" charset="-122"/>
                        </a:rPr>
                        <a:t>马克思主义理论</a:t>
                      </a:r>
                      <a:endParaRPr lang="zh-CN" altLang="en-US" sz="2400" dirty="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直接理论来源</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代表</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zh-CN" altLang="en-US" sz="2400">
                          <a:latin typeface="方正清刻本悦宋简体" panose="02000000000000000000" pitchFamily="2" charset="-122"/>
                          <a:ea typeface="方正清刻本悦宋简体" panose="02000000000000000000" pitchFamily="2" charset="-122"/>
                        </a:rPr>
                        <a:t>记忆方法</a:t>
                      </a:r>
                      <a:endParaRPr lang="zh-CN" altLang="en-US" sz="2400">
                        <a:latin typeface="方正清刻本悦宋简体" panose="02000000000000000000" pitchFamily="2" charset="-122"/>
                        <a:ea typeface="方正清刻本悦宋简体" panose="02000000000000000000" pitchFamily="2"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877570">
                <a:tc>
                  <a:txBody>
                    <a:bodyPr/>
                    <a:lstStyle/>
                    <a:p>
                      <a:pPr algn="ctr">
                        <a:buNone/>
                      </a:pPr>
                      <a:r>
                        <a:rPr lang="zh-CN" altLang="en-US" sz="2400" b="1" dirty="0">
                          <a:solidFill>
                            <a:schemeClr val="tx1"/>
                          </a:solidFill>
                          <a:latin typeface="华文中宋" panose="02010600040101010101" charset="-122"/>
                          <a:ea typeface="华文中宋" panose="02010600040101010101" charset="-122"/>
                          <a:sym typeface="+mn-ea"/>
                        </a:rPr>
                        <a:t>马克思主义哲学</a:t>
                      </a: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0" dirty="0" smtClean="0">
                          <a:solidFill>
                            <a:srgbClr val="C00000"/>
                          </a:solidFill>
                          <a:latin typeface="华文中宋" panose="02010600040101010101" charset="-122"/>
                          <a:ea typeface="华文中宋" panose="02010600040101010101" charset="-122"/>
                          <a:sym typeface="+mn-ea"/>
                        </a:rPr>
                        <a:t>德</a:t>
                      </a:r>
                      <a:r>
                        <a:rPr lang="zh-CN" altLang="en-US" sz="2400" b="0" dirty="0" smtClean="0">
                          <a:solidFill>
                            <a:schemeClr val="tx1"/>
                          </a:solidFill>
                          <a:latin typeface="华文中宋" panose="02010600040101010101" charset="-122"/>
                          <a:ea typeface="华文中宋" panose="02010600040101010101" charset="-122"/>
                          <a:sym typeface="+mn-ea"/>
                        </a:rPr>
                        <a:t>国</a:t>
                      </a:r>
                      <a:r>
                        <a:rPr lang="zh-CN" altLang="en-US" sz="2400" b="0" dirty="0" smtClean="0">
                          <a:solidFill>
                            <a:srgbClr val="C00000"/>
                          </a:solidFill>
                          <a:latin typeface="华文中宋" panose="02010600040101010101" charset="-122"/>
                          <a:ea typeface="华文中宋" panose="02010600040101010101" charset="-122"/>
                          <a:sym typeface="+mn-ea"/>
                        </a:rPr>
                        <a:t>古典哲学</a:t>
                      </a: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endParaRPr lang="zh-CN" altLang="en-US" sz="2400"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嘿哈</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948055">
                <a:tc>
                  <a:txBody>
                    <a:bodyPr/>
                    <a:lstStyle/>
                    <a:p>
                      <a:pPr algn="ctr">
                        <a:buNone/>
                      </a:pPr>
                      <a:r>
                        <a:rPr lang="zh-CN" altLang="en-US" sz="2400" b="1" dirty="0">
                          <a:solidFill>
                            <a:schemeClr val="tx1"/>
                          </a:solidFill>
                          <a:latin typeface="华文中宋" panose="02010600040101010101" charset="-122"/>
                          <a:ea typeface="华文中宋" panose="02010600040101010101" charset="-122"/>
                          <a:sym typeface="+mn-ea"/>
                        </a:rPr>
                        <a:t>马克思政治经济学</a:t>
                      </a: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zh-CN" altLang="en-US" sz="2400" b="0" dirty="0" smtClean="0">
                          <a:solidFill>
                            <a:srgbClr val="C00000"/>
                          </a:solidFill>
                          <a:latin typeface="华文中宋" panose="02010600040101010101" charset="-122"/>
                          <a:ea typeface="华文中宋" panose="02010600040101010101" charset="-122"/>
                          <a:sym typeface="+mn-ea"/>
                        </a:rPr>
                        <a:t>英</a:t>
                      </a:r>
                      <a:r>
                        <a:rPr lang="zh-CN" altLang="en-US" sz="2400" b="0" dirty="0" smtClean="0">
                          <a:solidFill>
                            <a:schemeClr val="tx1"/>
                          </a:solidFill>
                          <a:latin typeface="华文中宋" panose="02010600040101010101" charset="-122"/>
                          <a:ea typeface="华文中宋" panose="02010600040101010101" charset="-122"/>
                          <a:sym typeface="+mn-ea"/>
                        </a:rPr>
                        <a:t>国</a:t>
                      </a:r>
                      <a:r>
                        <a:rPr lang="zh-CN" altLang="en-US" sz="2400" b="0" dirty="0" smtClean="0">
                          <a:solidFill>
                            <a:srgbClr val="C00000"/>
                          </a:solidFill>
                          <a:latin typeface="华文中宋" panose="02010600040101010101" charset="-122"/>
                          <a:ea typeface="华文中宋" panose="02010600040101010101" charset="-122"/>
                          <a:sym typeface="+mn-ea"/>
                        </a:rPr>
                        <a:t>古典</a:t>
                      </a:r>
                      <a:endParaRPr lang="zh-CN" altLang="en-US" sz="2400" b="0" dirty="0" smtClean="0">
                        <a:solidFill>
                          <a:srgbClr val="C00000"/>
                        </a:solidFill>
                        <a:latin typeface="华文中宋" panose="02010600040101010101" charset="-122"/>
                        <a:ea typeface="华文中宋" panose="02010600040101010101" charset="-122"/>
                        <a:sym typeface="+mn-ea"/>
                      </a:endParaRPr>
                    </a:p>
                    <a:p>
                      <a:pPr algn="ctr"/>
                      <a:r>
                        <a:rPr lang="zh-CN" altLang="en-US" sz="2400" b="0" dirty="0" smtClean="0">
                          <a:solidFill>
                            <a:srgbClr val="C00000"/>
                          </a:solidFill>
                          <a:latin typeface="华文中宋" panose="02010600040101010101" charset="-122"/>
                          <a:ea typeface="华文中宋" panose="02010600040101010101" charset="-122"/>
                          <a:sym typeface="+mn-ea"/>
                        </a:rPr>
                        <a:t>政治经济学</a:t>
                      </a: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endParaRPr lang="zh-CN" altLang="en-US" sz="2400" dirty="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加密</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991235">
                <a:tc>
                  <a:txBody>
                    <a:bodyPr/>
                    <a:lstStyle/>
                    <a:p>
                      <a:pPr algn="ctr">
                        <a:buNone/>
                      </a:pPr>
                      <a:r>
                        <a:rPr lang="zh-CN" altLang="en-US" sz="2400" b="1" dirty="0">
                          <a:solidFill>
                            <a:schemeClr val="tx1"/>
                          </a:solidFill>
                          <a:latin typeface="华文中宋" panose="02010600040101010101" charset="-122"/>
                          <a:ea typeface="华文中宋" panose="02010600040101010101" charset="-122"/>
                          <a:sym typeface="+mn-ea"/>
                        </a:rPr>
                        <a:t>科学社会主义</a:t>
                      </a:r>
                      <a:endParaRPr lang="zh-CN" altLang="en-US" sz="2400" b="1" dirty="0">
                        <a:solidFill>
                          <a:schemeClr val="tx1"/>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r>
                        <a:rPr lang="en-US" altLang="zh-CN" sz="2400" b="0" dirty="0" smtClean="0">
                          <a:solidFill>
                            <a:schemeClr val="tx1"/>
                          </a:solidFill>
                          <a:latin typeface="华文中宋" panose="02010600040101010101" charset="-122"/>
                          <a:ea typeface="华文中宋" panose="02010600040101010101" charset="-122"/>
                          <a:sym typeface="+mn-ea"/>
                        </a:rPr>
                        <a:t>19</a:t>
                      </a:r>
                      <a:r>
                        <a:rPr lang="zh-CN" altLang="en-US" sz="2400" b="0" dirty="0" smtClean="0">
                          <a:solidFill>
                            <a:schemeClr val="tx1"/>
                          </a:solidFill>
                          <a:latin typeface="华文中宋" panose="02010600040101010101" charset="-122"/>
                          <a:ea typeface="华文中宋" panose="02010600040101010101" charset="-122"/>
                          <a:sym typeface="+mn-ea"/>
                        </a:rPr>
                        <a:t>世纪</a:t>
                      </a:r>
                      <a:r>
                        <a:rPr lang="zh-CN" altLang="en-US" sz="2400" b="0" dirty="0" smtClean="0">
                          <a:solidFill>
                            <a:srgbClr val="C00000"/>
                          </a:solidFill>
                          <a:latin typeface="华文中宋" panose="02010600040101010101" charset="-122"/>
                          <a:ea typeface="华文中宋" panose="02010600040101010101" charset="-122"/>
                          <a:sym typeface="+mn-ea"/>
                        </a:rPr>
                        <a:t>英法</a:t>
                      </a:r>
                      <a:endParaRPr lang="zh-CN" altLang="en-US" sz="2400" b="0" dirty="0" smtClean="0">
                        <a:solidFill>
                          <a:srgbClr val="C00000"/>
                        </a:solidFill>
                        <a:latin typeface="华文中宋" panose="02010600040101010101" charset="-122"/>
                        <a:ea typeface="华文中宋" panose="02010600040101010101" charset="-122"/>
                        <a:sym typeface="+mn-ea"/>
                      </a:endParaRPr>
                    </a:p>
                    <a:p>
                      <a:pPr algn="ctr"/>
                      <a:r>
                        <a:rPr lang="zh-CN" altLang="en-US" sz="2400" b="0" dirty="0" smtClean="0">
                          <a:solidFill>
                            <a:srgbClr val="C00000"/>
                          </a:solidFill>
                          <a:latin typeface="华文中宋" panose="02010600040101010101" charset="-122"/>
                          <a:ea typeface="华文中宋" panose="02010600040101010101" charset="-122"/>
                          <a:sym typeface="+mn-ea"/>
                        </a:rPr>
                        <a:t>空想社会主义</a:t>
                      </a:r>
                      <a:endParaRPr lang="zh-CN" altLang="en-US" sz="2400" b="0" dirty="0" smtClean="0">
                        <a:solidFill>
                          <a:srgbClr val="C00000"/>
                        </a:solidFill>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endParaRPr lang="zh-CN" altLang="en-US" sz="2400"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sz="2400">
                          <a:latin typeface="华文中宋" panose="02010600040101010101" charset="-122"/>
                          <a:ea typeface="华文中宋" panose="02010600040101010101" charset="-122"/>
                        </a:rPr>
                        <a:t>胜利哦耶</a:t>
                      </a:r>
                      <a:endParaRPr lang="zh-CN" altLang="en-US" sz="2400">
                        <a:latin typeface="华文中宋" panose="02010600040101010101" charset="-122"/>
                        <a:ea typeface="华文中宋" panose="02010600040101010101" charset="-122"/>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071664" y="1916832"/>
            <a:ext cx="5847398" cy="934720"/>
            <a:chOff x="3988" y="4664"/>
            <a:chExt cx="11228" cy="1472"/>
          </a:xfrm>
        </p:grpSpPr>
        <p:sp>
          <p:nvSpPr>
            <p:cNvPr id="2" name="矩形 1"/>
            <p:cNvSpPr/>
            <p:nvPr/>
          </p:nvSpPr>
          <p:spPr>
            <a:xfrm>
              <a:off x="4623" y="4664"/>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prstClr val="white"/>
                </a:solidFill>
                <a:latin typeface="方正清刻本悦宋简体" panose="02000000000000000000" pitchFamily="2" charset="-122"/>
                <a:ea typeface="方正清刻本悦宋简体" panose="02000000000000000000" pitchFamily="2" charset="-122"/>
              </a:endParaRPr>
            </a:p>
            <a:p>
              <a:pPr algn="ctr"/>
              <a:r>
                <a:rPr lang="zh-CN" altLang="en-US" sz="2800" b="1" dirty="0" smtClean="0">
                  <a:solidFill>
                    <a:schemeClr val="bg1"/>
                  </a:solidFill>
                  <a:latin typeface="微软雅黑" panose="020B0503020204020204" pitchFamily="34" charset="-122"/>
                  <a:ea typeface="微软雅黑" panose="020B0503020204020204" pitchFamily="34" charset="-122"/>
                </a:rPr>
                <a:t>【时空观</a:t>
              </a:r>
              <a:r>
                <a:rPr lang="zh-CN" altLang="en-US" sz="2800" b="1" dirty="0" smtClean="0">
                  <a:solidFill>
                    <a:schemeClr val="tx1">
                      <a:lumMod val="50000"/>
                    </a:schemeClr>
                  </a:solidFill>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gn="ctr"/>
              <a:endParaRPr lang="zh-CN" altLang="en-US" sz="2800" b="1" dirty="0">
                <a:solidFill>
                  <a:prstClr val="white"/>
                </a:solidFill>
                <a:latin typeface="方正清刻本悦宋简体" panose="02000000000000000000" pitchFamily="2" charset="-122"/>
                <a:ea typeface="方正清刻本悦宋简体" panose="02000000000000000000" pitchFamily="2" charset="-122"/>
              </a:endParaRP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 name="矩形 2"/>
          <p:cNvSpPr/>
          <p:nvPr/>
        </p:nvSpPr>
        <p:spPr>
          <a:xfrm>
            <a:off x="6456040" y="2122264"/>
            <a:ext cx="543739" cy="523220"/>
          </a:xfrm>
          <a:prstGeom prst="rect">
            <a:avLst/>
          </a:prstGeom>
        </p:spPr>
        <p:txBody>
          <a:bodyPr wrap="non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7210" y="1907367"/>
            <a:ext cx="11449272" cy="2305685"/>
          </a:xfrm>
          <a:prstGeom prst="rect">
            <a:avLst/>
          </a:prstGeom>
          <a:noFill/>
        </p:spPr>
        <p:txBody>
          <a:bodyPr wrap="square" lIns="91438" tIns="45719" rIns="91438" bIns="45719" rtlCol="0">
            <a:spAutoFit/>
          </a:bodyPr>
          <a:lstStyle/>
          <a:p>
            <a:pPr>
              <a:lnSpc>
                <a:spcPct val="150000"/>
              </a:lnSpc>
            </a:pPr>
            <a:r>
              <a:rPr lang="en-US" altLang="zh-CN" sz="2400" dirty="0" smtClean="0">
                <a:latin typeface="华文中宋" panose="02010600040101010101" charset="-122"/>
                <a:ea typeface="华文中宋" panose="02010600040101010101" charset="-122"/>
                <a:sym typeface="+mn-ea"/>
              </a:rPr>
              <a:t>【</a:t>
            </a:r>
            <a:r>
              <a:rPr lang="zh-CN" altLang="en-US" sz="2400" b="1" dirty="0" smtClean="0">
                <a:latin typeface="华文中宋" panose="02010600040101010101" charset="-122"/>
                <a:ea typeface="华文中宋" panose="02010600040101010101" charset="-122"/>
                <a:sym typeface="+mn-ea"/>
              </a:rPr>
              <a:t>知识点</a:t>
            </a:r>
            <a:r>
              <a:rPr lang="en-US" altLang="zh-CN" sz="2400" b="1" dirty="0" smtClean="0">
                <a:latin typeface="华文中宋" panose="02010600040101010101" charset="-122"/>
                <a:ea typeface="华文中宋" panose="02010600040101010101" charset="-122"/>
                <a:sym typeface="+mn-ea"/>
              </a:rPr>
              <a:t>5</a:t>
            </a:r>
            <a:r>
              <a:rPr lang="en-US" altLang="zh-CN" sz="2400" dirty="0" smtClean="0">
                <a:latin typeface="华文中宋" panose="02010600040101010101" charset="-122"/>
                <a:ea typeface="华文中宋" panose="02010600040101010101" charset="-122"/>
                <a:sym typeface="+mn-ea"/>
              </a:rPr>
              <a:t>】</a:t>
            </a:r>
            <a:r>
              <a:rPr lang="zh-CN" altLang="en-US" sz="2400" dirty="0">
                <a:latin typeface="华文中宋" panose="02010600040101010101" charset="-122"/>
                <a:ea typeface="华文中宋" panose="02010600040101010101" charset="-122"/>
                <a:sym typeface="+mn-ea"/>
              </a:rPr>
              <a:t>时间和空间是</a:t>
            </a:r>
            <a:r>
              <a:rPr lang="zh-CN" altLang="en-US" sz="2400" b="1" dirty="0">
                <a:latin typeface="华文中宋" panose="02010600040101010101" charset="-122"/>
                <a:ea typeface="华文中宋" panose="02010600040101010101" charset="-122"/>
                <a:sym typeface="+mn-ea"/>
              </a:rPr>
              <a:t>物质运动</a:t>
            </a:r>
            <a:r>
              <a:rPr lang="zh-CN" altLang="en-US" sz="2400" dirty="0">
                <a:latin typeface="华文中宋" panose="02010600040101010101" charset="-122"/>
                <a:ea typeface="华文中宋" panose="02010600040101010101" charset="-122"/>
                <a:sym typeface="+mn-ea"/>
              </a:rPr>
              <a:t>的</a:t>
            </a:r>
            <a:r>
              <a:rPr lang="zh-CN" altLang="en-US" sz="2400" b="1" dirty="0">
                <a:solidFill>
                  <a:srgbClr val="FF0000"/>
                </a:solidFill>
                <a:latin typeface="华文中宋" panose="02010600040101010101" charset="-122"/>
                <a:ea typeface="华文中宋" panose="02010600040101010101" charset="-122"/>
                <a:sym typeface="+mn-ea"/>
              </a:rPr>
              <a:t>存在</a:t>
            </a:r>
            <a:r>
              <a:rPr lang="zh-CN" altLang="en-US" sz="2400" b="1" dirty="0" smtClean="0">
                <a:solidFill>
                  <a:srgbClr val="FF0000"/>
                </a:solidFill>
                <a:latin typeface="华文中宋" panose="02010600040101010101" charset="-122"/>
                <a:ea typeface="华文中宋" panose="02010600040101010101" charset="-122"/>
                <a:sym typeface="+mn-ea"/>
              </a:rPr>
              <a:t>方式</a:t>
            </a:r>
            <a:r>
              <a:rPr lang="zh-CN" altLang="en-US" sz="2400" dirty="0" smtClean="0">
                <a:latin typeface="华文中宋" panose="02010600040101010101" charset="-122"/>
                <a:ea typeface="华文中宋" panose="02010600040101010101" charset="-122"/>
                <a:sym typeface="+mn-ea"/>
              </a:rPr>
              <a:t>【选择】</a:t>
            </a:r>
            <a:endParaRPr lang="zh-CN" altLang="en-US" sz="2400" dirty="0" smtClean="0">
              <a:latin typeface="华文中宋" panose="02010600040101010101" charset="-122"/>
              <a:ea typeface="华文中宋" panose="02010600040101010101" charset="-122"/>
              <a:sym typeface="+mn-ea"/>
            </a:endParaRPr>
          </a:p>
          <a:p>
            <a:pPr>
              <a:lnSpc>
                <a:spcPct val="150000"/>
              </a:lnSpc>
            </a:pPr>
            <a:r>
              <a:rPr lang="en-US" altLang="zh-CN" sz="2400" dirty="0">
                <a:latin typeface="华文中宋" panose="02010600040101010101" charset="-122"/>
                <a:ea typeface="华文中宋" panose="02010600040101010101" charset="-122"/>
                <a:sym typeface="+mn-ea"/>
              </a:rPr>
              <a:t>①</a:t>
            </a:r>
            <a:r>
              <a:rPr lang="zh-CN" altLang="en-US" sz="2400" dirty="0">
                <a:latin typeface="华文中宋" panose="02010600040101010101" charset="-122"/>
                <a:ea typeface="华文中宋" panose="02010600040101010101" charset="-122"/>
                <a:sym typeface="+mn-ea"/>
              </a:rPr>
              <a:t>时间是物质运动的</a:t>
            </a:r>
            <a:r>
              <a:rPr lang="zh-CN" altLang="en-US" sz="2400" b="1" dirty="0">
                <a:solidFill>
                  <a:srgbClr val="C00000"/>
                </a:solidFill>
                <a:latin typeface="华文中宋" panose="02010600040101010101" charset="-122"/>
                <a:ea typeface="华文中宋" panose="02010600040101010101" charset="-122"/>
                <a:sym typeface="+mn-ea"/>
              </a:rPr>
              <a:t>持续性</a:t>
            </a:r>
            <a:r>
              <a:rPr lang="zh-CN" altLang="en-US" sz="2400" dirty="0">
                <a:solidFill>
                  <a:schemeClr val="tx1"/>
                </a:solidFill>
                <a:latin typeface="华文中宋" panose="02010600040101010101" charset="-122"/>
                <a:ea typeface="华文中宋" panose="02010600040101010101" charset="-122"/>
                <a:sym typeface="+mn-ea"/>
              </a:rPr>
              <a:t>和</a:t>
            </a:r>
            <a:r>
              <a:rPr lang="zh-CN" altLang="en-US" sz="2400" b="1" dirty="0">
                <a:solidFill>
                  <a:srgbClr val="C00000"/>
                </a:solidFill>
                <a:latin typeface="华文中宋" panose="02010600040101010101" charset="-122"/>
                <a:ea typeface="华文中宋" panose="02010600040101010101" charset="-122"/>
                <a:sym typeface="+mn-ea"/>
              </a:rPr>
              <a:t>顺序性</a:t>
            </a:r>
            <a:r>
              <a:rPr lang="zh-CN" altLang="en-US" sz="2400" dirty="0" smtClean="0">
                <a:latin typeface="华文中宋" panose="02010600040101010101" charset="-122"/>
                <a:ea typeface="华文中宋" panose="02010600040101010101" charset="-122"/>
                <a:sym typeface="+mn-ea"/>
              </a:rPr>
              <a:t>。（一维性：</a:t>
            </a:r>
            <a:r>
              <a:rPr lang="zh-CN" altLang="en-US" sz="2400" dirty="0" smtClean="0">
                <a:solidFill>
                  <a:schemeClr val="tx2">
                    <a:lumMod val="50000"/>
                  </a:schemeClr>
                </a:solidFill>
                <a:latin typeface="华文中宋" panose="02010600040101010101" charset="-122"/>
                <a:ea typeface="华文中宋" panose="02010600040101010101" charset="-122"/>
                <a:sym typeface="+mn-ea"/>
              </a:rPr>
              <a:t>盛年不重来，一日难再晨</a:t>
            </a:r>
            <a:r>
              <a:rPr lang="zh-CN" altLang="en-US" sz="2400" dirty="0" smtClean="0">
                <a:latin typeface="华文中宋" panose="02010600040101010101" charset="-122"/>
                <a:ea typeface="华文中宋" panose="02010600040101010101" charset="-122"/>
                <a:sym typeface="+mn-ea"/>
              </a:rPr>
              <a:t>）</a:t>
            </a:r>
            <a:endParaRPr lang="zh-CN" altLang="en-US" sz="2400" dirty="0" smtClean="0">
              <a:latin typeface="华文中宋" panose="02010600040101010101" charset="-122"/>
              <a:ea typeface="华文中宋" panose="02010600040101010101" charset="-122"/>
              <a:sym typeface="+mn-ea"/>
            </a:endParaRPr>
          </a:p>
          <a:p>
            <a:pPr>
              <a:lnSpc>
                <a:spcPct val="150000"/>
              </a:lnSpc>
            </a:pPr>
            <a:endParaRPr lang="zh-CN" altLang="en-US" sz="2400" dirty="0">
              <a:latin typeface="华文中宋" panose="02010600040101010101" charset="-122"/>
              <a:ea typeface="华文中宋" panose="02010600040101010101" charset="-122"/>
            </a:endParaRPr>
          </a:p>
          <a:p>
            <a:pPr>
              <a:lnSpc>
                <a:spcPct val="150000"/>
              </a:lnSpc>
            </a:pPr>
            <a:r>
              <a:rPr lang="zh-CN" altLang="en-US" sz="2400" dirty="0">
                <a:latin typeface="华文中宋" panose="02010600040101010101" charset="-122"/>
                <a:ea typeface="华文中宋" panose="02010600040101010101" charset="-122"/>
                <a:sym typeface="+mn-ea"/>
              </a:rPr>
              <a:t>②空间是物质运动的</a:t>
            </a:r>
            <a:r>
              <a:rPr lang="zh-CN" altLang="en-US" sz="2400" b="1" dirty="0">
                <a:solidFill>
                  <a:srgbClr val="C00000"/>
                </a:solidFill>
                <a:latin typeface="华文中宋" panose="02010600040101010101" charset="-122"/>
                <a:ea typeface="华文中宋" panose="02010600040101010101" charset="-122"/>
                <a:sym typeface="+mn-ea"/>
              </a:rPr>
              <a:t>广延性</a:t>
            </a:r>
            <a:r>
              <a:rPr lang="zh-CN" altLang="en-US" sz="2400" dirty="0">
                <a:latin typeface="华文中宋" panose="02010600040101010101" charset="-122"/>
                <a:ea typeface="华文中宋" panose="02010600040101010101" charset="-122"/>
                <a:sym typeface="+mn-ea"/>
              </a:rPr>
              <a:t>和</a:t>
            </a:r>
            <a:r>
              <a:rPr lang="zh-CN" altLang="en-US" sz="2400" b="1" dirty="0">
                <a:solidFill>
                  <a:srgbClr val="C00000"/>
                </a:solidFill>
                <a:latin typeface="华文中宋" panose="02010600040101010101" charset="-122"/>
                <a:ea typeface="华文中宋" panose="02010600040101010101" charset="-122"/>
                <a:sym typeface="+mn-ea"/>
              </a:rPr>
              <a:t>伸张性</a:t>
            </a:r>
            <a:r>
              <a:rPr lang="zh-CN" altLang="en-US" sz="2400" dirty="0" smtClean="0">
                <a:latin typeface="华文中宋" panose="02010600040101010101" charset="-122"/>
                <a:ea typeface="华文中宋" panose="02010600040101010101" charset="-122"/>
                <a:sym typeface="+mn-ea"/>
              </a:rPr>
              <a:t>。（三维性：</a:t>
            </a:r>
            <a:r>
              <a:rPr lang="zh-CN" altLang="en-US" sz="2400" dirty="0" smtClean="0">
                <a:solidFill>
                  <a:schemeClr val="tx2">
                    <a:lumMod val="50000"/>
                  </a:schemeClr>
                </a:solidFill>
                <a:latin typeface="华文中宋" panose="02010600040101010101" charset="-122"/>
                <a:ea typeface="华文中宋" panose="02010600040101010101" charset="-122"/>
                <a:sym typeface="+mn-ea"/>
              </a:rPr>
              <a:t>长宽高</a:t>
            </a:r>
            <a:r>
              <a:rPr lang="zh-CN" altLang="en-US" sz="2400" dirty="0" smtClean="0">
                <a:latin typeface="华文中宋" panose="02010600040101010101" charset="-122"/>
                <a:ea typeface="华文中宋" panose="02010600040101010101" charset="-122"/>
                <a:sym typeface="+mn-ea"/>
              </a:rPr>
              <a:t>）</a:t>
            </a:r>
            <a:endParaRPr lang="en-US" altLang="zh-CN" sz="2400" dirty="0" smtClean="0">
              <a:solidFill>
                <a:prstClr val="black"/>
              </a:solidFill>
              <a:latin typeface="华文中宋" panose="02010600040101010101" charset="-122"/>
              <a:ea typeface="华文中宋" panose="02010600040101010101" charset="-122"/>
            </a:endParaRPr>
          </a:p>
        </p:txBody>
      </p:sp>
      <p:sp>
        <p:nvSpPr>
          <p:cNvPr id="9" name="TextBox 8"/>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5" name="文本框 4"/>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13" name="矩形 12"/>
          <p:cNvSpPr/>
          <p:nvPr/>
        </p:nvSpPr>
        <p:spPr>
          <a:xfrm>
            <a:off x="535590" y="1352074"/>
            <a:ext cx="9132364" cy="645160"/>
          </a:xfrm>
          <a:prstGeom prst="rect">
            <a:avLst/>
          </a:prstGeom>
        </p:spPr>
        <p:txBody>
          <a:bodyPr wrap="square">
            <a:spAutoFit/>
          </a:bodyPr>
          <a:lstStyle/>
          <a:p>
            <a:pPr>
              <a:lnSpc>
                <a:spcPct val="150000"/>
              </a:lnSpc>
            </a:pPr>
            <a:r>
              <a:rPr lang="zh-CN" altLang="en-US" sz="2400" b="1" dirty="0">
                <a:solidFill>
                  <a:schemeClr val="tx1">
                    <a:lumMod val="50000"/>
                  </a:schemeClr>
                </a:solidFill>
                <a:latin typeface="华文中宋" panose="02010600040101010101" charset="-122"/>
                <a:ea typeface="华文中宋" panose="02010600040101010101" charset="-122"/>
              </a:rPr>
              <a:t>【时空观】（选择题）</a:t>
            </a:r>
            <a:endParaRPr lang="zh-CN" altLang="en-US" sz="2400" b="1" dirty="0" smtClean="0">
              <a:solidFill>
                <a:schemeClr val="tx1">
                  <a:lumMod val="50000"/>
                </a:schemeClr>
              </a:solidFill>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tretch>
            <a:fillRect/>
          </a:stretch>
        </p:blipFill>
        <p:spPr>
          <a:xfrm>
            <a:off x="5831205" y="4450715"/>
            <a:ext cx="2047875" cy="1619250"/>
          </a:xfrm>
          <a:prstGeom prst="rect">
            <a:avLst/>
          </a:prstGeom>
        </p:spPr>
      </p:pic>
      <p:cxnSp>
        <p:nvCxnSpPr>
          <p:cNvPr id="3" name="直接箭头连接符 2"/>
          <p:cNvCxnSpPr/>
          <p:nvPr/>
        </p:nvCxnSpPr>
        <p:spPr>
          <a:xfrm flipV="1">
            <a:off x="5831205" y="3268345"/>
            <a:ext cx="1439545" cy="2667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8590" y="6069965"/>
            <a:ext cx="11096625" cy="829945"/>
          </a:xfrm>
          <a:prstGeom prst="rect">
            <a:avLst/>
          </a:prstGeom>
          <a:noFill/>
        </p:spPr>
        <p:txBody>
          <a:bodyPr wrap="square" rtlCol="0" anchor="t">
            <a:spAutoFit/>
          </a:bodyPr>
          <a:lstStyle/>
          <a:p>
            <a:r>
              <a:rPr lang="zh-CN" altLang="en-US" sz="2400" dirty="0">
                <a:latin typeface="华文中宋" panose="02010600040101010101" charset="-122"/>
                <a:ea typeface="华文中宋" panose="02010600040101010101" charset="-122"/>
              </a:rPr>
              <a:t>时间和空间既是绝对的、无限的，又是相对的、有限的，是绝对和相对、无限和有限的统一。这是</a:t>
            </a:r>
            <a:r>
              <a:rPr lang="zh-CN" altLang="en-US" sz="2400" b="1" dirty="0">
                <a:solidFill>
                  <a:srgbClr val="FF0000"/>
                </a:solidFill>
                <a:latin typeface="华文中宋" panose="02010600040101010101" charset="-122"/>
                <a:ea typeface="华文中宋" panose="02010600040101010101" charset="-122"/>
              </a:rPr>
              <a:t>辩证唯物主义</a:t>
            </a:r>
            <a:r>
              <a:rPr lang="zh-CN" altLang="en-US" sz="2400" dirty="0">
                <a:latin typeface="华文中宋" panose="02010600040101010101" charset="-122"/>
                <a:ea typeface="华文中宋" panose="02010600040101010101" charset="-122"/>
              </a:rPr>
              <a:t>的观点。</a:t>
            </a:r>
            <a:endParaRPr lang="zh-CN" altLang="en-US" sz="2400" dirty="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5305" y="1907367"/>
            <a:ext cx="11449272" cy="2860040"/>
          </a:xfrm>
          <a:prstGeom prst="rect">
            <a:avLst/>
          </a:prstGeom>
          <a:noFill/>
        </p:spPr>
        <p:txBody>
          <a:bodyPr wrap="square" lIns="91438" tIns="45719" rIns="91438" bIns="45719" rtlCol="0">
            <a:spAutoFit/>
          </a:bodyPr>
          <a:lstStyle/>
          <a:p>
            <a:pPr>
              <a:lnSpc>
                <a:spcPct val="150000"/>
              </a:lnSpc>
            </a:pPr>
            <a:r>
              <a:rPr lang="zh-CN" altLang="en-US" sz="2400" dirty="0">
                <a:latin typeface="华文中宋" panose="02010600040101010101" charset="-122"/>
                <a:ea typeface="华文中宋" panose="02010600040101010101" charset="-122"/>
                <a:sym typeface="+mn-ea"/>
              </a:rPr>
              <a:t>时间和空间是（    ）的（    </a:t>
            </a:r>
            <a:r>
              <a:rPr lang="zh-CN" altLang="en-US" sz="2400" b="1" dirty="0" smtClean="0">
                <a:solidFill>
                  <a:schemeClr val="tx1"/>
                </a:solidFill>
                <a:latin typeface="华文中宋" panose="02010600040101010101" charset="-122"/>
                <a:ea typeface="华文中宋" panose="02010600040101010101" charset="-122"/>
                <a:sym typeface="+mn-ea"/>
              </a:rPr>
              <a:t>）</a:t>
            </a:r>
            <a:r>
              <a:rPr lang="zh-CN" altLang="en-US" sz="2400" dirty="0" smtClean="0">
                <a:latin typeface="华文中宋" panose="02010600040101010101" charset="-122"/>
                <a:ea typeface="华文中宋" panose="02010600040101010101" charset="-122"/>
                <a:sym typeface="+mn-ea"/>
              </a:rPr>
              <a:t>【选择】</a:t>
            </a:r>
            <a:endParaRPr lang="zh-CN" altLang="en-US" sz="2400" dirty="0" smtClean="0">
              <a:latin typeface="华文中宋" panose="02010600040101010101" charset="-122"/>
              <a:ea typeface="华文中宋" panose="02010600040101010101" charset="-122"/>
              <a:sym typeface="+mn-ea"/>
            </a:endParaRPr>
          </a:p>
          <a:p>
            <a:pPr>
              <a:lnSpc>
                <a:spcPct val="150000"/>
              </a:lnSpc>
            </a:pPr>
            <a:r>
              <a:rPr lang="en-US" altLang="zh-CN" sz="2400" dirty="0">
                <a:latin typeface="华文中宋" panose="02010600040101010101" charset="-122"/>
                <a:ea typeface="华文中宋" panose="02010600040101010101" charset="-122"/>
                <a:sym typeface="+mn-ea"/>
              </a:rPr>
              <a:t>①</a:t>
            </a:r>
            <a:r>
              <a:rPr lang="zh-CN" altLang="en-US" sz="2400" dirty="0">
                <a:latin typeface="华文中宋" panose="02010600040101010101" charset="-122"/>
                <a:ea typeface="华文中宋" panose="02010600040101010101" charset="-122"/>
                <a:sym typeface="+mn-ea"/>
              </a:rPr>
              <a:t>时间是物质运动的</a:t>
            </a:r>
            <a:r>
              <a:rPr lang="zh-CN" altLang="en-US" sz="2400" b="1" dirty="0">
                <a:solidFill>
                  <a:srgbClr val="C00000"/>
                </a:solidFill>
                <a:latin typeface="华文中宋" panose="02010600040101010101" charset="-122"/>
                <a:ea typeface="华文中宋" panose="02010600040101010101" charset="-122"/>
                <a:sym typeface="+mn-ea"/>
              </a:rPr>
              <a:t>持续性</a:t>
            </a:r>
            <a:r>
              <a:rPr lang="zh-CN" altLang="en-US" sz="2400" dirty="0">
                <a:solidFill>
                  <a:schemeClr val="tx1"/>
                </a:solidFill>
                <a:latin typeface="华文中宋" panose="02010600040101010101" charset="-122"/>
                <a:ea typeface="华文中宋" panose="02010600040101010101" charset="-122"/>
                <a:sym typeface="+mn-ea"/>
              </a:rPr>
              <a:t>和</a:t>
            </a:r>
            <a:r>
              <a:rPr lang="zh-CN" altLang="en-US" sz="2400" b="1" dirty="0">
                <a:solidFill>
                  <a:srgbClr val="C00000"/>
                </a:solidFill>
                <a:latin typeface="华文中宋" panose="02010600040101010101" charset="-122"/>
                <a:ea typeface="华文中宋" panose="02010600040101010101" charset="-122"/>
                <a:sym typeface="+mn-ea"/>
              </a:rPr>
              <a:t>顺序性</a:t>
            </a:r>
            <a:r>
              <a:rPr lang="zh-CN" altLang="en-US" sz="2400" dirty="0" smtClean="0">
                <a:latin typeface="华文中宋" panose="02010600040101010101" charset="-122"/>
                <a:ea typeface="华文中宋" panose="02010600040101010101" charset="-122"/>
                <a:sym typeface="+mn-ea"/>
              </a:rPr>
              <a:t>。特点是：</a:t>
            </a:r>
            <a:r>
              <a:rPr lang="zh-CN" altLang="en-US" sz="2400" dirty="0">
                <a:latin typeface="华文中宋" panose="02010600040101010101" charset="-122"/>
                <a:ea typeface="华文中宋" panose="02010600040101010101" charset="-122"/>
                <a:sym typeface="+mn-ea"/>
              </a:rPr>
              <a:t>（    ）</a:t>
            </a:r>
            <a:endParaRPr lang="zh-CN" altLang="en-US" sz="2400" dirty="0" smtClean="0">
              <a:latin typeface="华文中宋" panose="02010600040101010101" charset="-122"/>
              <a:ea typeface="华文中宋" panose="02010600040101010101" charset="-122"/>
              <a:sym typeface="+mn-ea"/>
            </a:endParaRPr>
          </a:p>
          <a:p>
            <a:pPr>
              <a:lnSpc>
                <a:spcPct val="150000"/>
              </a:lnSpc>
            </a:pPr>
            <a:endParaRPr lang="zh-CN" altLang="en-US" sz="2400" dirty="0">
              <a:latin typeface="华文中宋" panose="02010600040101010101" charset="-122"/>
              <a:ea typeface="华文中宋" panose="02010600040101010101" charset="-122"/>
              <a:sym typeface="+mn-ea"/>
            </a:endParaRPr>
          </a:p>
          <a:p>
            <a:pPr>
              <a:lnSpc>
                <a:spcPct val="150000"/>
              </a:lnSpc>
            </a:pPr>
            <a:endParaRPr lang="zh-CN" altLang="en-US" sz="2400" dirty="0">
              <a:latin typeface="华文中宋" panose="02010600040101010101" charset="-122"/>
              <a:ea typeface="华文中宋" panose="02010600040101010101" charset="-122"/>
              <a:sym typeface="+mn-ea"/>
            </a:endParaRPr>
          </a:p>
          <a:p>
            <a:pPr>
              <a:lnSpc>
                <a:spcPct val="150000"/>
              </a:lnSpc>
            </a:pPr>
            <a:r>
              <a:rPr lang="zh-CN" altLang="en-US" sz="2400" dirty="0">
                <a:latin typeface="华文中宋" panose="02010600040101010101" charset="-122"/>
                <a:ea typeface="华文中宋" panose="02010600040101010101" charset="-122"/>
                <a:sym typeface="+mn-ea"/>
              </a:rPr>
              <a:t>②空间是物质运动的</a:t>
            </a:r>
            <a:r>
              <a:rPr lang="zh-CN" altLang="en-US" sz="2400" b="1" dirty="0">
                <a:solidFill>
                  <a:srgbClr val="C00000"/>
                </a:solidFill>
                <a:latin typeface="华文中宋" panose="02010600040101010101" charset="-122"/>
                <a:ea typeface="华文中宋" panose="02010600040101010101" charset="-122"/>
                <a:sym typeface="+mn-ea"/>
              </a:rPr>
              <a:t>广延性</a:t>
            </a:r>
            <a:r>
              <a:rPr lang="zh-CN" altLang="en-US" sz="2400" dirty="0">
                <a:latin typeface="华文中宋" panose="02010600040101010101" charset="-122"/>
                <a:ea typeface="华文中宋" panose="02010600040101010101" charset="-122"/>
                <a:sym typeface="+mn-ea"/>
              </a:rPr>
              <a:t>和</a:t>
            </a:r>
            <a:r>
              <a:rPr lang="zh-CN" altLang="en-US" sz="2400" b="1" dirty="0">
                <a:solidFill>
                  <a:srgbClr val="C00000"/>
                </a:solidFill>
                <a:latin typeface="华文中宋" panose="02010600040101010101" charset="-122"/>
                <a:ea typeface="华文中宋" panose="02010600040101010101" charset="-122"/>
                <a:sym typeface="+mn-ea"/>
              </a:rPr>
              <a:t>伸张性</a:t>
            </a:r>
            <a:r>
              <a:rPr lang="zh-CN" altLang="en-US" sz="2400" dirty="0" smtClean="0">
                <a:latin typeface="华文中宋" panose="02010600040101010101" charset="-122"/>
                <a:ea typeface="华文中宋" panose="02010600040101010101" charset="-122"/>
                <a:sym typeface="+mn-ea"/>
              </a:rPr>
              <a:t>。特点是：</a:t>
            </a:r>
            <a:r>
              <a:rPr lang="zh-CN" altLang="en-US" sz="2400" dirty="0">
                <a:latin typeface="华文中宋" panose="02010600040101010101" charset="-122"/>
                <a:ea typeface="华文中宋" panose="02010600040101010101" charset="-122"/>
                <a:sym typeface="+mn-ea"/>
              </a:rPr>
              <a:t>（    ）</a:t>
            </a:r>
            <a:endParaRPr lang="en-US" altLang="zh-CN" sz="2400" dirty="0" smtClean="0">
              <a:solidFill>
                <a:prstClr val="black"/>
              </a:solidFill>
              <a:latin typeface="华文中宋" panose="02010600040101010101" charset="-122"/>
              <a:ea typeface="华文中宋" panose="02010600040101010101" charset="-122"/>
            </a:endParaRPr>
          </a:p>
        </p:txBody>
      </p:sp>
      <p:sp>
        <p:nvSpPr>
          <p:cNvPr id="9" name="TextBox 8"/>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5" name="文本框 4"/>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13" name="矩形 12"/>
          <p:cNvSpPr/>
          <p:nvPr/>
        </p:nvSpPr>
        <p:spPr>
          <a:xfrm>
            <a:off x="535590" y="1352074"/>
            <a:ext cx="9132364" cy="645160"/>
          </a:xfrm>
          <a:prstGeom prst="rect">
            <a:avLst/>
          </a:prstGeom>
        </p:spPr>
        <p:txBody>
          <a:bodyPr wrap="square">
            <a:spAutoFit/>
          </a:bodyPr>
          <a:lstStyle/>
          <a:p>
            <a:pPr>
              <a:lnSpc>
                <a:spcPct val="150000"/>
              </a:lnSpc>
            </a:pPr>
            <a:r>
              <a:rPr lang="zh-CN" altLang="en-US" sz="2400" b="1" dirty="0">
                <a:solidFill>
                  <a:schemeClr val="tx1">
                    <a:lumMod val="50000"/>
                  </a:schemeClr>
                </a:solidFill>
                <a:latin typeface="华文中宋" panose="02010600040101010101" charset="-122"/>
                <a:ea typeface="华文中宋" panose="02010600040101010101" charset="-122"/>
              </a:rPr>
              <a:t>【时空观】（选择题）</a:t>
            </a:r>
            <a:endParaRPr lang="zh-CN" altLang="en-US" sz="2400" b="1" dirty="0" smtClean="0">
              <a:solidFill>
                <a:schemeClr val="tx1">
                  <a:lumMod val="50000"/>
                </a:schemeClr>
              </a:solidFill>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tretch>
            <a:fillRect/>
          </a:stretch>
        </p:blipFill>
        <p:spPr>
          <a:xfrm>
            <a:off x="8256905" y="3408045"/>
            <a:ext cx="2047875" cy="1619250"/>
          </a:xfrm>
          <a:prstGeom prst="rect">
            <a:avLst/>
          </a:prstGeom>
        </p:spPr>
      </p:pic>
      <p:cxnSp>
        <p:nvCxnSpPr>
          <p:cNvPr id="3" name="直接箭头连接符 2"/>
          <p:cNvCxnSpPr/>
          <p:nvPr/>
        </p:nvCxnSpPr>
        <p:spPr>
          <a:xfrm flipV="1">
            <a:off x="8561070" y="2769870"/>
            <a:ext cx="1439545" cy="2667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10515600" cy="2228850"/>
          </a:xfrm>
        </p:spPr>
        <p:txBody>
          <a:bodyPr>
            <a:noAutofit/>
          </a:bodyPr>
          <a:lstStyle/>
          <a:p>
            <a:pPr marL="0" indent="0" algn="just">
              <a:lnSpc>
                <a:spcPct val="170000"/>
              </a:lnSpc>
              <a:buNone/>
            </a:pPr>
            <a:r>
              <a:rPr lang="en-US" altLang="zh-CN" sz="2400" dirty="0"/>
              <a:t>#</a:t>
            </a:r>
            <a:r>
              <a:rPr lang="zh-CN" altLang="en-US" sz="2400" dirty="0"/>
              <a:t>时间和空间是（ ） </a:t>
            </a:r>
            <a:endParaRPr lang="en-US" altLang="zh-CN" sz="2400" dirty="0"/>
          </a:p>
          <a:p>
            <a:pPr marL="0" indent="0" algn="just">
              <a:lnSpc>
                <a:spcPct val="170000"/>
              </a:lnSpc>
              <a:buNone/>
            </a:pPr>
            <a:r>
              <a:rPr altLang="zh-CN" sz="2400" dirty="0">
                <a:sym typeface="+mn-ea"/>
              </a:rPr>
              <a:t> </a:t>
            </a:r>
            <a:r>
              <a:rPr lang="en-US" altLang="zh-CN" sz="2400" dirty="0"/>
              <a:t>A </a:t>
            </a:r>
            <a:r>
              <a:rPr lang="zh-CN" altLang="en-US" sz="2400" dirty="0"/>
              <a:t>物质的本质特性 </a:t>
            </a:r>
            <a:endParaRPr lang="en-US" altLang="zh-CN" sz="2400" dirty="0"/>
          </a:p>
          <a:p>
            <a:pPr marL="0" indent="0" algn="just">
              <a:lnSpc>
                <a:spcPct val="170000"/>
              </a:lnSpc>
              <a:buNone/>
            </a:pPr>
            <a:r>
              <a:rPr lang="en-US" altLang="zh-CN" sz="2400" dirty="0"/>
              <a:t>B </a:t>
            </a:r>
            <a:r>
              <a:rPr lang="zh-CN" altLang="en-US" sz="2400" dirty="0"/>
              <a:t>物质的根本属性 </a:t>
            </a:r>
            <a:endParaRPr lang="en-US" altLang="zh-CN" sz="2400" dirty="0"/>
          </a:p>
          <a:p>
            <a:pPr marL="0" indent="0" algn="just">
              <a:lnSpc>
                <a:spcPct val="170000"/>
              </a:lnSpc>
              <a:buNone/>
            </a:pPr>
            <a:r>
              <a:rPr lang="en-US" altLang="zh-CN" sz="2400" dirty="0"/>
              <a:t>C </a:t>
            </a:r>
            <a:r>
              <a:rPr lang="zh-CN" altLang="en-US" sz="2400" dirty="0"/>
              <a:t>运动着的物质的存在方式 </a:t>
            </a:r>
            <a:endParaRPr lang="en-US" altLang="zh-CN" sz="2400" dirty="0"/>
          </a:p>
          <a:p>
            <a:pPr marL="0" indent="0" algn="just">
              <a:lnSpc>
                <a:spcPct val="170000"/>
              </a:lnSpc>
              <a:buNone/>
            </a:pPr>
            <a:r>
              <a:rPr lang="en-US" altLang="zh-CN" sz="2400" dirty="0"/>
              <a:t>D </a:t>
            </a:r>
            <a:r>
              <a:rPr lang="zh-CN" altLang="en-US" sz="2400" dirty="0"/>
              <a:t>人们头脑中形成的观念 </a:t>
            </a:r>
            <a:endParaRPr lang="zh-CN" altLang="en-US" sz="2400" dirty="0"/>
          </a:p>
        </p:txBody>
      </p:sp>
      <p:sp>
        <p:nvSpPr>
          <p:cNvPr id="8"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10515600" cy="2228850"/>
          </a:xfrm>
        </p:spPr>
        <p:txBody>
          <a:bodyPr>
            <a:noAutofit/>
          </a:bodyPr>
          <a:lstStyle/>
          <a:p>
            <a:pPr marL="0" indent="0" algn="just">
              <a:lnSpc>
                <a:spcPct val="170000"/>
              </a:lnSpc>
              <a:buNone/>
            </a:pPr>
            <a:r>
              <a:rPr lang="en-US" altLang="zh-CN" sz="2400" dirty="0"/>
              <a:t>#</a:t>
            </a:r>
            <a:r>
              <a:rPr lang="zh-CN" altLang="en-US" sz="2400" dirty="0"/>
              <a:t>时间和空间是</a:t>
            </a:r>
            <a:r>
              <a:rPr lang="zh-CN" altLang="en-US" sz="2400" dirty="0" smtClean="0"/>
              <a:t>（</a:t>
            </a:r>
            <a:r>
              <a:rPr lang="en-US" altLang="zh-CN" sz="2400" b="1" dirty="0">
                <a:solidFill>
                  <a:srgbClr val="FF0000"/>
                </a:solidFill>
              </a:rPr>
              <a:t>c</a:t>
            </a:r>
            <a:r>
              <a:rPr lang="zh-CN" altLang="en-US" sz="2400" dirty="0" smtClean="0"/>
              <a:t> </a:t>
            </a:r>
            <a:r>
              <a:rPr lang="zh-CN" altLang="en-US" sz="2400" dirty="0"/>
              <a:t>） </a:t>
            </a:r>
            <a:endParaRPr lang="en-US" altLang="zh-CN" sz="2400" dirty="0"/>
          </a:p>
          <a:p>
            <a:pPr marL="0" indent="0" algn="just">
              <a:lnSpc>
                <a:spcPct val="170000"/>
              </a:lnSpc>
              <a:buNone/>
            </a:pPr>
            <a:r>
              <a:rPr altLang="zh-CN" sz="2400" dirty="0">
                <a:sym typeface="+mn-ea"/>
              </a:rPr>
              <a:t> </a:t>
            </a:r>
            <a:r>
              <a:rPr lang="en-US" altLang="zh-CN" sz="2400" dirty="0"/>
              <a:t>A </a:t>
            </a:r>
            <a:r>
              <a:rPr lang="zh-CN" altLang="en-US" sz="2400" dirty="0"/>
              <a:t>物质的本质特性 </a:t>
            </a:r>
            <a:endParaRPr lang="en-US" altLang="zh-CN" sz="2400" dirty="0"/>
          </a:p>
          <a:p>
            <a:pPr marL="0" indent="0" algn="just">
              <a:lnSpc>
                <a:spcPct val="170000"/>
              </a:lnSpc>
              <a:buNone/>
            </a:pPr>
            <a:r>
              <a:rPr lang="en-US" altLang="zh-CN" sz="2400" dirty="0"/>
              <a:t>B </a:t>
            </a:r>
            <a:r>
              <a:rPr lang="zh-CN" altLang="en-US" sz="2400" dirty="0"/>
              <a:t>物质的根本属性 </a:t>
            </a:r>
            <a:endParaRPr lang="en-US" altLang="zh-CN" sz="2400" dirty="0"/>
          </a:p>
          <a:p>
            <a:pPr marL="0" indent="0" algn="just">
              <a:lnSpc>
                <a:spcPct val="170000"/>
              </a:lnSpc>
              <a:buNone/>
            </a:pPr>
            <a:r>
              <a:rPr lang="en-US" altLang="zh-CN" sz="2400" b="1" dirty="0">
                <a:solidFill>
                  <a:srgbClr val="FF0000"/>
                </a:solidFill>
              </a:rPr>
              <a:t>C </a:t>
            </a:r>
            <a:r>
              <a:rPr lang="zh-CN" altLang="en-US" sz="2400" b="1" dirty="0">
                <a:solidFill>
                  <a:srgbClr val="FF0000"/>
                </a:solidFill>
              </a:rPr>
              <a:t>运动着的物质的存在方式 </a:t>
            </a:r>
            <a:endParaRPr lang="en-US" altLang="zh-CN" sz="2400" b="1" dirty="0">
              <a:solidFill>
                <a:srgbClr val="FF0000"/>
              </a:solidFill>
            </a:endParaRPr>
          </a:p>
          <a:p>
            <a:pPr marL="0" indent="0" algn="just">
              <a:lnSpc>
                <a:spcPct val="170000"/>
              </a:lnSpc>
              <a:buNone/>
            </a:pPr>
            <a:r>
              <a:rPr lang="en-US" altLang="zh-CN" sz="2400" dirty="0"/>
              <a:t>D </a:t>
            </a:r>
            <a:r>
              <a:rPr lang="zh-CN" altLang="en-US" sz="2400" dirty="0"/>
              <a:t>人们头脑中形成的观念 </a:t>
            </a:r>
            <a:endParaRPr lang="zh-CN" altLang="en-US" sz="2400" dirty="0"/>
          </a:p>
        </p:txBody>
      </p:sp>
      <p:sp>
        <p:nvSpPr>
          <p:cNvPr id="8"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10515600" cy="2228850"/>
          </a:xfrm>
        </p:spPr>
        <p:txBody>
          <a:bodyPr>
            <a:normAutofit/>
          </a:bodyPr>
          <a:lstStyle/>
          <a:p>
            <a:pPr marL="0" indent="0" algn="just">
              <a:lnSpc>
                <a:spcPct val="150000"/>
              </a:lnSpc>
              <a:buNone/>
            </a:pPr>
            <a:r>
              <a:rPr lang="en-US" sz="2400" dirty="0" smtClean="0">
                <a:sym typeface="+mn-ea"/>
              </a:rPr>
              <a:t>##“</a:t>
            </a:r>
            <a:r>
              <a:rPr lang="zh-CN" altLang="en-US" sz="2400" dirty="0">
                <a:sym typeface="+mn-ea"/>
              </a:rPr>
              <a:t>盛年不重来，一日难再晨</a:t>
            </a:r>
            <a:r>
              <a:rPr lang="en-US" sz="2400" dirty="0">
                <a:sym typeface="+mn-ea"/>
              </a:rPr>
              <a:t>”</a:t>
            </a:r>
            <a:r>
              <a:rPr lang="zh-CN" altLang="en-US" sz="2400" dirty="0">
                <a:sym typeface="+mn-ea"/>
              </a:rPr>
              <a:t>，这个谚语说的是</a:t>
            </a:r>
            <a:r>
              <a:rPr altLang="zh-CN" sz="2400" dirty="0">
                <a:sym typeface="+mn-ea"/>
              </a:rPr>
              <a:t>（    ）</a:t>
            </a:r>
            <a:endParaRPr altLang="zh-CN"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dirty="0">
                <a:sym typeface="+mn-ea"/>
              </a:rPr>
              <a:t> A. </a:t>
            </a:r>
            <a:r>
              <a:rPr lang="zh-CN" sz="2400" dirty="0">
                <a:sym typeface="+mn-ea"/>
              </a:rPr>
              <a:t>时间具有一维性</a:t>
            </a:r>
            <a:r>
              <a:rPr altLang="zh-CN" sz="2400" dirty="0">
                <a:sym typeface="+mn-ea"/>
              </a:rPr>
              <a:t>                B. </a:t>
            </a:r>
            <a:r>
              <a:rPr lang="zh-CN" sz="2400" dirty="0">
                <a:sym typeface="+mn-ea"/>
              </a:rPr>
              <a:t>物质运动具有持续性</a:t>
            </a:r>
            <a:endParaRPr lang="zh-CN"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dirty="0">
                <a:sym typeface="+mn-ea"/>
              </a:rPr>
              <a:t> C. </a:t>
            </a:r>
            <a:r>
              <a:rPr lang="zh-CN" sz="2400" dirty="0">
                <a:sym typeface="+mn-ea"/>
              </a:rPr>
              <a:t>时间具有有限性</a:t>
            </a:r>
            <a:r>
              <a:rPr altLang="zh-CN" sz="2400" dirty="0">
                <a:sym typeface="+mn-ea"/>
              </a:rPr>
              <a:t>                D. </a:t>
            </a:r>
            <a:r>
              <a:rPr lang="zh-CN" sz="2400" dirty="0">
                <a:sym typeface="+mn-ea"/>
              </a:rPr>
              <a:t>物质运动具有顺序性</a:t>
            </a:r>
            <a:endParaRPr lang="zh-CN" altLang="en-US" sz="2400"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10515600" cy="2228850"/>
          </a:xfrm>
        </p:spPr>
        <p:txBody>
          <a:bodyPr>
            <a:normAutofit/>
          </a:bodyPr>
          <a:lstStyle/>
          <a:p>
            <a:pPr marL="0" indent="0" algn="just">
              <a:lnSpc>
                <a:spcPct val="150000"/>
              </a:lnSpc>
              <a:buNone/>
            </a:pPr>
            <a:r>
              <a:rPr lang="en-US" sz="2400" dirty="0" smtClean="0">
                <a:sym typeface="+mn-ea"/>
              </a:rPr>
              <a:t>##“</a:t>
            </a:r>
            <a:r>
              <a:rPr lang="zh-CN" altLang="en-US" sz="2400" dirty="0">
                <a:sym typeface="+mn-ea"/>
              </a:rPr>
              <a:t>盛年不重来，一日难再晨</a:t>
            </a:r>
            <a:r>
              <a:rPr lang="en-US" sz="2400" dirty="0">
                <a:sym typeface="+mn-ea"/>
              </a:rPr>
              <a:t>”</a:t>
            </a:r>
            <a:r>
              <a:rPr lang="zh-CN" altLang="en-US" sz="2400" dirty="0">
                <a:sym typeface="+mn-ea"/>
              </a:rPr>
              <a:t>，这个谚语说的是</a:t>
            </a:r>
            <a:r>
              <a:rPr altLang="zh-CN" sz="2400" dirty="0">
                <a:sym typeface="+mn-ea"/>
              </a:rPr>
              <a:t>（ </a:t>
            </a:r>
            <a:r>
              <a:rPr lang="en-US" sz="2400" b="1" dirty="0">
                <a:solidFill>
                  <a:srgbClr val="FF0000"/>
                </a:solidFill>
                <a:sym typeface="+mn-ea"/>
              </a:rPr>
              <a:t>A</a:t>
            </a:r>
            <a:r>
              <a:rPr altLang="zh-CN" sz="2400" b="1" dirty="0">
                <a:solidFill>
                  <a:srgbClr val="FF0000"/>
                </a:solidFill>
                <a:sym typeface="+mn-ea"/>
              </a:rPr>
              <a:t> </a:t>
            </a:r>
            <a:r>
              <a:rPr altLang="zh-CN" sz="2400" dirty="0">
                <a:sym typeface="+mn-ea"/>
              </a:rPr>
              <a:t>  ）</a:t>
            </a:r>
            <a:endParaRPr altLang="zh-CN"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dirty="0">
                <a:sym typeface="+mn-ea"/>
              </a:rPr>
              <a:t> </a:t>
            </a:r>
            <a:r>
              <a:rPr altLang="zh-CN" sz="2400" b="1" dirty="0">
                <a:solidFill>
                  <a:srgbClr val="FF0000"/>
                </a:solidFill>
                <a:sym typeface="+mn-ea"/>
              </a:rPr>
              <a:t>A. </a:t>
            </a:r>
            <a:r>
              <a:rPr lang="zh-CN" sz="2400" b="1" dirty="0">
                <a:solidFill>
                  <a:srgbClr val="FF0000"/>
                </a:solidFill>
                <a:sym typeface="+mn-ea"/>
              </a:rPr>
              <a:t>时间具有一维性</a:t>
            </a:r>
            <a:r>
              <a:rPr altLang="zh-CN" sz="2400" dirty="0">
                <a:sym typeface="+mn-ea"/>
              </a:rPr>
              <a:t>                B. </a:t>
            </a:r>
            <a:r>
              <a:rPr lang="zh-CN" sz="2400" dirty="0">
                <a:sym typeface="+mn-ea"/>
              </a:rPr>
              <a:t>物质运动具有持续性</a:t>
            </a:r>
            <a:endParaRPr lang="zh-CN"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400" dirty="0">
                <a:sym typeface="+mn-ea"/>
              </a:rPr>
              <a:t> C. </a:t>
            </a:r>
            <a:r>
              <a:rPr lang="zh-CN" sz="2400" dirty="0">
                <a:sym typeface="+mn-ea"/>
              </a:rPr>
              <a:t>时间具有有限性</a:t>
            </a:r>
            <a:r>
              <a:rPr altLang="zh-CN" sz="2400" dirty="0">
                <a:sym typeface="+mn-ea"/>
              </a:rPr>
              <a:t>                D. </a:t>
            </a:r>
            <a:r>
              <a:rPr lang="zh-CN" sz="2400" dirty="0">
                <a:sym typeface="+mn-ea"/>
              </a:rPr>
              <a:t>物质运动具有顺序性</a:t>
            </a:r>
            <a:endParaRPr lang="zh-CN" altLang="en-US" sz="2400"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10515600" cy="2228850"/>
          </a:xfrm>
        </p:spPr>
        <p:txBody>
          <a:bodyPr>
            <a:noAutofit/>
          </a:bodyPr>
          <a:lstStyle/>
          <a:p>
            <a:pPr marL="0" indent="0" algn="just">
              <a:lnSpc>
                <a:spcPct val="150000"/>
              </a:lnSpc>
              <a:buNone/>
            </a:pPr>
            <a:r>
              <a:rPr lang="en-US" sz="2400" dirty="0" smtClean="0">
                <a:latin typeface="微软雅黑" panose="020B0503020204020204" pitchFamily="34" charset="-122"/>
                <a:ea typeface="微软雅黑" panose="020B0503020204020204" pitchFamily="34" charset="-122"/>
                <a:sym typeface="+mn-ea"/>
              </a:rPr>
              <a:t>#</a:t>
            </a:r>
            <a:r>
              <a:rPr lang="en-US" altLang="zh-CN" sz="2400" dirty="0" smtClean="0">
                <a:latin typeface="微软雅黑" panose="020B0503020204020204" pitchFamily="34" charset="-122"/>
                <a:ea typeface="微软雅黑" panose="020B0503020204020204" pitchFamily="34" charset="-122"/>
                <a:sym typeface="+mn-ea"/>
              </a:rPr>
              <a:t>#</a:t>
            </a:r>
            <a:r>
              <a:rPr lang="zh-CN" altLang="en-US" sz="2400" dirty="0" smtClean="0">
                <a:latin typeface="微软雅黑" panose="020B0503020204020204" pitchFamily="34" charset="-122"/>
                <a:ea typeface="微软雅黑" panose="020B0503020204020204" pitchFamily="34" charset="-122"/>
                <a:sym typeface="+mn-ea"/>
              </a:rPr>
              <a:t>时间</a:t>
            </a:r>
            <a:r>
              <a:rPr lang="zh-CN" altLang="en-US" sz="2400" dirty="0">
                <a:latin typeface="微软雅黑" panose="020B0503020204020204" pitchFamily="34" charset="-122"/>
                <a:ea typeface="微软雅黑" panose="020B0503020204020204" pitchFamily="34" charset="-122"/>
                <a:sym typeface="+mn-ea"/>
              </a:rPr>
              <a:t>和空间既是绝对的、无限的，又是相对的、有限的。这是一种（ </a:t>
            </a:r>
            <a:r>
              <a:rPr lang="zh-CN" altLang="en-US" sz="2400" dirty="0" smtClean="0">
                <a:latin typeface="微软雅黑" panose="020B0503020204020204" pitchFamily="34" charset="-122"/>
                <a:ea typeface="微软雅黑" panose="020B0503020204020204" pitchFamily="34" charset="-122"/>
                <a:sym typeface="+mn-ea"/>
              </a:rPr>
              <a:t>）</a:t>
            </a:r>
            <a:endParaRPr lang="zh-CN" altLang="en-US"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lang="zh-CN" altLang="en-US" sz="2400" dirty="0">
                <a:latin typeface="微软雅黑" panose="020B0503020204020204" pitchFamily="34" charset="-122"/>
                <a:ea typeface="微软雅黑" panose="020B0503020204020204" pitchFamily="34" charset="-122"/>
                <a:sym typeface="+mn-ea"/>
              </a:rPr>
              <a:t> A 、诡辩论的观点</a:t>
            </a:r>
            <a:endParaRPr lang="zh-CN" altLang="en-US"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lang="zh-CN" altLang="en-US" sz="2400" dirty="0">
                <a:latin typeface="微软雅黑" panose="020B0503020204020204" pitchFamily="34" charset="-122"/>
                <a:ea typeface="微软雅黑" panose="020B0503020204020204" pitchFamily="34" charset="-122"/>
                <a:sym typeface="+mn-ea"/>
              </a:rPr>
              <a:t> B 、辩证唯物主义的观点</a:t>
            </a:r>
            <a:endParaRPr lang="zh-CN" altLang="en-US"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lang="zh-CN" altLang="en-US" sz="2400" dirty="0">
                <a:latin typeface="微软雅黑" panose="020B0503020204020204" pitchFamily="34" charset="-122"/>
                <a:ea typeface="微软雅黑" panose="020B0503020204020204" pitchFamily="34" charset="-122"/>
                <a:sym typeface="+mn-ea"/>
              </a:rPr>
              <a:t> C 、实用主义的观点</a:t>
            </a:r>
            <a:endParaRPr lang="zh-CN" altLang="en-US"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lang="zh-CN" altLang="en-US" sz="2400" dirty="0">
                <a:latin typeface="微软雅黑" panose="020B0503020204020204" pitchFamily="34" charset="-122"/>
                <a:ea typeface="微软雅黑" panose="020B0503020204020204" pitchFamily="34" charset="-122"/>
                <a:sym typeface="+mn-ea"/>
              </a:rPr>
              <a:t>D 、行而上学的观点</a:t>
            </a:r>
            <a:endParaRPr lang="zh-CN" altLang="en-US" sz="2400" dirty="0">
              <a:latin typeface="微软雅黑" panose="020B0503020204020204" pitchFamily="34" charset="-122"/>
              <a:ea typeface="微软雅黑" panose="020B0503020204020204" pitchFamily="34" charset="-122"/>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10515600" cy="2228850"/>
          </a:xfrm>
        </p:spPr>
        <p:txBody>
          <a:bodyPr>
            <a:noAutofit/>
          </a:bodyPr>
          <a:lstStyle/>
          <a:p>
            <a:pPr marL="0" indent="0" algn="just">
              <a:lnSpc>
                <a:spcPct val="150000"/>
              </a:lnSpc>
              <a:buNone/>
            </a:pPr>
            <a:r>
              <a:rPr lang="en-US" sz="2400" dirty="0" smtClean="0">
                <a:latin typeface="微软雅黑" panose="020B0503020204020204" pitchFamily="34" charset="-122"/>
                <a:ea typeface="微软雅黑" panose="020B0503020204020204" pitchFamily="34" charset="-122"/>
                <a:sym typeface="+mn-ea"/>
              </a:rPr>
              <a:t>##</a:t>
            </a:r>
            <a:r>
              <a:rPr lang="zh-CN" altLang="en-US" sz="2400" dirty="0" smtClean="0">
                <a:latin typeface="微软雅黑" panose="020B0503020204020204" pitchFamily="34" charset="-122"/>
                <a:ea typeface="微软雅黑" panose="020B0503020204020204" pitchFamily="34" charset="-122"/>
                <a:sym typeface="+mn-ea"/>
              </a:rPr>
              <a:t>时间</a:t>
            </a:r>
            <a:r>
              <a:rPr lang="zh-CN" altLang="en-US" sz="2400" dirty="0">
                <a:latin typeface="微软雅黑" panose="020B0503020204020204" pitchFamily="34" charset="-122"/>
                <a:ea typeface="微软雅黑" panose="020B0503020204020204" pitchFamily="34" charset="-122"/>
                <a:sym typeface="+mn-ea"/>
              </a:rPr>
              <a:t>和空间既是绝对的、无限的，又是相对的、有限的。这是一种（</a:t>
            </a:r>
            <a:r>
              <a:rPr lang="en-US" altLang="zh-CN" sz="2400" b="1" dirty="0">
                <a:solidFill>
                  <a:srgbClr val="FF0000"/>
                </a:solidFill>
                <a:latin typeface="微软雅黑" panose="020B0503020204020204" pitchFamily="34" charset="-122"/>
                <a:ea typeface="微软雅黑" panose="020B0503020204020204" pitchFamily="34" charset="-122"/>
                <a:sym typeface="+mn-ea"/>
              </a:rPr>
              <a:t>B</a:t>
            </a:r>
            <a:r>
              <a:rPr lang="zh-CN" altLang="en-US" sz="2400" dirty="0">
                <a:latin typeface="微软雅黑" panose="020B0503020204020204" pitchFamily="34" charset="-122"/>
                <a:ea typeface="微软雅黑" panose="020B0503020204020204" pitchFamily="34" charset="-122"/>
                <a:sym typeface="+mn-ea"/>
              </a:rPr>
              <a:t> </a:t>
            </a:r>
            <a:r>
              <a:rPr lang="zh-CN" altLang="en-US" sz="2400" dirty="0" smtClean="0">
                <a:latin typeface="微软雅黑" panose="020B0503020204020204" pitchFamily="34" charset="-122"/>
                <a:ea typeface="微软雅黑" panose="020B0503020204020204" pitchFamily="34" charset="-122"/>
                <a:sym typeface="+mn-ea"/>
              </a:rPr>
              <a:t>）</a:t>
            </a:r>
            <a:endParaRPr lang="zh-CN" altLang="en-US"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lang="zh-CN" altLang="en-US" sz="2400" dirty="0">
                <a:latin typeface="微软雅黑" panose="020B0503020204020204" pitchFamily="34" charset="-122"/>
                <a:ea typeface="微软雅黑" panose="020B0503020204020204" pitchFamily="34" charset="-122"/>
                <a:sym typeface="+mn-ea"/>
              </a:rPr>
              <a:t> A 、诡辩论的观点</a:t>
            </a:r>
            <a:endParaRPr lang="zh-CN" altLang="en-US"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lang="zh-CN" altLang="en-US" sz="2400" b="1" dirty="0">
                <a:solidFill>
                  <a:srgbClr val="FF0000"/>
                </a:solidFill>
                <a:latin typeface="微软雅黑" panose="020B0503020204020204" pitchFamily="34" charset="-122"/>
                <a:ea typeface="微软雅黑" panose="020B0503020204020204" pitchFamily="34" charset="-122"/>
                <a:sym typeface="+mn-ea"/>
              </a:rPr>
              <a:t> B 、辩证唯物主义的观点</a:t>
            </a:r>
            <a:endParaRPr lang="zh-CN" altLang="en-US" sz="2400" b="1" dirty="0">
              <a:solidFill>
                <a:srgbClr val="FF0000"/>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lang="zh-CN" altLang="en-US" sz="2400" dirty="0">
                <a:latin typeface="微软雅黑" panose="020B0503020204020204" pitchFamily="34" charset="-122"/>
                <a:ea typeface="微软雅黑" panose="020B0503020204020204" pitchFamily="34" charset="-122"/>
                <a:sym typeface="+mn-ea"/>
              </a:rPr>
              <a:t> C 、实用主义的观点</a:t>
            </a:r>
            <a:endParaRPr lang="zh-CN" altLang="en-US" sz="24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lang="zh-CN" altLang="en-US" sz="2400" dirty="0">
                <a:latin typeface="微软雅黑" panose="020B0503020204020204" pitchFamily="34" charset="-122"/>
                <a:ea typeface="微软雅黑" panose="020B0503020204020204" pitchFamily="34" charset="-122"/>
                <a:sym typeface="+mn-ea"/>
              </a:rPr>
              <a:t>D 、行而上学的观点</a:t>
            </a:r>
            <a:endParaRPr lang="zh-CN" altLang="en-US" sz="2400" dirty="0">
              <a:latin typeface="微软雅黑" panose="020B0503020204020204" pitchFamily="34" charset="-122"/>
              <a:ea typeface="微软雅黑" panose="020B0503020204020204" pitchFamily="34" charset="-122"/>
              <a:sym typeface="+mn-ea"/>
            </a:endParaRPr>
          </a:p>
        </p:txBody>
      </p:sp>
      <p:sp>
        <p:nvSpPr>
          <p:cNvPr id="8" name="标题 1"/>
          <p:cNvSpPr>
            <a:spLocks noGrp="1"/>
          </p:cNvSpPr>
          <p:nvPr>
            <p:ph type="title"/>
          </p:nvPr>
        </p:nvSpPr>
        <p:spPr>
          <a:xfrm>
            <a:off x="2482215" y="1044575"/>
            <a:ext cx="6106160" cy="699770"/>
          </a:xfrm>
        </p:spPr>
        <p:txBody>
          <a:bodyPr/>
          <a:lstStyle/>
          <a:p>
            <a:pPr algn="l"/>
            <a:r>
              <a:rPr lang="zh-CN" altLang="en-US" dirty="0"/>
              <a:t>老马带你练真题</a:t>
            </a:r>
            <a:endParaRPr lang="zh-CN" altLang="en-US" dirty="0"/>
          </a:p>
        </p:txBody>
      </p:sp>
      <p:pic>
        <p:nvPicPr>
          <p:cNvPr id="9" name="图片 8"/>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236200" y="-36195"/>
            <a:ext cx="1944370" cy="2738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4765" y="4725035"/>
            <a:ext cx="1944370" cy="2132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idx="4294967295"/>
          </p:nvPr>
        </p:nvSpPr>
        <p:spPr>
          <a:xfrm>
            <a:off x="1249680" y="500380"/>
            <a:ext cx="10515600" cy="1325563"/>
          </a:xfrm>
        </p:spPr>
        <p:txBody>
          <a:bodyPr/>
          <a:lstStyle/>
          <a:p>
            <a:r>
              <a:rPr lang="zh-CN" altLang="en-US" dirty="0" smtClean="0"/>
              <a:t>第一节 总结</a:t>
            </a:r>
            <a:endParaRPr lang="zh-CN" altLang="en-US" dirty="0" smtClean="0"/>
          </a:p>
        </p:txBody>
      </p:sp>
      <p:sp>
        <p:nvSpPr>
          <p:cNvPr id="4" name="灯片编号占位符 3"/>
          <p:cNvSpPr>
            <a:spLocks noGrp="1"/>
          </p:cNvSpPr>
          <p:nvPr>
            <p:ph type="sldNum" sz="quarter" idx="4294967295"/>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7" name="任意多边形 6"/>
          <p:cNvSpPr/>
          <p:nvPr/>
        </p:nvSpPr>
        <p:spPr>
          <a:xfrm>
            <a:off x="1424305" y="2096770"/>
            <a:ext cx="2009775" cy="490220"/>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22" tIns="113722" rIns="113722" bIns="113722"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mj-ea"/>
                <a:ea typeface="方正清刻本悦宋简体" panose="02000000000000000000" pitchFamily="2" charset="-122"/>
              </a:rPr>
              <a:t>世界是物质的</a:t>
            </a:r>
            <a:endParaRPr lang="zh-CN" altLang="en-US" sz="2000" dirty="0">
              <a:solidFill>
                <a:prstClr val="black">
                  <a:hueOff val="0"/>
                  <a:satOff val="0"/>
                  <a:lumOff val="0"/>
                  <a:alphaOff val="0"/>
                </a:prstClr>
              </a:solidFill>
              <a:latin typeface="+mj-ea"/>
              <a:ea typeface="方正清刻本悦宋简体" panose="02000000000000000000" pitchFamily="2" charset="-122"/>
            </a:endParaRPr>
          </a:p>
        </p:txBody>
      </p:sp>
      <p:sp>
        <p:nvSpPr>
          <p:cNvPr id="8" name="任意多边形 7"/>
          <p:cNvSpPr/>
          <p:nvPr/>
        </p:nvSpPr>
        <p:spPr>
          <a:xfrm>
            <a:off x="3555305" y="2240693"/>
            <a:ext cx="498249" cy="202720"/>
          </a:xfrm>
          <a:custGeom>
            <a:avLst/>
            <a:gdLst>
              <a:gd name="connsiteX0" fmla="*/ 0 w 452659"/>
              <a:gd name="connsiteY0" fmla="*/ 105905 h 529526"/>
              <a:gd name="connsiteX1" fmla="*/ 226330 w 452659"/>
              <a:gd name="connsiteY1" fmla="*/ 105905 h 529526"/>
              <a:gd name="connsiteX2" fmla="*/ 226330 w 452659"/>
              <a:gd name="connsiteY2" fmla="*/ 0 h 529526"/>
              <a:gd name="connsiteX3" fmla="*/ 452659 w 452659"/>
              <a:gd name="connsiteY3" fmla="*/ 264763 h 529526"/>
              <a:gd name="connsiteX4" fmla="*/ 226330 w 452659"/>
              <a:gd name="connsiteY4" fmla="*/ 529526 h 529526"/>
              <a:gd name="connsiteX5" fmla="*/ 226330 w 452659"/>
              <a:gd name="connsiteY5" fmla="*/ 423621 h 529526"/>
              <a:gd name="connsiteX6" fmla="*/ 0 w 452659"/>
              <a:gd name="connsiteY6" fmla="*/ 423621 h 529526"/>
              <a:gd name="connsiteX7" fmla="*/ 0 w 452659"/>
              <a:gd name="connsiteY7" fmla="*/ 105905 h 5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659" h="529526">
                <a:moveTo>
                  <a:pt x="0" y="105905"/>
                </a:moveTo>
                <a:lnTo>
                  <a:pt x="226330" y="105905"/>
                </a:lnTo>
                <a:lnTo>
                  <a:pt x="226330" y="0"/>
                </a:lnTo>
                <a:lnTo>
                  <a:pt x="452659" y="264763"/>
                </a:lnTo>
                <a:lnTo>
                  <a:pt x="226330" y="529526"/>
                </a:lnTo>
                <a:lnTo>
                  <a:pt x="226330" y="423621"/>
                </a:lnTo>
                <a:lnTo>
                  <a:pt x="0" y="423621"/>
                </a:lnTo>
                <a:lnTo>
                  <a:pt x="0" y="105905"/>
                </a:lnTo>
                <a:close/>
              </a:path>
            </a:pathLst>
          </a:custGeom>
          <a:solidFill>
            <a:srgbClr val="C00000">
              <a:alpha val="76863"/>
            </a:srgbClr>
          </a:solidFill>
          <a:ln>
            <a:solidFill>
              <a:srgbClr val="C00000"/>
            </a:solid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105905" rIns="135798" bIns="10590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latin typeface="+mj-ea"/>
              <a:ea typeface="方正清刻本悦宋简体" panose="02000000000000000000" pitchFamily="2" charset="-122"/>
            </a:endParaRPr>
          </a:p>
        </p:txBody>
      </p:sp>
      <p:sp>
        <p:nvSpPr>
          <p:cNvPr id="9" name="任意多边形 8"/>
          <p:cNvSpPr/>
          <p:nvPr/>
        </p:nvSpPr>
        <p:spPr>
          <a:xfrm>
            <a:off x="4178935" y="2096770"/>
            <a:ext cx="2279650" cy="490220"/>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22" tIns="113722" rIns="113722" bIns="113722"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mj-ea"/>
                <a:ea typeface="方正清刻本悦宋简体" panose="02000000000000000000" pitchFamily="2" charset="-122"/>
              </a:rPr>
              <a:t>物质是客观实在的</a:t>
            </a:r>
            <a:endParaRPr lang="zh-CN" altLang="en-US" sz="2000" dirty="0">
              <a:solidFill>
                <a:prstClr val="black">
                  <a:hueOff val="0"/>
                  <a:satOff val="0"/>
                  <a:lumOff val="0"/>
                  <a:alphaOff val="0"/>
                </a:prstClr>
              </a:solidFill>
              <a:latin typeface="+mj-ea"/>
              <a:ea typeface="方正清刻本悦宋简体" panose="02000000000000000000" pitchFamily="2" charset="-122"/>
            </a:endParaRPr>
          </a:p>
        </p:txBody>
      </p:sp>
      <p:sp>
        <p:nvSpPr>
          <p:cNvPr id="10" name="任意多边形 9"/>
          <p:cNvSpPr/>
          <p:nvPr/>
        </p:nvSpPr>
        <p:spPr>
          <a:xfrm>
            <a:off x="6552129" y="2240693"/>
            <a:ext cx="498249" cy="202720"/>
          </a:xfrm>
          <a:custGeom>
            <a:avLst/>
            <a:gdLst>
              <a:gd name="connsiteX0" fmla="*/ 0 w 452659"/>
              <a:gd name="connsiteY0" fmla="*/ 105905 h 529526"/>
              <a:gd name="connsiteX1" fmla="*/ 226330 w 452659"/>
              <a:gd name="connsiteY1" fmla="*/ 105905 h 529526"/>
              <a:gd name="connsiteX2" fmla="*/ 226330 w 452659"/>
              <a:gd name="connsiteY2" fmla="*/ 0 h 529526"/>
              <a:gd name="connsiteX3" fmla="*/ 452659 w 452659"/>
              <a:gd name="connsiteY3" fmla="*/ 264763 h 529526"/>
              <a:gd name="connsiteX4" fmla="*/ 226330 w 452659"/>
              <a:gd name="connsiteY4" fmla="*/ 529526 h 529526"/>
              <a:gd name="connsiteX5" fmla="*/ 226330 w 452659"/>
              <a:gd name="connsiteY5" fmla="*/ 423621 h 529526"/>
              <a:gd name="connsiteX6" fmla="*/ 0 w 452659"/>
              <a:gd name="connsiteY6" fmla="*/ 423621 h 529526"/>
              <a:gd name="connsiteX7" fmla="*/ 0 w 452659"/>
              <a:gd name="connsiteY7" fmla="*/ 105905 h 5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659" h="529526">
                <a:moveTo>
                  <a:pt x="0" y="105905"/>
                </a:moveTo>
                <a:lnTo>
                  <a:pt x="226330" y="105905"/>
                </a:lnTo>
                <a:lnTo>
                  <a:pt x="226330" y="0"/>
                </a:lnTo>
                <a:lnTo>
                  <a:pt x="452659" y="264763"/>
                </a:lnTo>
                <a:lnTo>
                  <a:pt x="226330" y="529526"/>
                </a:lnTo>
                <a:lnTo>
                  <a:pt x="226330" y="423621"/>
                </a:lnTo>
                <a:lnTo>
                  <a:pt x="0" y="423621"/>
                </a:lnTo>
                <a:lnTo>
                  <a:pt x="0" y="105905"/>
                </a:lnTo>
                <a:close/>
              </a:path>
            </a:pathLst>
          </a:custGeom>
          <a:solidFill>
            <a:srgbClr val="C00000">
              <a:alpha val="76863"/>
            </a:srgbClr>
          </a:solidFill>
          <a:ln>
            <a:solidFill>
              <a:srgbClr val="C00000"/>
            </a:solid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105905" rIns="135798" bIns="10590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latin typeface="+mj-ea"/>
              <a:ea typeface="方正清刻本悦宋简体" panose="02000000000000000000" pitchFamily="2" charset="-122"/>
            </a:endParaRPr>
          </a:p>
        </p:txBody>
      </p:sp>
      <p:sp>
        <p:nvSpPr>
          <p:cNvPr id="11" name="任意多边形 10"/>
          <p:cNvSpPr/>
          <p:nvPr/>
        </p:nvSpPr>
        <p:spPr>
          <a:xfrm>
            <a:off x="7198995" y="2097405"/>
            <a:ext cx="1755140" cy="490220"/>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22" tIns="113722" rIns="113722" bIns="113722"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mj-ea"/>
                <a:ea typeface="方正清刻本悦宋简体" panose="02000000000000000000" pitchFamily="2" charset="-122"/>
              </a:rPr>
              <a:t>物质是运动的</a:t>
            </a:r>
            <a:endParaRPr lang="zh-CN" altLang="en-US" sz="2000" dirty="0">
              <a:solidFill>
                <a:prstClr val="black">
                  <a:hueOff val="0"/>
                  <a:satOff val="0"/>
                  <a:lumOff val="0"/>
                  <a:alphaOff val="0"/>
                </a:prstClr>
              </a:solidFill>
              <a:latin typeface="+mj-ea"/>
              <a:ea typeface="方正清刻本悦宋简体" panose="02000000000000000000" pitchFamily="2" charset="-122"/>
            </a:endParaRPr>
          </a:p>
        </p:txBody>
      </p:sp>
      <p:grpSp>
        <p:nvGrpSpPr>
          <p:cNvPr id="17" name="组合 16"/>
          <p:cNvGrpSpPr/>
          <p:nvPr/>
        </p:nvGrpSpPr>
        <p:grpSpPr>
          <a:xfrm>
            <a:off x="1427293" y="2702213"/>
            <a:ext cx="1945481" cy="1158776"/>
            <a:chOff x="2668083" y="1856682"/>
            <a:chExt cx="1945481" cy="1158776"/>
          </a:xfrm>
        </p:grpSpPr>
        <p:cxnSp>
          <p:nvCxnSpPr>
            <p:cNvPr id="13" name="直接箭头连接符 12"/>
            <p:cNvCxnSpPr/>
            <p:nvPr/>
          </p:nvCxnSpPr>
          <p:spPr>
            <a:xfrm>
              <a:off x="3640795" y="1856682"/>
              <a:ext cx="302" cy="36576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668083" y="2369127"/>
              <a:ext cx="1945481" cy="646331"/>
            </a:xfrm>
            <a:prstGeom prst="rect">
              <a:avLst/>
            </a:prstGeom>
            <a:noFill/>
            <a:ln>
              <a:solidFill>
                <a:srgbClr val="C00000"/>
              </a:solidFill>
            </a:ln>
          </p:spPr>
          <p:txBody>
            <a:bodyPr wrap="square" rtlCol="0">
              <a:spAutoFit/>
            </a:bodyPr>
            <a:lstStyle/>
            <a:p>
              <a:pPr algn="ctr" defTabSz="914400"/>
              <a:r>
                <a:rPr lang="zh-CN" altLang="en-US" sz="1800" dirty="0" smtClean="0">
                  <a:solidFill>
                    <a:prstClr val="black"/>
                  </a:solidFill>
                </a:rPr>
                <a:t>哲学的基本问题：唯物</a:t>
              </a:r>
              <a:r>
                <a:rPr lang="en-US" altLang="zh-CN" sz="1800" dirty="0" smtClean="0">
                  <a:solidFill>
                    <a:prstClr val="black"/>
                  </a:solidFill>
                </a:rPr>
                <a:t>VS</a:t>
              </a:r>
              <a:r>
                <a:rPr lang="zh-CN" altLang="en-US" sz="1800" dirty="0" smtClean="0">
                  <a:solidFill>
                    <a:prstClr val="black"/>
                  </a:solidFill>
                </a:rPr>
                <a:t>唯心</a:t>
              </a:r>
              <a:endParaRPr lang="zh-CN" altLang="en-US" sz="1800" dirty="0" smtClean="0">
                <a:solidFill>
                  <a:prstClr val="black"/>
                </a:solidFill>
              </a:endParaRPr>
            </a:p>
          </p:txBody>
        </p:sp>
      </p:grpSp>
      <p:grpSp>
        <p:nvGrpSpPr>
          <p:cNvPr id="18" name="组合 17"/>
          <p:cNvGrpSpPr/>
          <p:nvPr/>
        </p:nvGrpSpPr>
        <p:grpSpPr>
          <a:xfrm>
            <a:off x="4345811" y="2702213"/>
            <a:ext cx="1945481" cy="1064657"/>
            <a:chOff x="2668083" y="1673802"/>
            <a:chExt cx="1945481" cy="1064657"/>
          </a:xfrm>
        </p:grpSpPr>
        <p:cxnSp>
          <p:nvCxnSpPr>
            <p:cNvPr id="19" name="直接箭头连接符 18"/>
            <p:cNvCxnSpPr/>
            <p:nvPr/>
          </p:nvCxnSpPr>
          <p:spPr>
            <a:xfrm>
              <a:off x="3640903" y="1673802"/>
              <a:ext cx="302" cy="36576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668083" y="2369127"/>
              <a:ext cx="1945481" cy="369332"/>
            </a:xfrm>
            <a:prstGeom prst="rect">
              <a:avLst/>
            </a:prstGeom>
            <a:noFill/>
            <a:ln>
              <a:solidFill>
                <a:srgbClr val="C00000"/>
              </a:solidFill>
            </a:ln>
          </p:spPr>
          <p:txBody>
            <a:bodyPr wrap="square" rtlCol="0">
              <a:spAutoFit/>
            </a:bodyPr>
            <a:lstStyle/>
            <a:p>
              <a:pPr algn="ctr" defTabSz="914400"/>
              <a:r>
                <a:rPr lang="zh-CN" altLang="en-US" sz="1800" dirty="0" smtClean="0">
                  <a:solidFill>
                    <a:prstClr val="black"/>
                  </a:solidFill>
                </a:rPr>
                <a:t>列宁的物质定义</a:t>
              </a:r>
              <a:endParaRPr lang="zh-CN" altLang="en-US" sz="1800" dirty="0" smtClean="0">
                <a:solidFill>
                  <a:prstClr val="black"/>
                </a:solidFill>
              </a:endParaRPr>
            </a:p>
          </p:txBody>
        </p:sp>
      </p:grpSp>
      <p:grpSp>
        <p:nvGrpSpPr>
          <p:cNvPr id="21" name="组合 20"/>
          <p:cNvGrpSpPr/>
          <p:nvPr/>
        </p:nvGrpSpPr>
        <p:grpSpPr>
          <a:xfrm>
            <a:off x="7050334" y="2702213"/>
            <a:ext cx="2338949" cy="1064657"/>
            <a:chOff x="2668083" y="1671262"/>
            <a:chExt cx="2338949" cy="1064657"/>
          </a:xfrm>
        </p:grpSpPr>
        <p:cxnSp>
          <p:nvCxnSpPr>
            <p:cNvPr id="22" name="直接箭头连接符 21"/>
            <p:cNvCxnSpPr/>
            <p:nvPr/>
          </p:nvCxnSpPr>
          <p:spPr>
            <a:xfrm>
              <a:off x="3694243" y="1671262"/>
              <a:ext cx="302" cy="36576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8083" y="2366587"/>
              <a:ext cx="2338949" cy="369332"/>
            </a:xfrm>
            <a:prstGeom prst="rect">
              <a:avLst/>
            </a:prstGeom>
            <a:noFill/>
            <a:ln>
              <a:solidFill>
                <a:srgbClr val="C00000"/>
              </a:solidFill>
            </a:ln>
          </p:spPr>
          <p:txBody>
            <a:bodyPr wrap="square" rtlCol="0">
              <a:spAutoFit/>
            </a:bodyPr>
            <a:lstStyle/>
            <a:p>
              <a:pPr algn="ctr" defTabSz="914400"/>
              <a:r>
                <a:rPr lang="zh-CN" altLang="en-US" sz="1800" dirty="0" smtClean="0">
                  <a:solidFill>
                    <a:prstClr val="black"/>
                  </a:solidFill>
                </a:rPr>
                <a:t>绝对运动</a:t>
              </a:r>
              <a:r>
                <a:rPr lang="en-US" altLang="zh-CN" sz="1800" dirty="0" smtClean="0">
                  <a:solidFill>
                    <a:prstClr val="black"/>
                  </a:solidFill>
                </a:rPr>
                <a:t>VS</a:t>
              </a:r>
              <a:r>
                <a:rPr lang="zh-CN" altLang="en-US" sz="1800" dirty="0" smtClean="0">
                  <a:solidFill>
                    <a:prstClr val="black"/>
                  </a:solidFill>
                </a:rPr>
                <a:t>相对静止</a:t>
              </a:r>
              <a:endParaRPr lang="zh-CN" altLang="en-US" sz="1800" dirty="0" smtClean="0">
                <a:solidFill>
                  <a:prstClr val="black"/>
                </a:solidFill>
              </a:endParaRPr>
            </a:p>
          </p:txBody>
        </p:sp>
      </p:grpSp>
      <p:sp>
        <p:nvSpPr>
          <p:cNvPr id="24" name="椭圆 23"/>
          <p:cNvSpPr/>
          <p:nvPr/>
        </p:nvSpPr>
        <p:spPr>
          <a:xfrm>
            <a:off x="125294" y="1981822"/>
            <a:ext cx="1124569" cy="720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000" b="1" dirty="0" smtClean="0">
                <a:solidFill>
                  <a:prstClr val="white"/>
                </a:solidFill>
                <a:latin typeface="+mj-ea"/>
                <a:ea typeface="方正清刻本悦宋简体" panose="02000000000000000000" pitchFamily="2" charset="-122"/>
              </a:rPr>
              <a:t>认识</a:t>
            </a:r>
            <a:endParaRPr lang="zh-CN" altLang="en-US" sz="2000" b="1" dirty="0">
              <a:solidFill>
                <a:prstClr val="white"/>
              </a:solidFill>
              <a:latin typeface="+mj-ea"/>
              <a:ea typeface="方正清刻本悦宋简体" panose="02000000000000000000" pitchFamily="2" charset="-122"/>
            </a:endParaRPr>
          </a:p>
        </p:txBody>
      </p:sp>
      <p:sp>
        <p:nvSpPr>
          <p:cNvPr id="3" name="任意多边形 2"/>
          <p:cNvSpPr/>
          <p:nvPr/>
        </p:nvSpPr>
        <p:spPr>
          <a:xfrm>
            <a:off x="9076630" y="2240058"/>
            <a:ext cx="498249" cy="202720"/>
          </a:xfrm>
          <a:custGeom>
            <a:avLst/>
            <a:gdLst>
              <a:gd name="connsiteX0" fmla="*/ 0 w 452659"/>
              <a:gd name="connsiteY0" fmla="*/ 105905 h 529526"/>
              <a:gd name="connsiteX1" fmla="*/ 226330 w 452659"/>
              <a:gd name="connsiteY1" fmla="*/ 105905 h 529526"/>
              <a:gd name="connsiteX2" fmla="*/ 226330 w 452659"/>
              <a:gd name="connsiteY2" fmla="*/ 0 h 529526"/>
              <a:gd name="connsiteX3" fmla="*/ 452659 w 452659"/>
              <a:gd name="connsiteY3" fmla="*/ 264763 h 529526"/>
              <a:gd name="connsiteX4" fmla="*/ 226330 w 452659"/>
              <a:gd name="connsiteY4" fmla="*/ 529526 h 529526"/>
              <a:gd name="connsiteX5" fmla="*/ 226330 w 452659"/>
              <a:gd name="connsiteY5" fmla="*/ 423621 h 529526"/>
              <a:gd name="connsiteX6" fmla="*/ 0 w 452659"/>
              <a:gd name="connsiteY6" fmla="*/ 423621 h 529526"/>
              <a:gd name="connsiteX7" fmla="*/ 0 w 452659"/>
              <a:gd name="connsiteY7" fmla="*/ 105905 h 5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659" h="529526">
                <a:moveTo>
                  <a:pt x="0" y="105905"/>
                </a:moveTo>
                <a:lnTo>
                  <a:pt x="226330" y="105905"/>
                </a:lnTo>
                <a:lnTo>
                  <a:pt x="226330" y="0"/>
                </a:lnTo>
                <a:lnTo>
                  <a:pt x="452659" y="264763"/>
                </a:lnTo>
                <a:lnTo>
                  <a:pt x="226330" y="529526"/>
                </a:lnTo>
                <a:lnTo>
                  <a:pt x="226330" y="423621"/>
                </a:lnTo>
                <a:lnTo>
                  <a:pt x="0" y="423621"/>
                </a:lnTo>
                <a:lnTo>
                  <a:pt x="0" y="105905"/>
                </a:lnTo>
                <a:close/>
              </a:path>
            </a:pathLst>
          </a:custGeom>
          <a:solidFill>
            <a:srgbClr val="C00000">
              <a:alpha val="76863"/>
            </a:srgbClr>
          </a:solidFill>
          <a:ln>
            <a:solidFill>
              <a:srgbClr val="C00000"/>
            </a:solid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105905" rIns="135798" bIns="10590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latin typeface="+mj-ea"/>
              <a:ea typeface="方正清刻本悦宋简体" panose="02000000000000000000" pitchFamily="2" charset="-122"/>
            </a:endParaRPr>
          </a:p>
        </p:txBody>
      </p:sp>
      <p:sp>
        <p:nvSpPr>
          <p:cNvPr id="15" name="任意多边形 14"/>
          <p:cNvSpPr/>
          <p:nvPr/>
        </p:nvSpPr>
        <p:spPr>
          <a:xfrm>
            <a:off x="9738360" y="2097405"/>
            <a:ext cx="2294890" cy="490220"/>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722" tIns="113722" rIns="113722" bIns="113722"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mj-ea"/>
                <a:ea typeface="方正清刻本悦宋简体" panose="02000000000000000000" pitchFamily="2" charset="-122"/>
              </a:rPr>
              <a:t>物质运动存在方式</a:t>
            </a:r>
            <a:endParaRPr lang="zh-CN" altLang="en-US" sz="2000" dirty="0">
              <a:solidFill>
                <a:prstClr val="black">
                  <a:hueOff val="0"/>
                  <a:satOff val="0"/>
                  <a:lumOff val="0"/>
                  <a:alphaOff val="0"/>
                </a:prstClr>
              </a:solidFill>
              <a:latin typeface="+mj-ea"/>
              <a:ea typeface="方正清刻本悦宋简体" panose="02000000000000000000" pitchFamily="2" charset="-122"/>
            </a:endParaRPr>
          </a:p>
        </p:txBody>
      </p:sp>
      <p:grpSp>
        <p:nvGrpSpPr>
          <p:cNvPr id="16" name="组合 15"/>
          <p:cNvGrpSpPr/>
          <p:nvPr/>
        </p:nvGrpSpPr>
        <p:grpSpPr>
          <a:xfrm>
            <a:off x="9880529" y="2700943"/>
            <a:ext cx="1884680" cy="1064895"/>
            <a:chOff x="4508948" y="-139123"/>
            <a:chExt cx="1884680" cy="1064895"/>
          </a:xfrm>
        </p:grpSpPr>
        <p:cxnSp>
          <p:nvCxnSpPr>
            <p:cNvPr id="26" name="直接箭头连接符 25"/>
            <p:cNvCxnSpPr/>
            <p:nvPr/>
          </p:nvCxnSpPr>
          <p:spPr>
            <a:xfrm>
              <a:off x="5386518" y="-139123"/>
              <a:ext cx="302" cy="36576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508948" y="557472"/>
              <a:ext cx="1884680" cy="368300"/>
            </a:xfrm>
            <a:prstGeom prst="rect">
              <a:avLst/>
            </a:prstGeom>
            <a:noFill/>
            <a:ln>
              <a:solidFill>
                <a:srgbClr val="C00000"/>
              </a:solidFill>
            </a:ln>
          </p:spPr>
          <p:txBody>
            <a:bodyPr wrap="square" rtlCol="0">
              <a:spAutoFit/>
            </a:bodyPr>
            <a:lstStyle/>
            <a:p>
              <a:pPr algn="ctr" defTabSz="914400"/>
              <a:r>
                <a:rPr lang="zh-CN" altLang="en-US" sz="1800" dirty="0" smtClean="0">
                  <a:solidFill>
                    <a:prstClr val="black"/>
                  </a:solidFill>
                </a:rPr>
                <a:t>时间和空间</a:t>
              </a:r>
              <a:endParaRPr lang="zh-CN" altLang="en-US" sz="1800" dirty="0" smtClean="0">
                <a:solidFill>
                  <a:prstClr val="black"/>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3" grpId="0" bldLvl="0" animBg="1"/>
      <p:bldP spid="1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205230" y="591820"/>
            <a:ext cx="6616065" cy="521970"/>
          </a:xfrm>
          <a:prstGeom prst="rect">
            <a:avLst/>
          </a:prstGeom>
          <a:noFill/>
        </p:spPr>
        <p:txBody>
          <a:bodyPr wrap="square" rtlCol="0">
            <a:spAutoFit/>
          </a:bodyPr>
          <a:lstStyle/>
          <a:p>
            <a:r>
              <a:rPr lang="zh-CN" altLang="en-US" sz="2800" b="1">
                <a:latin typeface="微软雅黑" panose="020B0503020204020204" pitchFamily="34" charset="-122"/>
                <a:ea typeface="微软雅黑" panose="020B0503020204020204" pitchFamily="34" charset="-122"/>
                <a:sym typeface="+mn-ea"/>
              </a:rPr>
              <a:t>第一节：马克思主义的产生和发展</a:t>
            </a:r>
            <a:endParaRPr lang="zh-CN" altLang="en-US" sz="2800" b="1">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1390015" y="1406525"/>
            <a:ext cx="7341870" cy="460375"/>
          </a:xfrm>
          <a:prstGeom prst="rect">
            <a:avLst/>
          </a:prstGeom>
          <a:noFill/>
          <a:ln>
            <a:noFill/>
          </a:ln>
        </p:spPr>
        <p:txBody>
          <a:bodyPr wrap="square" rtlCol="0">
            <a:spAutoFit/>
          </a:bodyPr>
          <a:lstStyle/>
          <a:p>
            <a:pPr algn="just"/>
            <a:r>
              <a:rPr lang="zh-CN" altLang="en-US" sz="2400">
                <a:latin typeface="微软雅黑" panose="020B0503020204020204" pitchFamily="34" charset="-122"/>
                <a:ea typeface="微软雅黑" panose="020B0503020204020204" pitchFamily="34" charset="-122"/>
              </a:rPr>
              <a:t>二、马克思主义对人类文明成果的继承与创新</a:t>
            </a:r>
            <a:endParaRPr lang="zh-CN" altLang="en-US" sz="2400">
              <a:latin typeface="微软雅黑" panose="020B0503020204020204" pitchFamily="34" charset="-122"/>
              <a:ea typeface="微软雅黑" panose="020B0503020204020204" pitchFamily="34" charset="-122"/>
            </a:endParaRPr>
          </a:p>
        </p:txBody>
      </p:sp>
      <p:sp>
        <p:nvSpPr>
          <p:cNvPr id="4" name="文本框 3"/>
          <p:cNvSpPr txBox="1"/>
          <p:nvPr/>
        </p:nvSpPr>
        <p:spPr>
          <a:xfrm>
            <a:off x="2730500" y="3008630"/>
            <a:ext cx="3488055" cy="460375"/>
          </a:xfrm>
          <a:prstGeom prst="rect">
            <a:avLst/>
          </a:prstGeom>
          <a:noFill/>
          <a:ln>
            <a:solidFill>
              <a:srgbClr val="FF0000"/>
            </a:solidFill>
          </a:ln>
        </p:spPr>
        <p:txBody>
          <a:bodyPr wrap="square" rtlCol="0">
            <a:spAutoFit/>
          </a:bodyPr>
          <a:lstStyle/>
          <a:p>
            <a:pPr algn="l"/>
            <a:r>
              <a:rPr lang="en-US" altLang="zh-CN" sz="2400" kern="0" dirty="0">
                <a:latin typeface="微软雅黑" panose="020B0503020204020204" pitchFamily="34" charset="-122"/>
                <a:ea typeface="微软雅黑" panose="020B0503020204020204" pitchFamily="34" charset="-122"/>
                <a:sym typeface="+mn-ea"/>
              </a:rPr>
              <a:t>1</a:t>
            </a:r>
            <a:r>
              <a:rPr lang="zh-CN" altLang="en-US" sz="2400" kern="0" dirty="0">
                <a:latin typeface="微软雅黑" panose="020B0503020204020204" pitchFamily="34" charset="-122"/>
                <a:ea typeface="微软雅黑" panose="020B0503020204020204" pitchFamily="34" charset="-122"/>
                <a:sym typeface="+mn-ea"/>
              </a:rPr>
              <a:t>、细胞学说</a:t>
            </a:r>
            <a:endParaRPr lang="zh-CN" altLang="en-US" sz="2400" kern="0" dirty="0">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2730500" y="4958715"/>
            <a:ext cx="3488055" cy="460375"/>
          </a:xfrm>
          <a:prstGeom prst="rect">
            <a:avLst/>
          </a:prstGeom>
          <a:noFill/>
          <a:ln>
            <a:solidFill>
              <a:srgbClr val="FF0000"/>
            </a:solidFill>
          </a:ln>
        </p:spPr>
        <p:txBody>
          <a:bodyPr wrap="square" rtlCol="0">
            <a:spAutoFit/>
          </a:bodyPr>
          <a:lstStyle/>
          <a:p>
            <a:pPr algn="l"/>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、生物进化论</a:t>
            </a:r>
            <a:endParaRPr lang="zh-CN" altLang="en-US" sz="2400">
              <a:latin typeface="微软雅黑" panose="020B0503020204020204" pitchFamily="34" charset="-122"/>
              <a:ea typeface="微软雅黑" panose="020B0503020204020204" pitchFamily="34" charset="-122"/>
            </a:endParaRPr>
          </a:p>
        </p:txBody>
      </p:sp>
      <p:sp>
        <p:nvSpPr>
          <p:cNvPr id="5" name="文本框 4"/>
          <p:cNvSpPr txBox="1"/>
          <p:nvPr/>
        </p:nvSpPr>
        <p:spPr>
          <a:xfrm>
            <a:off x="2730500" y="3994150"/>
            <a:ext cx="3488055" cy="460375"/>
          </a:xfrm>
          <a:prstGeom prst="rect">
            <a:avLst/>
          </a:prstGeom>
          <a:noFill/>
          <a:ln>
            <a:solidFill>
              <a:srgbClr val="FF0000"/>
            </a:solidFill>
          </a:ln>
        </p:spPr>
        <p:txBody>
          <a:bodyPr wrap="square" rtlCol="0">
            <a:spAutoFit/>
          </a:bodyPr>
          <a:lstStyle/>
          <a:p>
            <a:pPr algn="l"/>
            <a:r>
              <a:rPr lang="en-US" altLang="zh-CN" sz="2400" kern="0" dirty="0">
                <a:latin typeface="微软雅黑" panose="020B0503020204020204" pitchFamily="34" charset="-122"/>
                <a:ea typeface="微软雅黑" panose="020B0503020204020204" pitchFamily="34" charset="-122"/>
                <a:sym typeface="+mn-ea"/>
              </a:rPr>
              <a:t>2</a:t>
            </a:r>
            <a:r>
              <a:rPr lang="zh-CN" altLang="en-US" sz="2400" kern="0" dirty="0">
                <a:latin typeface="微软雅黑" panose="020B0503020204020204" pitchFamily="34" charset="-122"/>
                <a:ea typeface="微软雅黑" panose="020B0503020204020204" pitchFamily="34" charset="-122"/>
                <a:sym typeface="+mn-ea"/>
              </a:rPr>
              <a:t>、能量守恒和转化定律</a:t>
            </a:r>
            <a:endParaRPr lang="zh-CN" altLang="en-US" sz="2400" kern="0" dirty="0">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5346065" y="2103755"/>
            <a:ext cx="873125" cy="460375"/>
          </a:xfrm>
          <a:prstGeom prst="rect">
            <a:avLst/>
          </a:prstGeom>
          <a:noFill/>
        </p:spPr>
        <p:txBody>
          <a:bodyPr wrap="square" rtlCol="0" anchor="t">
            <a:spAutoFit/>
          </a:bodyPr>
          <a:lstStyle/>
          <a:p>
            <a:r>
              <a:rPr lang="zh-CN" altLang="en-US" sz="2400" dirty="0" smtClean="0">
                <a:solidFill>
                  <a:schemeClr val="tx1"/>
                </a:solidFill>
                <a:latin typeface="微软雅黑" panose="020B0503020204020204" pitchFamily="34" charset="-122"/>
                <a:ea typeface="微软雅黑" panose="020B0503020204020204" pitchFamily="34" charset="-122"/>
                <a:sym typeface="+mn-ea"/>
              </a:rPr>
              <a:t>了解</a:t>
            </a:r>
            <a:endParaRPr lang="zh-CN" altLang="en-US" sz="2400"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1488440" y="2103755"/>
            <a:ext cx="3618230" cy="460375"/>
          </a:xfrm>
          <a:prstGeom prst="rect">
            <a:avLst/>
          </a:prstGeom>
          <a:noFill/>
          <a:ln>
            <a:solidFill>
              <a:srgbClr val="FF0000"/>
            </a:solidFill>
          </a:ln>
        </p:spPr>
        <p:txBody>
          <a:bodyPr wrap="square" rtlCol="0">
            <a:spAutoFit/>
          </a:bodyPr>
          <a:lstStyle/>
          <a:p>
            <a:pPr algn="ctr"/>
            <a:r>
              <a:rPr lang="zh-CN" altLang="en-US" sz="2400">
                <a:latin typeface="微软雅黑" panose="020B0503020204020204" pitchFamily="34" charset="-122"/>
                <a:ea typeface="微软雅黑" panose="020B0503020204020204" pitchFamily="34" charset="-122"/>
              </a:rPr>
              <a:t>马克思主义的</a:t>
            </a:r>
            <a:r>
              <a:rPr lang="zh-CN" altLang="en-US" sz="2400" u="sng">
                <a:solidFill>
                  <a:srgbClr val="FF0000"/>
                </a:solidFill>
                <a:latin typeface="微软雅黑" panose="020B0503020204020204" pitchFamily="34" charset="-122"/>
                <a:ea typeface="微软雅黑" panose="020B0503020204020204" pitchFamily="34" charset="-122"/>
              </a:rPr>
              <a:t>其他来源</a:t>
            </a:r>
            <a:endParaRPr lang="zh-CN" altLang="en-US" sz="2400" u="sng">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432675" y="3994150"/>
            <a:ext cx="3171190" cy="460375"/>
          </a:xfrm>
          <a:prstGeom prst="rect">
            <a:avLst/>
          </a:prstGeom>
          <a:noFill/>
          <a:ln>
            <a:solidFill>
              <a:srgbClr val="FF0000"/>
            </a:solidFill>
          </a:ln>
        </p:spPr>
        <p:txBody>
          <a:bodyPr wrap="square" rtlCol="0">
            <a:spAutoFit/>
          </a:bodyPr>
          <a:lstStyle/>
          <a:p>
            <a:pPr algn="ctr"/>
            <a:r>
              <a:rPr lang="zh-CN" altLang="en-US" sz="2400" kern="0" dirty="0">
                <a:latin typeface="微软雅黑" panose="020B0503020204020204" pitchFamily="34" charset="-122"/>
                <a:ea typeface="微软雅黑" panose="020B0503020204020204" pitchFamily="34" charset="-122"/>
                <a:sym typeface="+mn-ea"/>
              </a:rPr>
              <a:t>自然科学三大发现</a:t>
            </a:r>
            <a:endParaRPr lang="zh-CN" altLang="en-US" sz="2400" kern="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21410" y="215265"/>
            <a:ext cx="4728845" cy="953135"/>
          </a:xfrm>
          <a:prstGeom prst="rect">
            <a:avLst/>
          </a:prstGeom>
          <a:noFill/>
        </p:spPr>
        <p:txBody>
          <a:bodyPr wrap="square" rtlCol="0">
            <a:spAutoFit/>
          </a:bodyPr>
          <a:lstStyle/>
          <a:p>
            <a:pPr algn="l" defTabSz="914400">
              <a:lnSpc>
                <a:spcPct val="200000"/>
              </a:lnSpc>
            </a:pPr>
            <a:r>
              <a:rPr lang="zh-CN" altLang="en-US" sz="2800" b="1" dirty="0" smtClean="0">
                <a:solidFill>
                  <a:schemeClr val="tx1">
                    <a:lumMod val="50000"/>
                  </a:schemeClr>
                </a:solidFill>
                <a:latin typeface="微软雅黑" panose="020B0503020204020204" pitchFamily="34" charset="-122"/>
                <a:ea typeface="微软雅黑" panose="020B0503020204020204" pitchFamily="34" charset="-122"/>
                <a:sym typeface="+mn-ea"/>
              </a:rPr>
              <a:t>第一节     物质世界和实践</a:t>
            </a:r>
            <a:endParaRPr lang="zh-CN" altLang="en-US" sz="2800" b="1" dirty="0" smtClean="0">
              <a:solidFill>
                <a:schemeClr val="tx1">
                  <a:lumMod val="50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2872105" y="3106420"/>
            <a:ext cx="1792605" cy="645160"/>
          </a:xfrm>
          <a:prstGeom prst="rect">
            <a:avLst/>
          </a:prstGeom>
          <a:noFill/>
        </p:spPr>
        <p:txBody>
          <a:bodyPr wrap="square" rtlCol="0" anchor="t">
            <a:spAutoFit/>
          </a:bodyPr>
          <a:lstStyle/>
          <a:p>
            <a:pPr fontAlgn="auto">
              <a:lnSpc>
                <a:spcPct val="150000"/>
              </a:lnSpc>
            </a:pPr>
            <a:r>
              <a:rPr lang="zh-CN" altLang="en-US" sz="2400">
                <a:latin typeface="微软雅黑" panose="020B0503020204020204" pitchFamily="34" charset="-122"/>
                <a:ea typeface="微软雅黑" panose="020B0503020204020204" pitchFamily="34" charset="-122"/>
                <a:sym typeface="+mn-ea"/>
              </a:rPr>
              <a:t>世界统一性</a:t>
            </a:r>
            <a:endParaRPr lang="en-US" altLang="zh-CN" sz="2400">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5643880" y="1422400"/>
            <a:ext cx="1186815" cy="645160"/>
          </a:xfrm>
          <a:prstGeom prst="rect">
            <a:avLst/>
          </a:prstGeom>
          <a:noFill/>
        </p:spPr>
        <p:txBody>
          <a:bodyPr wrap="square" rtlCol="0" anchor="t">
            <a:spAutoFit/>
          </a:bodyPr>
          <a:lstStyle/>
          <a:p>
            <a:pPr fontAlgn="auto">
              <a:lnSpc>
                <a:spcPct val="150000"/>
              </a:lnSpc>
            </a:pPr>
            <a:r>
              <a:rPr lang="zh-CN" altLang="en-US" sz="2400">
                <a:latin typeface="微软雅黑" panose="020B0503020204020204" pitchFamily="34" charset="-122"/>
                <a:ea typeface="微软雅黑" panose="020B0503020204020204" pitchFamily="34" charset="-122"/>
                <a:sym typeface="+mn-ea"/>
              </a:rPr>
              <a:t>物质观</a:t>
            </a:r>
            <a:endParaRPr lang="zh-CN" altLang="en-US" sz="2400">
              <a:latin typeface="微软雅黑" panose="020B0503020204020204" pitchFamily="34" charset="-122"/>
              <a:ea typeface="微软雅黑" panose="020B0503020204020204" pitchFamily="34" charset="-122"/>
              <a:sym typeface="+mn-ea"/>
            </a:endParaRPr>
          </a:p>
        </p:txBody>
      </p:sp>
      <p:sp>
        <p:nvSpPr>
          <p:cNvPr id="8" name="左大括号 7"/>
          <p:cNvSpPr/>
          <p:nvPr/>
        </p:nvSpPr>
        <p:spPr>
          <a:xfrm>
            <a:off x="4664710" y="1709420"/>
            <a:ext cx="431800" cy="36004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 name="文本框 3"/>
          <p:cNvSpPr txBox="1"/>
          <p:nvPr/>
        </p:nvSpPr>
        <p:spPr>
          <a:xfrm>
            <a:off x="5643880" y="2698750"/>
            <a:ext cx="1186815" cy="645160"/>
          </a:xfrm>
          <a:prstGeom prst="rect">
            <a:avLst/>
          </a:prstGeom>
          <a:noFill/>
          <a:ln>
            <a:noFill/>
          </a:ln>
        </p:spPr>
        <p:txBody>
          <a:bodyPr wrap="square" rtlCol="0" anchor="t">
            <a:spAutoFit/>
          </a:bodyPr>
          <a:lstStyle/>
          <a:p>
            <a:pPr fontAlgn="auto">
              <a:lnSpc>
                <a:spcPct val="150000"/>
              </a:lnSpc>
            </a:pPr>
            <a:r>
              <a:rPr lang="zh-CN" altLang="en-US" sz="2400">
                <a:latin typeface="微软雅黑" panose="020B0503020204020204" pitchFamily="34" charset="-122"/>
                <a:ea typeface="微软雅黑" panose="020B0503020204020204" pitchFamily="34" charset="-122"/>
                <a:sym typeface="+mn-ea"/>
              </a:rPr>
              <a:t>运动观</a:t>
            </a:r>
            <a:endParaRPr lang="zh-CN" altLang="en-US" sz="2400">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5643880" y="3975100"/>
            <a:ext cx="1186815" cy="645160"/>
          </a:xfrm>
          <a:prstGeom prst="rect">
            <a:avLst/>
          </a:prstGeom>
          <a:noFill/>
          <a:ln>
            <a:noFill/>
          </a:ln>
        </p:spPr>
        <p:txBody>
          <a:bodyPr wrap="square" rtlCol="0" anchor="t">
            <a:spAutoFit/>
          </a:bodyPr>
          <a:lstStyle/>
          <a:p>
            <a:pPr fontAlgn="auto">
              <a:lnSpc>
                <a:spcPct val="150000"/>
              </a:lnSpc>
            </a:pPr>
            <a:r>
              <a:rPr lang="zh-CN" altLang="en-US" sz="2400">
                <a:latin typeface="微软雅黑" panose="020B0503020204020204" pitchFamily="34" charset="-122"/>
                <a:ea typeface="微软雅黑" panose="020B0503020204020204" pitchFamily="34" charset="-122"/>
                <a:sym typeface="+mn-ea"/>
              </a:rPr>
              <a:t>时空观</a:t>
            </a:r>
            <a:endParaRPr lang="zh-CN" altLang="en-US" sz="2400">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643880" y="5022850"/>
            <a:ext cx="1186815" cy="645160"/>
          </a:xfrm>
          <a:prstGeom prst="rect">
            <a:avLst/>
          </a:prstGeom>
          <a:noFill/>
          <a:ln>
            <a:noFill/>
          </a:ln>
        </p:spPr>
        <p:txBody>
          <a:bodyPr wrap="square" rtlCol="0" anchor="t">
            <a:spAutoFit/>
          </a:bodyPr>
          <a:lstStyle/>
          <a:p>
            <a:pPr lvl="0" algn="l">
              <a:lnSpc>
                <a:spcPct val="150000"/>
              </a:lnSpc>
            </a:pPr>
            <a:r>
              <a:rPr lang="zh-CN" altLang="en-US" sz="2400">
                <a:latin typeface="微软雅黑" panose="020B0503020204020204" pitchFamily="34" charset="-122"/>
                <a:ea typeface="微软雅黑" panose="020B0503020204020204" pitchFamily="34" charset="-122"/>
                <a:sym typeface="+mn-ea"/>
              </a:rPr>
              <a:t>实践观</a:t>
            </a:r>
            <a:endParaRPr lang="zh-CN" altLang="en-US" sz="240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071664" y="1916832"/>
            <a:ext cx="5847398" cy="934720"/>
            <a:chOff x="3988" y="4664"/>
            <a:chExt cx="11228" cy="1472"/>
          </a:xfrm>
        </p:grpSpPr>
        <p:sp>
          <p:nvSpPr>
            <p:cNvPr id="2" name="矩形 1"/>
            <p:cNvSpPr/>
            <p:nvPr/>
          </p:nvSpPr>
          <p:spPr>
            <a:xfrm>
              <a:off x="4623" y="4664"/>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prstClr val="white"/>
                </a:solidFill>
                <a:latin typeface="方正清刻本悦宋简体" panose="02000000000000000000" pitchFamily="2" charset="-122"/>
                <a:ea typeface="方正清刻本悦宋简体" panose="02000000000000000000" pitchFamily="2" charset="-122"/>
              </a:endParaRPr>
            </a:p>
            <a:p>
              <a:pPr algn="ctr"/>
              <a:r>
                <a:rPr lang="zh-CN" altLang="en-US" sz="2800" b="1" dirty="0" smtClean="0">
                  <a:solidFill>
                    <a:schemeClr val="bg1"/>
                  </a:solidFill>
                  <a:latin typeface="微软雅黑" panose="020B0503020204020204" pitchFamily="34" charset="-122"/>
                  <a:ea typeface="微软雅黑" panose="020B0503020204020204" pitchFamily="34" charset="-122"/>
                </a:rPr>
                <a:t>【实践观】</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endParaRPr lang="zh-CN" altLang="en-US" sz="2800" b="1" dirty="0">
                <a:solidFill>
                  <a:prstClr val="white"/>
                </a:solidFill>
                <a:latin typeface="方正清刻本悦宋简体" panose="02000000000000000000" pitchFamily="2" charset="-122"/>
                <a:ea typeface="方正清刻本悦宋简体" panose="02000000000000000000" pitchFamily="2" charset="-122"/>
              </a:endParaRP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1720" y="1965960"/>
            <a:ext cx="9787255" cy="1197610"/>
          </a:xfrm>
          <a:prstGeom prst="rect">
            <a:avLst/>
          </a:prstGeom>
          <a:noFill/>
        </p:spPr>
        <p:txBody>
          <a:bodyPr wrap="square" lIns="91438" tIns="45719" rIns="91438" bIns="45719" rtlCol="0">
            <a:spAutoFit/>
          </a:bodyPr>
          <a:lstStyle/>
          <a:p>
            <a:pPr>
              <a:lnSpc>
                <a:spcPct val="150000"/>
              </a:lnSpc>
            </a:pPr>
            <a:r>
              <a:rPr lang="en-US" altLang="zh-CN" sz="2400" b="1" dirty="0" smtClean="0">
                <a:solidFill>
                  <a:prstClr val="black"/>
                </a:solidFill>
                <a:latin typeface="华文中宋" panose="02010600040101010101" charset="-122"/>
                <a:ea typeface="华文中宋" panose="02010600040101010101" charset="-122"/>
              </a:rPr>
              <a:t>【</a:t>
            </a:r>
            <a:r>
              <a:rPr lang="zh-CN" altLang="en-US" sz="2400" b="1" dirty="0" smtClean="0">
                <a:solidFill>
                  <a:prstClr val="black"/>
                </a:solidFill>
                <a:latin typeface="华文中宋" panose="02010600040101010101" charset="-122"/>
                <a:ea typeface="华文中宋" panose="02010600040101010101" charset="-122"/>
              </a:rPr>
              <a:t>实践观</a:t>
            </a:r>
            <a:r>
              <a:rPr lang="en-US" altLang="zh-CN" sz="2400" b="1" dirty="0" smtClean="0">
                <a:solidFill>
                  <a:prstClr val="black"/>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实践的本质、特点、形式和作用 </a:t>
            </a:r>
            <a:endParaRPr lang="en-US" altLang="zh-CN" sz="2400"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b="1" dirty="0" smtClean="0">
                <a:solidFill>
                  <a:prstClr val="black"/>
                </a:solidFill>
                <a:latin typeface="华文中宋" panose="02010600040101010101" charset="-122"/>
                <a:ea typeface="华文中宋" panose="02010600040101010101" charset="-122"/>
              </a:rPr>
              <a:t>（一）实践是主体</a:t>
            </a:r>
            <a:r>
              <a:rPr lang="zh-CN" altLang="en-US" sz="2400" b="1" dirty="0" smtClean="0">
                <a:solidFill>
                  <a:srgbClr val="C00000"/>
                </a:solidFill>
                <a:latin typeface="华文中宋" panose="02010600040101010101" charset="-122"/>
                <a:ea typeface="华文中宋" panose="02010600040101010101" charset="-122"/>
              </a:rPr>
              <a:t>能动地</a:t>
            </a:r>
            <a:r>
              <a:rPr lang="zh-CN" altLang="en-US" sz="2400" b="1" dirty="0" smtClean="0">
                <a:solidFill>
                  <a:prstClr val="black"/>
                </a:solidFill>
                <a:latin typeface="华文中宋" panose="02010600040101010101" charset="-122"/>
                <a:ea typeface="华文中宋" panose="02010600040101010101" charset="-122"/>
              </a:rPr>
              <a:t>改造和探索客体的</a:t>
            </a:r>
            <a:r>
              <a:rPr lang="zh-CN" altLang="en-US" sz="2400" b="1" dirty="0" smtClean="0">
                <a:solidFill>
                  <a:srgbClr val="C00000"/>
                </a:solidFill>
                <a:latin typeface="华文中宋" panose="02010600040101010101" charset="-122"/>
                <a:ea typeface="华文中宋" panose="02010600040101010101" charset="-122"/>
              </a:rPr>
              <a:t>客观</a:t>
            </a:r>
            <a:r>
              <a:rPr lang="zh-CN" altLang="en-US" sz="2400" b="1" dirty="0" smtClean="0">
                <a:solidFill>
                  <a:prstClr val="black"/>
                </a:solidFill>
                <a:latin typeface="华文中宋" panose="02010600040101010101" charset="-122"/>
                <a:ea typeface="华文中宋" panose="02010600040101010101" charset="-122"/>
              </a:rPr>
              <a:t>物质活动。【选择】</a:t>
            </a:r>
            <a:endParaRPr lang="en-US" altLang="zh-CN" sz="2400" b="1" dirty="0" smtClean="0">
              <a:solidFill>
                <a:srgbClr val="00B050"/>
              </a:solidFill>
              <a:latin typeface="华文中宋" panose="02010600040101010101" charset="-122"/>
              <a:ea typeface="华文中宋" panose="02010600040101010101" charset="-122"/>
            </a:endParaRPr>
          </a:p>
        </p:txBody>
      </p:sp>
      <p:sp>
        <p:nvSpPr>
          <p:cNvPr id="9" name="TextBox 8"/>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2" name="文本框 1"/>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36015" y="1291590"/>
            <a:ext cx="9787255" cy="1197610"/>
          </a:xfrm>
          <a:prstGeom prst="rect">
            <a:avLst/>
          </a:prstGeom>
          <a:noFill/>
        </p:spPr>
        <p:txBody>
          <a:bodyPr wrap="square" lIns="91438" tIns="45719" rIns="91438" bIns="45719" rtlCol="0">
            <a:spAutoFit/>
          </a:bodyPr>
          <a:lstStyle/>
          <a:p>
            <a:pPr>
              <a:lnSpc>
                <a:spcPct val="150000"/>
              </a:lnSpc>
            </a:pPr>
            <a:r>
              <a:rPr lang="en-US" altLang="zh-CN" sz="2400" b="1" dirty="0" smtClean="0">
                <a:solidFill>
                  <a:prstClr val="black"/>
                </a:solidFill>
                <a:latin typeface="华文中宋" panose="02010600040101010101" charset="-122"/>
                <a:ea typeface="华文中宋" panose="02010600040101010101" charset="-122"/>
              </a:rPr>
              <a:t>【</a:t>
            </a:r>
            <a:r>
              <a:rPr lang="zh-CN" altLang="en-US" sz="2400" b="1" dirty="0" smtClean="0">
                <a:solidFill>
                  <a:prstClr val="black"/>
                </a:solidFill>
                <a:latin typeface="华文中宋" panose="02010600040101010101" charset="-122"/>
                <a:ea typeface="华文中宋" panose="02010600040101010101" charset="-122"/>
              </a:rPr>
              <a:t>实践观</a:t>
            </a:r>
            <a:r>
              <a:rPr lang="en-US" altLang="zh-CN" sz="2400" b="1" dirty="0" smtClean="0">
                <a:solidFill>
                  <a:prstClr val="black"/>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实践的本质、特点、形式和作用 </a:t>
            </a:r>
            <a:endParaRPr lang="en-US" altLang="zh-CN" sz="2400"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b="1" dirty="0" smtClean="0">
                <a:solidFill>
                  <a:prstClr val="black"/>
                </a:solidFill>
                <a:latin typeface="华文中宋" panose="02010600040101010101" charset="-122"/>
                <a:ea typeface="华文中宋" panose="02010600040101010101" charset="-122"/>
              </a:rPr>
              <a:t>（一）实践是主体</a:t>
            </a:r>
            <a:r>
              <a:rPr lang="zh-CN" altLang="en-US" sz="2400" b="1" dirty="0" smtClean="0">
                <a:solidFill>
                  <a:srgbClr val="C00000"/>
                </a:solidFill>
                <a:latin typeface="华文中宋" panose="02010600040101010101" charset="-122"/>
                <a:ea typeface="华文中宋" panose="02010600040101010101" charset="-122"/>
              </a:rPr>
              <a:t>能动地</a:t>
            </a:r>
            <a:r>
              <a:rPr lang="zh-CN" altLang="en-US" sz="2400" b="1" dirty="0" smtClean="0">
                <a:solidFill>
                  <a:prstClr val="black"/>
                </a:solidFill>
                <a:latin typeface="华文中宋" panose="02010600040101010101" charset="-122"/>
                <a:ea typeface="华文中宋" panose="02010600040101010101" charset="-122"/>
              </a:rPr>
              <a:t>改造和探索客体的</a:t>
            </a:r>
            <a:r>
              <a:rPr lang="zh-CN" altLang="en-US" sz="2400" b="1" dirty="0" smtClean="0">
                <a:solidFill>
                  <a:srgbClr val="C00000"/>
                </a:solidFill>
                <a:latin typeface="华文中宋" panose="02010600040101010101" charset="-122"/>
                <a:ea typeface="华文中宋" panose="02010600040101010101" charset="-122"/>
              </a:rPr>
              <a:t>客观</a:t>
            </a:r>
            <a:r>
              <a:rPr lang="zh-CN" altLang="en-US" sz="2400" b="1" dirty="0" smtClean="0">
                <a:solidFill>
                  <a:prstClr val="black"/>
                </a:solidFill>
                <a:latin typeface="华文中宋" panose="02010600040101010101" charset="-122"/>
                <a:ea typeface="华文中宋" panose="02010600040101010101" charset="-122"/>
              </a:rPr>
              <a:t>物质活动。【选择】</a:t>
            </a:r>
            <a:endParaRPr lang="en-US" altLang="zh-CN" sz="2400" b="1" dirty="0" smtClean="0">
              <a:solidFill>
                <a:srgbClr val="00B050"/>
              </a:solidFill>
              <a:latin typeface="华文中宋" panose="02010600040101010101" charset="-122"/>
              <a:ea typeface="华文中宋" panose="02010600040101010101" charset="-122"/>
            </a:endParaRPr>
          </a:p>
        </p:txBody>
      </p:sp>
      <p:graphicFrame>
        <p:nvGraphicFramePr>
          <p:cNvPr id="5" name="图示 4"/>
          <p:cNvGraphicFramePr/>
          <p:nvPr/>
        </p:nvGraphicFramePr>
        <p:xfrm>
          <a:off x="1334135" y="2871470"/>
          <a:ext cx="9936480" cy="29686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TextBox 8"/>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2" name="文本框 1"/>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36015" y="1291590"/>
            <a:ext cx="9787255" cy="1197610"/>
          </a:xfrm>
          <a:prstGeom prst="rect">
            <a:avLst/>
          </a:prstGeom>
          <a:noFill/>
        </p:spPr>
        <p:txBody>
          <a:bodyPr wrap="square" lIns="91438" tIns="45719" rIns="91438" bIns="45719" rtlCol="0">
            <a:spAutoFit/>
          </a:bodyPr>
          <a:lstStyle/>
          <a:p>
            <a:pPr>
              <a:lnSpc>
                <a:spcPct val="150000"/>
              </a:lnSpc>
            </a:pPr>
            <a:r>
              <a:rPr lang="en-US" altLang="zh-CN" sz="2400" b="1" dirty="0" smtClean="0">
                <a:solidFill>
                  <a:prstClr val="black"/>
                </a:solidFill>
                <a:latin typeface="华文中宋" panose="02010600040101010101" charset="-122"/>
                <a:ea typeface="华文中宋" panose="02010600040101010101" charset="-122"/>
              </a:rPr>
              <a:t>【</a:t>
            </a:r>
            <a:r>
              <a:rPr lang="zh-CN" altLang="en-US" sz="2400" b="1" dirty="0" smtClean="0">
                <a:solidFill>
                  <a:prstClr val="black"/>
                </a:solidFill>
                <a:latin typeface="华文中宋" panose="02010600040101010101" charset="-122"/>
                <a:ea typeface="华文中宋" panose="02010600040101010101" charset="-122"/>
              </a:rPr>
              <a:t>实践观</a:t>
            </a:r>
            <a:r>
              <a:rPr lang="en-US" altLang="zh-CN" sz="2400" b="1" dirty="0" smtClean="0">
                <a:solidFill>
                  <a:prstClr val="black"/>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实践的本质、特点、形式和作用 </a:t>
            </a:r>
            <a:endParaRPr lang="en-US" altLang="zh-CN" sz="2400"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b="1" dirty="0" smtClean="0">
                <a:solidFill>
                  <a:prstClr val="black"/>
                </a:solidFill>
                <a:latin typeface="华文中宋" panose="02010600040101010101" charset="-122"/>
                <a:ea typeface="华文中宋" panose="02010600040101010101" charset="-122"/>
              </a:rPr>
              <a:t>（一）实践是主体</a:t>
            </a:r>
            <a:r>
              <a:rPr lang="zh-CN" altLang="en-US" sz="2400" b="1" dirty="0" smtClean="0">
                <a:solidFill>
                  <a:srgbClr val="C00000"/>
                </a:solidFill>
                <a:latin typeface="华文中宋" panose="02010600040101010101" charset="-122"/>
                <a:ea typeface="华文中宋" panose="02010600040101010101" charset="-122"/>
              </a:rPr>
              <a:t>能动地</a:t>
            </a:r>
            <a:r>
              <a:rPr lang="zh-CN" altLang="en-US" sz="2400" b="1" dirty="0" smtClean="0">
                <a:solidFill>
                  <a:prstClr val="black"/>
                </a:solidFill>
                <a:latin typeface="华文中宋" panose="02010600040101010101" charset="-122"/>
                <a:ea typeface="华文中宋" panose="02010600040101010101" charset="-122"/>
              </a:rPr>
              <a:t>改造和探索客体的</a:t>
            </a:r>
            <a:r>
              <a:rPr lang="zh-CN" altLang="en-US" sz="2400" b="1" dirty="0" smtClean="0">
                <a:solidFill>
                  <a:srgbClr val="C00000"/>
                </a:solidFill>
                <a:latin typeface="华文中宋" panose="02010600040101010101" charset="-122"/>
                <a:ea typeface="华文中宋" panose="02010600040101010101" charset="-122"/>
              </a:rPr>
              <a:t>客观</a:t>
            </a:r>
            <a:r>
              <a:rPr lang="zh-CN" altLang="en-US" sz="2400" b="1" dirty="0" smtClean="0">
                <a:solidFill>
                  <a:prstClr val="black"/>
                </a:solidFill>
                <a:latin typeface="华文中宋" panose="02010600040101010101" charset="-122"/>
                <a:ea typeface="华文中宋" panose="02010600040101010101" charset="-122"/>
              </a:rPr>
              <a:t>物质活动。【选择】</a:t>
            </a:r>
            <a:endParaRPr lang="en-US" altLang="zh-CN" sz="2400" b="1" dirty="0" smtClean="0">
              <a:solidFill>
                <a:srgbClr val="00B050"/>
              </a:solidFill>
              <a:latin typeface="华文中宋" panose="02010600040101010101" charset="-122"/>
              <a:ea typeface="华文中宋" panose="02010600040101010101" charset="-122"/>
            </a:endParaRPr>
          </a:p>
        </p:txBody>
      </p:sp>
      <p:graphicFrame>
        <p:nvGraphicFramePr>
          <p:cNvPr id="5" name="图示 4"/>
          <p:cNvGraphicFramePr/>
          <p:nvPr/>
        </p:nvGraphicFramePr>
        <p:xfrm>
          <a:off x="1334135" y="2871470"/>
          <a:ext cx="9936480" cy="29686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TextBox 8"/>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2" name="文本框 1"/>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1710" y="1872615"/>
            <a:ext cx="8933180" cy="3357880"/>
          </a:xfrm>
        </p:spPr>
        <p:txBody>
          <a:bodyPr>
            <a:noAutofit/>
          </a:bodyPr>
          <a:lstStyle/>
          <a:p>
            <a:pPr marL="0" algn="just">
              <a:lnSpc>
                <a:spcPct val="150000"/>
              </a:lnSpc>
              <a:buNone/>
            </a:pPr>
            <a:r>
              <a:rPr lang="en-US" sz="2100" dirty="0">
                <a:latin typeface="微软雅黑" panose="020B0503020204020204" pitchFamily="34" charset="-122"/>
                <a:ea typeface="微软雅黑" panose="020B0503020204020204" pitchFamily="34" charset="-122"/>
                <a:sym typeface="+mn-ea"/>
              </a:rPr>
              <a:t>##</a:t>
            </a:r>
            <a:r>
              <a:rPr altLang="zh-CN" sz="2100" dirty="0">
                <a:latin typeface="微软雅黑" panose="020B0503020204020204" pitchFamily="34" charset="-122"/>
                <a:ea typeface="微软雅黑" panose="020B0503020204020204" pitchFamily="34" charset="-122"/>
                <a:sym typeface="+mn-ea"/>
              </a:rPr>
              <a:t>马克思主义认为，实践是（ </a:t>
            </a:r>
            <a:r>
              <a:rPr altLang="zh-CN" sz="2100" dirty="0" smtClean="0">
                <a:latin typeface="微软雅黑" panose="020B0503020204020204" pitchFamily="34" charset="-122"/>
                <a:ea typeface="微软雅黑" panose="020B0503020204020204" pitchFamily="34" charset="-122"/>
                <a:sym typeface="+mn-ea"/>
              </a:rPr>
              <a:t>）</a:t>
            </a:r>
            <a:endParaRPr altLang="zh-CN" sz="18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A 、主体能动地改造和探索客体的客观物质活动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B 、主观的精神活动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C 、认为应付环境所采取的生物性活动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D 、个人的日常生活活动</a:t>
            </a:r>
            <a:endParaRPr altLang="zh-CN" sz="2100" dirty="0">
              <a:latin typeface="微软雅黑" panose="020B0503020204020204" pitchFamily="34" charset="-122"/>
              <a:ea typeface="微软雅黑" panose="020B0503020204020204" pitchFamily="34" charset="-122"/>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1710" y="1872615"/>
            <a:ext cx="8933180" cy="3357880"/>
          </a:xfrm>
        </p:spPr>
        <p:txBody>
          <a:bodyPr>
            <a:noAutofit/>
          </a:bodyPr>
          <a:lstStyle/>
          <a:p>
            <a:pPr marL="0" algn="just">
              <a:lnSpc>
                <a:spcPct val="150000"/>
              </a:lnSpc>
              <a:buNone/>
            </a:pPr>
            <a:r>
              <a:rPr lang="en-US" sz="2100" dirty="0">
                <a:latin typeface="微软雅黑" panose="020B0503020204020204" pitchFamily="34" charset="-122"/>
                <a:ea typeface="微软雅黑" panose="020B0503020204020204" pitchFamily="34" charset="-122"/>
                <a:sym typeface="+mn-ea"/>
              </a:rPr>
              <a:t>#</a:t>
            </a:r>
            <a:r>
              <a:rPr altLang="zh-CN" sz="2100" dirty="0">
                <a:latin typeface="微软雅黑" panose="020B0503020204020204" pitchFamily="34" charset="-122"/>
                <a:ea typeface="微软雅黑" panose="020B0503020204020204" pitchFamily="34" charset="-122"/>
                <a:sym typeface="+mn-ea"/>
              </a:rPr>
              <a:t>马克思主义认为，实践是（ </a:t>
            </a:r>
            <a:r>
              <a:rPr lang="en-US" sz="2100" b="1" dirty="0">
                <a:solidFill>
                  <a:srgbClr val="FF0000"/>
                </a:solidFill>
                <a:latin typeface="微软雅黑" panose="020B0503020204020204" pitchFamily="34" charset="-122"/>
                <a:ea typeface="微软雅黑" panose="020B0503020204020204" pitchFamily="34" charset="-122"/>
                <a:sym typeface="+mn-ea"/>
              </a:rPr>
              <a:t>A</a:t>
            </a:r>
            <a:r>
              <a:rPr altLang="zh-CN" sz="2100" dirty="0" smtClean="0">
                <a:latin typeface="微软雅黑" panose="020B0503020204020204" pitchFamily="34" charset="-122"/>
                <a:ea typeface="微软雅黑" panose="020B0503020204020204" pitchFamily="34" charset="-122"/>
                <a:sym typeface="+mn-ea"/>
              </a:rPr>
              <a:t>）</a:t>
            </a:r>
            <a:endParaRPr altLang="zh-CN" sz="18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b="1" dirty="0" err="1" smtClean="0">
                <a:solidFill>
                  <a:srgbClr val="FF0000"/>
                </a:solidFill>
                <a:latin typeface="微软雅黑" panose="020B0503020204020204" pitchFamily="34" charset="-122"/>
                <a:ea typeface="微软雅黑" panose="020B0503020204020204" pitchFamily="34" charset="-122"/>
                <a:sym typeface="+mn-ea"/>
              </a:rPr>
              <a:t>A、</a:t>
            </a:r>
            <a:r>
              <a:rPr altLang="zh-CN" sz="2100" b="1" dirty="0" err="1">
                <a:solidFill>
                  <a:srgbClr val="FF0000"/>
                </a:solidFill>
                <a:latin typeface="微软雅黑" panose="020B0503020204020204" pitchFamily="34" charset="-122"/>
                <a:ea typeface="微软雅黑" panose="020B0503020204020204" pitchFamily="34" charset="-122"/>
                <a:sym typeface="+mn-ea"/>
              </a:rPr>
              <a:t>主体能动地改造和探索客体的客观物质活动</a:t>
            </a:r>
            <a:endParaRPr altLang="zh-CN" sz="2100" b="1" dirty="0">
              <a:solidFill>
                <a:srgbClr val="FF0000"/>
              </a:solidFill>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B 、主观的精神活动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C 、认为应付环境所采取的生物性活动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D 、个人的日常生活活动</a:t>
            </a:r>
            <a:endParaRPr altLang="zh-CN" sz="2100" dirty="0">
              <a:latin typeface="微软雅黑" panose="020B0503020204020204" pitchFamily="34" charset="-122"/>
              <a:ea typeface="微软雅黑" panose="020B0503020204020204" pitchFamily="34" charset="-122"/>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8933180" cy="3357880"/>
          </a:xfrm>
        </p:spPr>
        <p:txBody>
          <a:bodyPr>
            <a:normAutofit/>
          </a:bodyPr>
          <a:lstStyle/>
          <a:p>
            <a:pPr marL="0" algn="just">
              <a:lnSpc>
                <a:spcPct val="150000"/>
              </a:lnSpc>
              <a:buNone/>
            </a:pPr>
            <a:r>
              <a:rPr lang="en-US" sz="2400" dirty="0">
                <a:sym typeface="+mn-ea"/>
              </a:rPr>
              <a:t>##1</a:t>
            </a:r>
            <a:r>
              <a:rPr altLang="zh-CN" sz="2000" dirty="0">
                <a:latin typeface="微软雅黑" panose="020B0503020204020204" pitchFamily="34" charset="-122"/>
                <a:ea typeface="微软雅黑" panose="020B0503020204020204" pitchFamily="34" charset="-122"/>
                <a:sym typeface="+mn-ea"/>
              </a:rPr>
              <a:t>.  下列活动中属于</a:t>
            </a:r>
            <a:r>
              <a:rPr altLang="zh-CN" sz="2000" b="1" dirty="0">
                <a:latin typeface="微软雅黑" panose="020B0503020204020204" pitchFamily="34" charset="-122"/>
                <a:ea typeface="微软雅黑" panose="020B0503020204020204" pitchFamily="34" charset="-122"/>
                <a:sym typeface="+mn-ea"/>
              </a:rPr>
              <a:t>最基本的实践形式</a:t>
            </a:r>
            <a:r>
              <a:rPr altLang="zh-CN" sz="2000" dirty="0">
                <a:latin typeface="微软雅黑" panose="020B0503020204020204" pitchFamily="34" charset="-122"/>
                <a:ea typeface="微软雅黑" panose="020B0503020204020204" pitchFamily="34" charset="-122"/>
                <a:sym typeface="+mn-ea"/>
              </a:rPr>
              <a:t>的是（      ）     1207  </a:t>
            </a:r>
            <a:endParaRPr altLang="zh-CN" sz="20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000" dirty="0">
                <a:latin typeface="微软雅黑" panose="020B0503020204020204" pitchFamily="34" charset="-122"/>
                <a:ea typeface="微软雅黑" panose="020B0503020204020204" pitchFamily="34" charset="-122"/>
                <a:sym typeface="+mn-ea"/>
              </a:rPr>
              <a:t>A．物质生产活动      </a:t>
            </a:r>
            <a:endParaRPr altLang="zh-CN" sz="20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000" dirty="0">
                <a:latin typeface="微软雅黑" panose="020B0503020204020204" pitchFamily="34" charset="-122"/>
                <a:ea typeface="微软雅黑" panose="020B0503020204020204" pitchFamily="34" charset="-122"/>
                <a:sym typeface="+mn-ea"/>
              </a:rPr>
              <a:t>B．处理社会关系活动    </a:t>
            </a:r>
            <a:endParaRPr altLang="zh-CN" sz="20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000" dirty="0">
                <a:latin typeface="微软雅黑" panose="020B0503020204020204" pitchFamily="34" charset="-122"/>
                <a:ea typeface="微软雅黑" panose="020B0503020204020204" pitchFamily="34" charset="-122"/>
                <a:sym typeface="+mn-ea"/>
              </a:rPr>
              <a:t>C．科学实验活动      </a:t>
            </a:r>
            <a:endParaRPr altLang="zh-CN" sz="20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000" dirty="0">
                <a:latin typeface="微软雅黑" panose="020B0503020204020204" pitchFamily="34" charset="-122"/>
                <a:ea typeface="微软雅黑" panose="020B0503020204020204" pitchFamily="34" charset="-122"/>
                <a:sym typeface="+mn-ea"/>
              </a:rPr>
              <a:t>D．艺术表演活动   </a:t>
            </a:r>
            <a:endParaRPr altLang="zh-CN" sz="2000" dirty="0">
              <a:latin typeface="微软雅黑" panose="020B0503020204020204" pitchFamily="34" charset="-122"/>
              <a:ea typeface="微软雅黑" panose="020B0503020204020204" pitchFamily="34" charset="-122"/>
              <a:sym typeface="+mn-ea"/>
            </a:endParaRPr>
          </a:p>
          <a:p>
            <a:pPr marL="0" indent="0" algn="just">
              <a:lnSpc>
                <a:spcPct val="150000"/>
              </a:lnSpc>
              <a:buNone/>
            </a:pPr>
            <a:endParaRPr sz="2400" dirty="0">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463530" cy="3357880"/>
          </a:xfrm>
        </p:spPr>
        <p:txBody>
          <a:bodyPr>
            <a:noAutofit/>
          </a:bodyPr>
          <a:lstStyle/>
          <a:p>
            <a:pPr marL="0" algn="just">
              <a:lnSpc>
                <a:spcPct val="150000"/>
              </a:lnSpc>
              <a:buNone/>
            </a:pPr>
            <a:r>
              <a:rPr lang="en-US" sz="2100" dirty="0">
                <a:latin typeface="微软雅黑" panose="020B0503020204020204" pitchFamily="34" charset="-122"/>
                <a:ea typeface="微软雅黑" panose="020B0503020204020204" pitchFamily="34" charset="-122"/>
                <a:sym typeface="+mn-ea"/>
              </a:rPr>
              <a:t>##</a:t>
            </a:r>
            <a:r>
              <a:rPr altLang="zh-CN" sz="2100" dirty="0">
                <a:latin typeface="微软雅黑" panose="020B0503020204020204" pitchFamily="34" charset="-122"/>
                <a:ea typeface="微软雅黑" panose="020B0503020204020204" pitchFamily="34" charset="-122"/>
                <a:sym typeface="+mn-ea"/>
              </a:rPr>
              <a:t>1.  下列活动中属于最</a:t>
            </a:r>
            <a:r>
              <a:rPr altLang="zh-CN" sz="2100" b="1" dirty="0">
                <a:latin typeface="微软雅黑" panose="020B0503020204020204" pitchFamily="34" charset="-122"/>
                <a:ea typeface="微软雅黑" panose="020B0503020204020204" pitchFamily="34" charset="-122"/>
                <a:sym typeface="+mn-ea"/>
              </a:rPr>
              <a:t>基本的实践形式</a:t>
            </a:r>
            <a:r>
              <a:rPr altLang="zh-CN" sz="2100" dirty="0">
                <a:latin typeface="微软雅黑" panose="020B0503020204020204" pitchFamily="34" charset="-122"/>
                <a:ea typeface="微软雅黑" panose="020B0503020204020204" pitchFamily="34" charset="-122"/>
                <a:sym typeface="+mn-ea"/>
              </a:rPr>
              <a:t>的是（  A    ）     1207  </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b="1" dirty="0">
                <a:solidFill>
                  <a:srgbClr val="FF0000"/>
                </a:solidFill>
                <a:latin typeface="微软雅黑" panose="020B0503020204020204" pitchFamily="34" charset="-122"/>
                <a:ea typeface="微软雅黑" panose="020B0503020204020204" pitchFamily="34" charset="-122"/>
                <a:sym typeface="+mn-ea"/>
              </a:rPr>
              <a:t>A．物质生产活动  </a:t>
            </a:r>
            <a:r>
              <a:rPr altLang="zh-CN" sz="2100" dirty="0">
                <a:latin typeface="微软雅黑" panose="020B0503020204020204" pitchFamily="34" charset="-122"/>
                <a:ea typeface="微软雅黑" panose="020B0503020204020204" pitchFamily="34" charset="-122"/>
                <a:sym typeface="+mn-ea"/>
              </a:rPr>
              <a:t>    </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B．处理社会关系活动    </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C．科学实验活动      </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D．艺术表演活动   </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解析：实践形式有三种：物质生产实践、处理社会关系的实践、科学实践。其中物质生产实践是解决衣食住行的活动，是最基本的实践形式。</a:t>
            </a:r>
            <a:endParaRPr altLang="zh-CN" sz="2100" dirty="0">
              <a:latin typeface="微软雅黑" panose="020B0503020204020204" pitchFamily="34" charset="-122"/>
              <a:ea typeface="微软雅黑" panose="020B0503020204020204" pitchFamily="34" charset="-122"/>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463530" cy="3357880"/>
          </a:xfrm>
        </p:spPr>
        <p:txBody>
          <a:bodyPr>
            <a:noAutofit/>
          </a:bodyPr>
          <a:lstStyle/>
          <a:p>
            <a:pPr marL="0" algn="just">
              <a:lnSpc>
                <a:spcPct val="150000"/>
              </a:lnSpc>
              <a:buNone/>
            </a:pPr>
            <a:r>
              <a:rPr lang="en-US" sz="2100" dirty="0">
                <a:latin typeface="微软雅黑" panose="020B0503020204020204" pitchFamily="34" charset="-122"/>
                <a:ea typeface="微软雅黑" panose="020B0503020204020204" pitchFamily="34" charset="-122"/>
                <a:sym typeface="+mn-ea"/>
              </a:rPr>
              <a:t>##</a:t>
            </a:r>
            <a:r>
              <a:rPr altLang="zh-CN" sz="2100" dirty="0">
                <a:latin typeface="微软雅黑" panose="020B0503020204020204" pitchFamily="34" charset="-122"/>
                <a:ea typeface="微软雅黑" panose="020B0503020204020204" pitchFamily="34" charset="-122"/>
                <a:sym typeface="+mn-ea"/>
              </a:rPr>
              <a:t>下列选项中属于最基本的实践活动的是（ ）</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A 、社会管理活动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B 、科学实验活动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C 、社会改革活动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D 、物质生产活动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endParaRPr altLang="zh-CN" sz="2100" dirty="0">
              <a:latin typeface="微软雅黑" panose="020B0503020204020204" pitchFamily="34" charset="-122"/>
              <a:ea typeface="微软雅黑" panose="020B0503020204020204" pitchFamily="34" charset="-122"/>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766445" y="2562860"/>
            <a:ext cx="11666259" cy="3902541"/>
          </a:xfrm>
        </p:spPr>
        <p:txBody>
          <a:bodyPr>
            <a:noAutofit/>
          </a:bodyPr>
          <a:lstStyle/>
          <a:p>
            <a:pPr marL="0" indent="0">
              <a:lnSpc>
                <a:spcPct val="170000"/>
              </a:lnSpc>
              <a:buNone/>
            </a:pPr>
            <a:r>
              <a:rPr lang="en-US" altLang="zh-CN" sz="2400" dirty="0" smtClean="0">
                <a:latin typeface="微软雅黑" panose="020B0503020204020204" pitchFamily="34" charset="-122"/>
                <a:ea typeface="微软雅黑" panose="020B0503020204020204" pitchFamily="34" charset="-122"/>
                <a:sym typeface="+mn-ea"/>
              </a:rPr>
              <a:t>#</a:t>
            </a:r>
            <a:r>
              <a:rPr lang="zh-CN" altLang="en-US" sz="2400" dirty="0" smtClean="0">
                <a:latin typeface="微软雅黑" panose="020B0503020204020204" pitchFamily="34" charset="-122"/>
                <a:ea typeface="微软雅黑" panose="020B0503020204020204" pitchFamily="34" charset="-122"/>
                <a:sym typeface="+mn-ea"/>
              </a:rPr>
              <a:t>马克思主义</a:t>
            </a:r>
            <a:r>
              <a:rPr lang="zh-CN" altLang="en-US" sz="2400" dirty="0">
                <a:latin typeface="微软雅黑" panose="020B0503020204020204" pitchFamily="34" charset="-122"/>
                <a:ea typeface="微软雅黑" panose="020B0503020204020204" pitchFamily="34" charset="-122"/>
                <a:sym typeface="+mn-ea"/>
              </a:rPr>
              <a:t>是 </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的产物</a:t>
            </a:r>
            <a:r>
              <a:rPr lang="en-US" altLang="zh-CN" sz="2400" dirty="0">
                <a:latin typeface="微软雅黑" panose="020B0503020204020204" pitchFamily="34" charset="-122"/>
                <a:ea typeface="微软雅黑" panose="020B0503020204020204" pitchFamily="34" charset="-122"/>
                <a:sym typeface="+mn-ea"/>
              </a:rPr>
              <a:t>0-P39  1201  </a:t>
            </a:r>
            <a:endParaRPr lang="en-US" altLang="zh-CN" sz="2400" dirty="0">
              <a:latin typeface="微软雅黑" panose="020B0503020204020204" pitchFamily="34" charset="-122"/>
              <a:ea typeface="微软雅黑" panose="020B0503020204020204" pitchFamily="34" charset="-122"/>
            </a:endParaRPr>
          </a:p>
          <a:p>
            <a:pPr marL="0" indent="0">
              <a:lnSpc>
                <a:spcPct val="170000"/>
              </a:lnSpc>
              <a:buNone/>
            </a:pPr>
            <a:r>
              <a:rPr lang="en-US" altLang="zh-CN" sz="2400" dirty="0">
                <a:latin typeface="微软雅黑" panose="020B0503020204020204" pitchFamily="34" charset="-122"/>
                <a:ea typeface="微软雅黑" panose="020B0503020204020204" pitchFamily="34" charset="-122"/>
                <a:sym typeface="+mn-ea"/>
              </a:rPr>
              <a:t>A. </a:t>
            </a:r>
            <a:r>
              <a:rPr lang="zh-CN" altLang="en-US" sz="2400" dirty="0">
                <a:latin typeface="微软雅黑" panose="020B0503020204020204" pitchFamily="34" charset="-122"/>
                <a:ea typeface="微软雅黑" panose="020B0503020204020204" pitchFamily="34" charset="-122"/>
                <a:sym typeface="+mn-ea"/>
              </a:rPr>
              <a:t>时代   </a:t>
            </a:r>
            <a:endParaRPr lang="en-US" altLang="zh-CN" sz="2400" dirty="0">
              <a:latin typeface="微软雅黑" panose="020B0503020204020204" pitchFamily="34" charset="-122"/>
              <a:ea typeface="微软雅黑" panose="020B0503020204020204" pitchFamily="34" charset="-122"/>
              <a:sym typeface="+mn-ea"/>
            </a:endParaRPr>
          </a:p>
          <a:p>
            <a:pPr marL="0" indent="0">
              <a:lnSpc>
                <a:spcPct val="170000"/>
              </a:lnSpc>
              <a:buNone/>
            </a:pPr>
            <a:r>
              <a:rPr lang="en-US" altLang="zh-CN" sz="2400" dirty="0">
                <a:latin typeface="微软雅黑" panose="020B0503020204020204" pitchFamily="34" charset="-122"/>
                <a:ea typeface="微软雅黑" panose="020B0503020204020204" pitchFamily="34" charset="-122"/>
                <a:sym typeface="+mn-ea"/>
              </a:rPr>
              <a:t>B. </a:t>
            </a:r>
            <a:r>
              <a:rPr lang="zh-CN" altLang="en-US" sz="2400" dirty="0">
                <a:latin typeface="微软雅黑" panose="020B0503020204020204" pitchFamily="34" charset="-122"/>
                <a:ea typeface="微软雅黑" panose="020B0503020204020204" pitchFamily="34" charset="-122"/>
                <a:sym typeface="+mn-ea"/>
              </a:rPr>
              <a:t>社会的发展</a:t>
            </a:r>
            <a:endParaRPr lang="zh-CN" altLang="en-US" sz="2400" dirty="0">
              <a:latin typeface="微软雅黑" panose="020B0503020204020204" pitchFamily="34" charset="-122"/>
              <a:ea typeface="微软雅黑" panose="020B0503020204020204" pitchFamily="34" charset="-122"/>
            </a:endParaRPr>
          </a:p>
          <a:p>
            <a:pPr marL="0" indent="0">
              <a:lnSpc>
                <a:spcPct val="170000"/>
              </a:lnSpc>
              <a:buNone/>
            </a:pPr>
            <a:r>
              <a:rPr lang="en-US" altLang="zh-CN" sz="2400" dirty="0">
                <a:latin typeface="微软雅黑" panose="020B0503020204020204" pitchFamily="34" charset="-122"/>
                <a:ea typeface="微软雅黑" panose="020B0503020204020204" pitchFamily="34" charset="-122"/>
                <a:sym typeface="+mn-ea"/>
              </a:rPr>
              <a:t>C.</a:t>
            </a:r>
            <a:r>
              <a:rPr lang="zh-CN" altLang="en-US" sz="2400" dirty="0">
                <a:latin typeface="微软雅黑" panose="020B0503020204020204" pitchFamily="34" charset="-122"/>
                <a:ea typeface="微软雅黑" panose="020B0503020204020204" pitchFamily="34" charset="-122"/>
                <a:sym typeface="+mn-ea"/>
              </a:rPr>
              <a:t>人类的发展</a:t>
            </a:r>
            <a:endParaRPr lang="zh-CN" altLang="en-US" sz="2400" dirty="0">
              <a:latin typeface="微软雅黑" panose="020B0503020204020204" pitchFamily="34" charset="-122"/>
              <a:ea typeface="微软雅黑" panose="020B0503020204020204" pitchFamily="34" charset="-122"/>
            </a:endParaRPr>
          </a:p>
          <a:p>
            <a:pPr marL="0" indent="0">
              <a:lnSpc>
                <a:spcPct val="170000"/>
              </a:lnSpc>
              <a:buNone/>
            </a:pPr>
            <a:r>
              <a:rPr lang="en-US" altLang="zh-CN" sz="2400" dirty="0">
                <a:latin typeface="微软雅黑" panose="020B0503020204020204" pitchFamily="34" charset="-122"/>
                <a:ea typeface="微软雅黑" panose="020B0503020204020204" pitchFamily="34" charset="-122"/>
                <a:sym typeface="+mn-ea"/>
              </a:rPr>
              <a:t>D. </a:t>
            </a:r>
            <a:r>
              <a:rPr lang="zh-CN" altLang="en-US" sz="2400" dirty="0">
                <a:latin typeface="微软雅黑" panose="020B0503020204020204" pitchFamily="34" charset="-122"/>
                <a:ea typeface="微软雅黑" panose="020B0503020204020204" pitchFamily="34" charset="-122"/>
                <a:sym typeface="+mn-ea"/>
              </a:rPr>
              <a:t>世纪</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010" y="1872615"/>
            <a:ext cx="10463530" cy="3357880"/>
          </a:xfrm>
        </p:spPr>
        <p:txBody>
          <a:bodyPr>
            <a:noAutofit/>
          </a:bodyPr>
          <a:lstStyle/>
          <a:p>
            <a:pPr marL="0" algn="just">
              <a:lnSpc>
                <a:spcPct val="150000"/>
              </a:lnSpc>
              <a:buNone/>
            </a:pPr>
            <a:r>
              <a:rPr lang="en-US" sz="2100" dirty="0">
                <a:latin typeface="微软雅黑" panose="020B0503020204020204" pitchFamily="34" charset="-122"/>
                <a:ea typeface="微软雅黑" panose="020B0503020204020204" pitchFamily="34" charset="-122"/>
                <a:sym typeface="+mn-ea"/>
              </a:rPr>
              <a:t>##</a:t>
            </a:r>
            <a:r>
              <a:rPr altLang="zh-CN" sz="2100" dirty="0">
                <a:latin typeface="微软雅黑" panose="020B0503020204020204" pitchFamily="34" charset="-122"/>
                <a:ea typeface="微软雅黑" panose="020B0503020204020204" pitchFamily="34" charset="-122"/>
                <a:sym typeface="+mn-ea"/>
              </a:rPr>
              <a:t>下列选项中属于最基本的实践活动的是（ </a:t>
            </a:r>
            <a:r>
              <a:rPr lang="en-US" sz="2100" b="1" dirty="0">
                <a:solidFill>
                  <a:srgbClr val="FF0000"/>
                </a:solidFill>
                <a:latin typeface="微软雅黑" panose="020B0503020204020204" pitchFamily="34" charset="-122"/>
                <a:ea typeface="微软雅黑" panose="020B0503020204020204" pitchFamily="34" charset="-122"/>
                <a:sym typeface="+mn-ea"/>
              </a:rPr>
              <a:t>D</a:t>
            </a:r>
            <a:r>
              <a:rPr altLang="zh-CN" sz="2100" dirty="0">
                <a:latin typeface="微软雅黑" panose="020B0503020204020204" pitchFamily="34" charset="-122"/>
                <a:ea typeface="微软雅黑" panose="020B0503020204020204" pitchFamily="34" charset="-122"/>
                <a:sym typeface="+mn-ea"/>
              </a:rPr>
              <a:t>）</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A 、社会管理活动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B 、科学实验活动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dirty="0">
                <a:latin typeface="微软雅黑" panose="020B0503020204020204" pitchFamily="34" charset="-122"/>
                <a:ea typeface="微软雅黑" panose="020B0503020204020204" pitchFamily="34" charset="-122"/>
                <a:sym typeface="+mn-ea"/>
              </a:rPr>
              <a:t>C 、社会改革活动</a:t>
            </a: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r>
              <a:rPr altLang="zh-CN" sz="2100" b="1" dirty="0">
                <a:solidFill>
                  <a:srgbClr val="FF0000"/>
                </a:solidFill>
                <a:latin typeface="微软雅黑" panose="020B0503020204020204" pitchFamily="34" charset="-122"/>
                <a:ea typeface="微软雅黑" panose="020B0503020204020204" pitchFamily="34" charset="-122"/>
                <a:sym typeface="+mn-ea"/>
              </a:rPr>
              <a:t>D 、物质生产活动</a:t>
            </a:r>
            <a:endParaRPr altLang="zh-CN" sz="2100" b="1" dirty="0">
              <a:solidFill>
                <a:srgbClr val="FF0000"/>
              </a:solidFill>
              <a:latin typeface="微软雅黑" panose="020B0503020204020204" pitchFamily="34" charset="-122"/>
              <a:ea typeface="微软雅黑" panose="020B0503020204020204" pitchFamily="34" charset="-122"/>
              <a:sym typeface="+mn-ea"/>
            </a:endParaRPr>
          </a:p>
          <a:p>
            <a:pPr marL="0" algn="just">
              <a:lnSpc>
                <a:spcPct val="150000"/>
              </a:lnSpc>
              <a:buNone/>
            </a:pPr>
            <a:endParaRPr altLang="zh-CN" sz="2100" dirty="0">
              <a:latin typeface="微软雅黑" panose="020B0503020204020204" pitchFamily="34" charset="-122"/>
              <a:ea typeface="微软雅黑" panose="020B0503020204020204" pitchFamily="34" charset="-122"/>
              <a:sym typeface="+mn-ea"/>
            </a:endParaRPr>
          </a:p>
          <a:p>
            <a:pPr marL="0" algn="just">
              <a:lnSpc>
                <a:spcPct val="150000"/>
              </a:lnSpc>
              <a:buNone/>
            </a:pPr>
            <a:endParaRPr altLang="zh-CN" sz="2100" dirty="0">
              <a:latin typeface="微软雅黑" panose="020B0503020204020204" pitchFamily="34" charset="-122"/>
              <a:ea typeface="微软雅黑" panose="020B0503020204020204" pitchFamily="34" charset="-122"/>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36015" y="1291590"/>
            <a:ext cx="9787255" cy="1197610"/>
          </a:xfrm>
          <a:prstGeom prst="rect">
            <a:avLst/>
          </a:prstGeom>
          <a:noFill/>
        </p:spPr>
        <p:txBody>
          <a:bodyPr wrap="square" lIns="91438" tIns="45719" rIns="91438" bIns="45719" rtlCol="0">
            <a:spAutoFit/>
          </a:bodyPr>
          <a:lstStyle/>
          <a:p>
            <a:pPr>
              <a:lnSpc>
                <a:spcPct val="150000"/>
              </a:lnSpc>
            </a:pPr>
            <a:r>
              <a:rPr lang="en-US" altLang="zh-CN" sz="2400" b="1" dirty="0" smtClean="0">
                <a:solidFill>
                  <a:prstClr val="black"/>
                </a:solidFill>
                <a:latin typeface="华文中宋" panose="02010600040101010101" charset="-122"/>
                <a:ea typeface="华文中宋" panose="02010600040101010101" charset="-122"/>
              </a:rPr>
              <a:t>【</a:t>
            </a:r>
            <a:r>
              <a:rPr lang="zh-CN" altLang="en-US" sz="2400" b="1" dirty="0" smtClean="0">
                <a:solidFill>
                  <a:prstClr val="black"/>
                </a:solidFill>
                <a:latin typeface="华文中宋" panose="02010600040101010101" charset="-122"/>
                <a:ea typeface="华文中宋" panose="02010600040101010101" charset="-122"/>
              </a:rPr>
              <a:t>实践观</a:t>
            </a:r>
            <a:r>
              <a:rPr lang="en-US" altLang="zh-CN" sz="2400" b="1" dirty="0" smtClean="0">
                <a:solidFill>
                  <a:prstClr val="black"/>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实践的本质、特点、形式和作用 </a:t>
            </a:r>
            <a:endParaRPr lang="en-US" altLang="zh-CN" sz="2400"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b="1" dirty="0" smtClean="0">
                <a:solidFill>
                  <a:prstClr val="black"/>
                </a:solidFill>
                <a:latin typeface="华文中宋" panose="02010600040101010101" charset="-122"/>
                <a:ea typeface="华文中宋" panose="02010600040101010101" charset="-122"/>
              </a:rPr>
              <a:t>（一）</a:t>
            </a:r>
            <a:r>
              <a:rPr lang="zh-CN" altLang="en-US" sz="2400" b="1" dirty="0" smtClean="0">
                <a:latin typeface="华文中宋" panose="02010600040101010101" charset="-122"/>
                <a:ea typeface="华文中宋" panose="02010600040101010101" charset="-122"/>
              </a:rPr>
              <a:t>社会生活在本质上是实践的</a:t>
            </a:r>
            <a:r>
              <a:rPr lang="zh-CN" altLang="en-US" sz="2400" b="1" dirty="0" smtClean="0">
                <a:solidFill>
                  <a:prstClr val="black"/>
                </a:solidFill>
                <a:latin typeface="华文中宋" panose="02010600040101010101" charset="-122"/>
                <a:ea typeface="华文中宋" panose="02010600040101010101" charset="-122"/>
              </a:rPr>
              <a:t>【选择】</a:t>
            </a:r>
            <a:endParaRPr lang="en-US" altLang="zh-CN" sz="2400" b="1" dirty="0" smtClean="0">
              <a:solidFill>
                <a:srgbClr val="00B050"/>
              </a:solidFill>
              <a:latin typeface="华文中宋" panose="02010600040101010101" charset="-122"/>
              <a:ea typeface="华文中宋" panose="02010600040101010101" charset="-122"/>
            </a:endParaRPr>
          </a:p>
        </p:txBody>
      </p:sp>
      <p:sp>
        <p:nvSpPr>
          <p:cNvPr id="9" name="TextBox 8"/>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2" name="文本框 1"/>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3" name="文本框 2"/>
          <p:cNvSpPr txBox="1"/>
          <p:nvPr/>
        </p:nvSpPr>
        <p:spPr>
          <a:xfrm>
            <a:off x="1293652" y="2489200"/>
            <a:ext cx="10652125" cy="1200329"/>
          </a:xfrm>
          <a:prstGeom prst="rect">
            <a:avLst/>
          </a:prstGeom>
          <a:noFill/>
        </p:spPr>
        <p:txBody>
          <a:bodyPr wrap="square" rtlCol="0" anchor="t">
            <a:spAutoFit/>
          </a:bodyPr>
          <a:lstStyle/>
          <a:p>
            <a:pPr>
              <a:lnSpc>
                <a:spcPct val="150000"/>
              </a:lnSpc>
            </a:pPr>
            <a:r>
              <a:rPr lang="zh-CN" altLang="en-US" sz="2400" dirty="0" smtClean="0">
                <a:solidFill>
                  <a:prstClr val="black"/>
                </a:solidFill>
                <a:latin typeface="华文中宋" panose="02010600040101010101" charset="-122"/>
                <a:ea typeface="华文中宋" panose="02010600040101010101" charset="-122"/>
                <a:sym typeface="+mn-ea"/>
              </a:rPr>
              <a:t> 马克思主义认为：</a:t>
            </a:r>
            <a:r>
              <a:rPr lang="zh-CN" altLang="en-US" sz="2400" b="1" dirty="0" smtClean="0">
                <a:solidFill>
                  <a:srgbClr val="C00000"/>
                </a:solidFill>
                <a:latin typeface="华文中宋" panose="02010600040101010101" charset="-122"/>
                <a:ea typeface="华文中宋" panose="02010600040101010101" charset="-122"/>
                <a:sym typeface="+mn-ea"/>
              </a:rPr>
              <a:t>实践</a:t>
            </a:r>
            <a:r>
              <a:rPr lang="zh-CN" altLang="en-US" sz="2400" dirty="0" smtClean="0">
                <a:solidFill>
                  <a:prstClr val="black"/>
                </a:solidFill>
                <a:latin typeface="华文中宋" panose="02010600040101010101" charset="-122"/>
                <a:ea typeface="华文中宋" panose="02010600040101010101" charset="-122"/>
                <a:sym typeface="+mn-ea"/>
              </a:rPr>
              <a:t>是</a:t>
            </a:r>
            <a:r>
              <a:rPr lang="zh-CN" altLang="en-US" sz="2400" u="sng" dirty="0" smtClean="0">
                <a:solidFill>
                  <a:prstClr val="black"/>
                </a:solidFill>
                <a:latin typeface="华文中宋" panose="02010600040101010101" charset="-122"/>
                <a:ea typeface="华文中宋" panose="02010600040101010101" charset="-122"/>
                <a:sym typeface="+mn-ea"/>
              </a:rPr>
              <a:t>人类社会产生、存在和发展的</a:t>
            </a:r>
            <a:r>
              <a:rPr lang="zh-CN" altLang="en-US" sz="2400" b="1" u="sng" dirty="0" smtClean="0">
                <a:solidFill>
                  <a:srgbClr val="C00000"/>
                </a:solidFill>
                <a:latin typeface="华文中宋" panose="02010600040101010101" charset="-122"/>
                <a:ea typeface="华文中宋" panose="02010600040101010101" charset="-122"/>
                <a:sym typeface="+mn-ea"/>
              </a:rPr>
              <a:t>基础</a:t>
            </a:r>
            <a:r>
              <a:rPr lang="zh-CN" altLang="en-US" sz="2400" u="sng" dirty="0" smtClean="0">
                <a:solidFill>
                  <a:prstClr val="black"/>
                </a:solidFill>
                <a:latin typeface="华文中宋" panose="02010600040101010101" charset="-122"/>
                <a:ea typeface="华文中宋" panose="02010600040101010101" charset="-122"/>
                <a:sym typeface="+mn-ea"/>
              </a:rPr>
              <a:t>，</a:t>
            </a:r>
            <a:endParaRPr lang="en-US" altLang="zh-CN" sz="2400" u="sng"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dirty="0" smtClean="0">
                <a:solidFill>
                  <a:prstClr val="black"/>
                </a:solidFill>
                <a:latin typeface="华文中宋" panose="02010600040101010101" charset="-122"/>
                <a:ea typeface="华文中宋" panose="02010600040101010101" charset="-122"/>
                <a:sym typeface="+mn-ea"/>
              </a:rPr>
              <a:t>                          所以</a:t>
            </a:r>
            <a:r>
              <a:rPr lang="zh-CN" altLang="en-US" sz="2400" b="1" u="sng" dirty="0" smtClean="0">
                <a:solidFill>
                  <a:prstClr val="black"/>
                </a:solidFill>
                <a:latin typeface="华文中宋" panose="02010600040101010101" charset="-122"/>
                <a:ea typeface="华文中宋" panose="02010600040101010101" charset="-122"/>
                <a:sym typeface="+mn-ea"/>
              </a:rPr>
              <a:t>实践就是社会生活的</a:t>
            </a:r>
            <a:r>
              <a:rPr lang="zh-CN" altLang="en-US" sz="2400" b="1" u="sng" dirty="0" smtClean="0">
                <a:solidFill>
                  <a:srgbClr val="C00000"/>
                </a:solidFill>
                <a:latin typeface="华文中宋" panose="02010600040101010101" charset="-122"/>
                <a:ea typeface="华文中宋" panose="02010600040101010101" charset="-122"/>
                <a:sym typeface="+mn-ea"/>
              </a:rPr>
              <a:t>本质</a:t>
            </a:r>
            <a:r>
              <a:rPr lang="zh-CN" altLang="en-US" sz="2400" b="1" u="sng" dirty="0" smtClean="0">
                <a:solidFill>
                  <a:prstClr val="black"/>
                </a:solidFill>
                <a:latin typeface="华文中宋" panose="02010600040101010101" charset="-122"/>
                <a:ea typeface="华文中宋" panose="02010600040101010101" charset="-122"/>
                <a:sym typeface="+mn-ea"/>
              </a:rPr>
              <a:t>。</a:t>
            </a:r>
            <a:endParaRPr lang="en-US" altLang="zh-CN" sz="2400" b="1" u="sng" dirty="0" smtClean="0">
              <a:solidFill>
                <a:prstClr val="black"/>
              </a:solidFill>
              <a:latin typeface="华文中宋" panose="02010600040101010101" charset="-122"/>
              <a:ea typeface="华文中宋" panose="02010600040101010101" charset="-122"/>
              <a:sym typeface="+mn-ea"/>
            </a:endParaRPr>
          </a:p>
        </p:txBody>
      </p:sp>
      <p:sp>
        <p:nvSpPr>
          <p:cNvPr id="6" name="TextBox 1"/>
          <p:cNvSpPr txBox="1"/>
          <p:nvPr/>
        </p:nvSpPr>
        <p:spPr>
          <a:xfrm>
            <a:off x="1334135" y="3686810"/>
            <a:ext cx="9649072" cy="1753235"/>
          </a:xfrm>
          <a:prstGeom prst="rect">
            <a:avLst/>
          </a:prstGeom>
          <a:noFill/>
        </p:spPr>
        <p:txBody>
          <a:bodyPr wrap="square" rtlCol="0">
            <a:spAutoFit/>
          </a:bodyPr>
          <a:lstStyle/>
          <a:p>
            <a:pPr>
              <a:lnSpc>
                <a:spcPct val="150000"/>
              </a:lnSpc>
            </a:pPr>
            <a:endParaRPr lang="en-US" altLang="zh-CN" sz="2400" dirty="0" smtClean="0">
              <a:latin typeface="华文中宋" panose="02010600040101010101" charset="-122"/>
              <a:ea typeface="华文中宋" panose="02010600040101010101" charset="-122"/>
            </a:endParaRPr>
          </a:p>
          <a:p>
            <a:pPr>
              <a:lnSpc>
                <a:spcPct val="150000"/>
              </a:lnSpc>
            </a:pPr>
            <a:r>
              <a:rPr lang="zh-CN" altLang="en-US" sz="2400" dirty="0">
                <a:latin typeface="华文中宋" panose="02010600040101010101" charset="-122"/>
                <a:ea typeface="华文中宋" panose="02010600040101010101" charset="-122"/>
              </a:rPr>
              <a:t>补充：</a:t>
            </a:r>
            <a:r>
              <a:rPr lang="zh-CN" altLang="en-US" sz="2400" b="1" u="sng" dirty="0">
                <a:solidFill>
                  <a:srgbClr val="FF0000"/>
                </a:solidFill>
                <a:latin typeface="华文中宋" panose="02010600040101010101" charset="-122"/>
                <a:ea typeface="华文中宋" panose="02010600040101010101" charset="-122"/>
              </a:rPr>
              <a:t>社会历史</a:t>
            </a:r>
            <a:r>
              <a:rPr lang="zh-CN" altLang="en-US" sz="2400" u="sng" dirty="0">
                <a:latin typeface="华文中宋" panose="02010600040101010101" charset="-122"/>
                <a:ea typeface="华文中宋" panose="02010600040101010101" charset="-122"/>
              </a:rPr>
              <a:t>是人们是实践活动创造的。【选择】</a:t>
            </a:r>
            <a:endParaRPr lang="en-US" altLang="zh-CN" sz="2400" u="sng" dirty="0">
              <a:latin typeface="华文中宋" panose="02010600040101010101" charset="-122"/>
              <a:ea typeface="华文中宋" panose="02010600040101010101" charset="-122"/>
            </a:endParaRPr>
          </a:p>
          <a:p>
            <a:pPr>
              <a:lnSpc>
                <a:spcPct val="150000"/>
              </a:lnSpc>
            </a:pPr>
            <a:endParaRPr lang="zh-CN" altLang="en-US" sz="2400" dirty="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altLang="zh-CN" sz="2400" dirty="0">
                <a:latin typeface="华文中宋" panose="02010600040101010101" charset="-122"/>
                <a:ea typeface="华文中宋" panose="02010600040101010101" charset="-122"/>
                <a:sym typeface="+mn-ea"/>
              </a:rPr>
              <a:t>1</a:t>
            </a:r>
            <a:r>
              <a:rPr altLang="zh-CN" sz="2400" dirty="0" smtClean="0">
                <a:latin typeface="华文中宋" panose="02010600040101010101" charset="-122"/>
                <a:ea typeface="华文中宋" panose="02010600040101010101" charset="-122"/>
                <a:sym typeface="+mn-ea"/>
              </a:rPr>
              <a:t>.  </a:t>
            </a:r>
            <a:r>
              <a:rPr altLang="zh-CN" sz="2400" dirty="0">
                <a:latin typeface="华文中宋" panose="02010600040101010101" charset="-122"/>
                <a:ea typeface="华文中宋" panose="02010600040101010101" charset="-122"/>
                <a:sym typeface="+mn-ea"/>
              </a:rPr>
              <a:t>马克思主义认为社会生活在本质上是实践的，这是因为（   ）</a:t>
            </a:r>
            <a:endParaRPr altLang="zh-CN" sz="2400" dirty="0">
              <a:latin typeface="华文中宋" panose="02010600040101010101" charset="-122"/>
              <a:ea typeface="华文中宋" panose="02010600040101010101" charset="-122"/>
              <a:sym typeface="+mn-ea"/>
            </a:endParaRPr>
          </a:p>
          <a:p>
            <a:pPr marL="0" indent="0" algn="just">
              <a:lnSpc>
                <a:spcPct val="150000"/>
              </a:lnSpc>
              <a:buNone/>
            </a:pPr>
            <a:r>
              <a:rPr altLang="zh-CN" sz="2400" dirty="0">
                <a:latin typeface="华文中宋" panose="02010600040101010101" charset="-122"/>
                <a:ea typeface="华文中宋" panose="02010600040101010101" charset="-122"/>
                <a:sym typeface="+mn-ea"/>
              </a:rPr>
              <a:t>A. 实践主体处于一定的社会关系中</a:t>
            </a:r>
            <a:endParaRPr altLang="zh-CN" sz="2400" dirty="0">
              <a:latin typeface="华文中宋" panose="02010600040101010101" charset="-122"/>
              <a:ea typeface="华文中宋" panose="02010600040101010101" charset="-122"/>
              <a:sym typeface="+mn-ea"/>
            </a:endParaRPr>
          </a:p>
          <a:p>
            <a:pPr marL="0" indent="0" algn="just">
              <a:lnSpc>
                <a:spcPct val="150000"/>
              </a:lnSpc>
              <a:buNone/>
            </a:pPr>
            <a:r>
              <a:rPr altLang="zh-CN" sz="2400" dirty="0">
                <a:latin typeface="华文中宋" panose="02010600040101010101" charset="-122"/>
                <a:ea typeface="华文中宋" panose="02010600040101010101" charset="-122"/>
                <a:sym typeface="+mn-ea"/>
              </a:rPr>
              <a:t>B. 实践具有客观性、能动性和社会历史性</a:t>
            </a:r>
            <a:endParaRPr altLang="zh-CN" sz="2400" dirty="0">
              <a:latin typeface="华文中宋" panose="02010600040101010101" charset="-122"/>
              <a:ea typeface="华文中宋" panose="02010600040101010101" charset="-122"/>
              <a:sym typeface="+mn-ea"/>
            </a:endParaRPr>
          </a:p>
          <a:p>
            <a:pPr marL="0" indent="0" algn="just">
              <a:lnSpc>
                <a:spcPct val="150000"/>
              </a:lnSpc>
              <a:buNone/>
            </a:pPr>
            <a:r>
              <a:rPr altLang="zh-CN" sz="2400" dirty="0">
                <a:latin typeface="华文中宋" panose="02010600040101010101" charset="-122"/>
                <a:ea typeface="华文中宋" panose="02010600040101010101" charset="-122"/>
                <a:sym typeface="+mn-ea"/>
              </a:rPr>
              <a:t>C. 实践是个人日常生活的活动</a:t>
            </a:r>
            <a:endParaRPr altLang="zh-CN" sz="2400" dirty="0">
              <a:latin typeface="华文中宋" panose="02010600040101010101" charset="-122"/>
              <a:ea typeface="华文中宋" panose="02010600040101010101" charset="-122"/>
              <a:sym typeface="+mn-ea"/>
            </a:endParaRPr>
          </a:p>
          <a:p>
            <a:pPr marL="0" indent="0" algn="just">
              <a:lnSpc>
                <a:spcPct val="150000"/>
              </a:lnSpc>
              <a:buNone/>
            </a:pPr>
            <a:r>
              <a:rPr altLang="zh-CN" sz="2400" dirty="0">
                <a:latin typeface="华文中宋" panose="02010600040101010101" charset="-122"/>
                <a:ea typeface="华文中宋" panose="02010600040101010101" charset="-122"/>
                <a:sym typeface="+mn-ea"/>
              </a:rPr>
              <a:t>D. 实践是人类社会产生、存在和发展的基础</a:t>
            </a:r>
            <a:endParaRPr altLang="zh-CN" sz="24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altLang="zh-CN" sz="2400" dirty="0">
              <a:solidFill>
                <a:schemeClr val="tx1">
                  <a:lumMod val="50000"/>
                </a:schemeClr>
              </a:solidFill>
              <a:latin typeface="华文中宋" panose="02010600040101010101" charset="-122"/>
              <a:ea typeface="华文中宋" panose="02010600040101010101" charset="-122"/>
              <a:sym typeface="+mn-ea"/>
            </a:endParaRPr>
          </a:p>
          <a:p>
            <a:pPr marL="0" indent="0" algn="just" eaLnBrk="1" hangingPunct="1">
              <a:lnSpc>
                <a:spcPct val="150000"/>
              </a:lnSpc>
              <a:buNone/>
            </a:pPr>
            <a:endParaRPr sz="28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pPr marL="0" indent="0" algn="just">
              <a:lnSpc>
                <a:spcPct val="150000"/>
              </a:lnSpc>
              <a:buNone/>
            </a:pPr>
            <a:r>
              <a:rPr lang="en-US" altLang="zh-CN" sz="2000" dirty="0">
                <a:latin typeface="微软雅黑" panose="020B0503020204020204" pitchFamily="34" charset="-122"/>
                <a:ea typeface="微软雅黑" panose="020B0503020204020204" pitchFamily="34" charset="-122"/>
                <a:sym typeface="+mn-ea"/>
              </a:rPr>
              <a:t>1</a:t>
            </a:r>
            <a:r>
              <a:rPr altLang="zh-CN" sz="2000" dirty="0" smtClean="0">
                <a:latin typeface="微软雅黑" panose="020B0503020204020204" pitchFamily="34" charset="-122"/>
                <a:ea typeface="微软雅黑" panose="020B0503020204020204" pitchFamily="34" charset="-122"/>
                <a:sym typeface="+mn-ea"/>
              </a:rPr>
              <a:t>.  </a:t>
            </a:r>
            <a:r>
              <a:rPr altLang="zh-CN" sz="2000" dirty="0">
                <a:latin typeface="微软雅黑" panose="020B0503020204020204" pitchFamily="34" charset="-122"/>
                <a:ea typeface="微软雅黑" panose="020B0503020204020204" pitchFamily="34" charset="-122"/>
                <a:sym typeface="+mn-ea"/>
              </a:rPr>
              <a:t>马克思主义认为社会生活在本质上是实践的，这是因为（ </a:t>
            </a:r>
            <a:r>
              <a:rPr lang="en-US" sz="2000" b="1" dirty="0">
                <a:solidFill>
                  <a:srgbClr val="C00000"/>
                </a:solidFill>
                <a:latin typeface="微软雅黑" panose="020B0503020204020204" pitchFamily="34" charset="-122"/>
                <a:ea typeface="微软雅黑" panose="020B0503020204020204" pitchFamily="34" charset="-122"/>
                <a:sym typeface="+mn-ea"/>
              </a:rPr>
              <a:t>D  </a:t>
            </a:r>
            <a:r>
              <a:rPr altLang="zh-CN" sz="2000" dirty="0">
                <a:latin typeface="微软雅黑" panose="020B0503020204020204" pitchFamily="34" charset="-122"/>
                <a:ea typeface="微软雅黑" panose="020B0503020204020204" pitchFamily="34" charset="-122"/>
                <a:sym typeface="+mn-ea"/>
              </a:rPr>
              <a:t>）</a:t>
            </a:r>
            <a:endParaRPr altLang="zh-CN" sz="20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000" dirty="0">
                <a:latin typeface="微软雅黑" panose="020B0503020204020204" pitchFamily="34" charset="-122"/>
                <a:ea typeface="微软雅黑" panose="020B0503020204020204" pitchFamily="34" charset="-122"/>
                <a:sym typeface="+mn-ea"/>
              </a:rPr>
              <a:t>A. 实践主体处于一定的社会关系中</a:t>
            </a:r>
            <a:endParaRPr altLang="zh-CN" sz="20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000" dirty="0">
                <a:latin typeface="微软雅黑" panose="020B0503020204020204" pitchFamily="34" charset="-122"/>
                <a:ea typeface="微软雅黑" panose="020B0503020204020204" pitchFamily="34" charset="-122"/>
                <a:sym typeface="+mn-ea"/>
              </a:rPr>
              <a:t>B. 实践具有客观性、能动性和社会历史性</a:t>
            </a:r>
            <a:endParaRPr altLang="zh-CN" sz="20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000" dirty="0">
                <a:latin typeface="微软雅黑" panose="020B0503020204020204" pitchFamily="34" charset="-122"/>
                <a:ea typeface="微软雅黑" panose="020B0503020204020204" pitchFamily="34" charset="-122"/>
                <a:sym typeface="+mn-ea"/>
              </a:rPr>
              <a:t>C. 实践是个人日常生活的活动</a:t>
            </a:r>
            <a:endParaRPr altLang="zh-CN" sz="2000" dirty="0">
              <a:latin typeface="微软雅黑" panose="020B0503020204020204" pitchFamily="34" charset="-122"/>
              <a:ea typeface="微软雅黑" panose="020B0503020204020204" pitchFamily="34" charset="-122"/>
              <a:sym typeface="+mn-ea"/>
            </a:endParaRPr>
          </a:p>
          <a:p>
            <a:pPr marL="0" indent="0" algn="just">
              <a:lnSpc>
                <a:spcPct val="150000"/>
              </a:lnSpc>
              <a:buNone/>
            </a:pPr>
            <a:r>
              <a:rPr altLang="zh-CN" sz="2000" b="1" dirty="0">
                <a:solidFill>
                  <a:srgbClr val="FF0000"/>
                </a:solidFill>
                <a:latin typeface="微软雅黑" panose="020B0503020204020204" pitchFamily="34" charset="-122"/>
                <a:ea typeface="微软雅黑" panose="020B0503020204020204" pitchFamily="34" charset="-122"/>
                <a:sym typeface="+mn-ea"/>
              </a:rPr>
              <a:t>D. </a:t>
            </a:r>
            <a:r>
              <a:rPr altLang="zh-CN" sz="2000" b="1" dirty="0" err="1">
                <a:solidFill>
                  <a:srgbClr val="FF0000"/>
                </a:solidFill>
                <a:latin typeface="微软雅黑" panose="020B0503020204020204" pitchFamily="34" charset="-122"/>
                <a:ea typeface="微软雅黑" panose="020B0503020204020204" pitchFamily="34" charset="-122"/>
                <a:sym typeface="+mn-ea"/>
              </a:rPr>
              <a:t>实践是人类社会产生、</a:t>
            </a:r>
            <a:r>
              <a:rPr altLang="zh-CN" sz="2000" b="1" dirty="0" err="1" smtClean="0">
                <a:solidFill>
                  <a:srgbClr val="FF0000"/>
                </a:solidFill>
                <a:latin typeface="微软雅黑" panose="020B0503020204020204" pitchFamily="34" charset="-122"/>
                <a:ea typeface="微软雅黑" panose="020B0503020204020204" pitchFamily="34" charset="-122"/>
                <a:sym typeface="+mn-ea"/>
              </a:rPr>
              <a:t>存在和发展的基础</a:t>
            </a:r>
            <a:endParaRPr lang="en-US" altLang="zh-CN" sz="2000" b="1" dirty="0" smtClean="0">
              <a:solidFill>
                <a:srgbClr val="FF0000"/>
              </a:solidFill>
              <a:latin typeface="微软雅黑" panose="020B0503020204020204" pitchFamily="34" charset="-122"/>
              <a:ea typeface="微软雅黑" panose="020B0503020204020204" pitchFamily="34" charset="-122"/>
              <a:sym typeface="+mn-ea"/>
            </a:endParaRPr>
          </a:p>
          <a:p>
            <a:pPr marL="0" indent="0" algn="just">
              <a:lnSpc>
                <a:spcPct val="150000"/>
              </a:lnSpc>
              <a:buNone/>
            </a:pPr>
            <a:r>
              <a:rPr lang="zh-CN" altLang="en-US" sz="2000" dirty="0">
                <a:solidFill>
                  <a:schemeClr val="tx1">
                    <a:lumMod val="50000"/>
                  </a:schemeClr>
                </a:solidFill>
                <a:latin typeface="微软雅黑" panose="020B0503020204020204" pitchFamily="34" charset="-122"/>
                <a:ea typeface="微软雅黑" panose="020B0503020204020204" pitchFamily="34" charset="-122"/>
                <a:sym typeface="+mn-ea"/>
              </a:rPr>
              <a:t> 解析：马克思主义认为，实践是人类社会产生、存在和发展的基础，是社会生活的本质。</a:t>
            </a:r>
            <a:endParaRPr lang="zh-CN" altLang="en-US" sz="20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50000"/>
              </a:lnSpc>
              <a:buNone/>
            </a:pPr>
            <a:endParaRPr altLang="zh-CN" sz="2000" dirty="0">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altLang="zh-CN" sz="20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0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98425" y="396240"/>
            <a:ext cx="11994515" cy="6065520"/>
          </a:xfrm>
          <a:prstGeom prst="rect">
            <a:avLst/>
          </a:prstGeom>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197735" y="2663825"/>
            <a:ext cx="7796530" cy="934085"/>
            <a:chOff x="3988" y="4665"/>
            <a:chExt cx="11228" cy="1471"/>
          </a:xfrm>
        </p:grpSpPr>
        <p:sp>
          <p:nvSpPr>
            <p:cNvPr id="2" name="矩形 1"/>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latin typeface="方正清刻本悦宋简体" panose="02000000000000000000" pitchFamily="2" charset="-122"/>
                  <a:ea typeface="方正清刻本悦宋简体" panose="02000000000000000000" pitchFamily="2" charset="-122"/>
                </a:rPr>
                <a:t>第一章     物质世界及其发展规律</a:t>
              </a:r>
              <a:endParaRPr lang="zh-CN" altLang="en-US" sz="2800" b="1">
                <a:latin typeface="方正清刻本悦宋简体" panose="02000000000000000000" pitchFamily="2" charset="-122"/>
                <a:ea typeface="方正清刻本悦宋简体" panose="02000000000000000000" pitchFamily="2" charset="-122"/>
              </a:endParaRP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71575" y="547370"/>
            <a:ext cx="9613265" cy="722630"/>
          </a:xfrm>
          <a:prstGeom prst="rect">
            <a:avLst/>
          </a:prstGeom>
          <a:noFill/>
          <a:ln w="9525">
            <a:noFill/>
          </a:ln>
        </p:spPr>
        <p:txBody>
          <a:bodyPr anchor="ctr"/>
          <a:lstStyle>
            <a:lvl1pPr algn="l" defTabSz="914400" rtl="0" eaLnBrk="1" latinLnBrk="0" hangingPunct="1">
              <a:lnSpc>
                <a:spcPct val="90000"/>
              </a:lnSpc>
              <a:spcBef>
                <a:spcPct val="0"/>
              </a:spcBef>
              <a:buNone/>
              <a:defRPr sz="3600" b="1"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sz="3200">
                <a:sym typeface="+mn-ea"/>
              </a:rPr>
              <a:t>第一章     物质世界及其发展规律</a:t>
            </a:r>
            <a:endParaRPr lang="zh-CN" altLang="en-US" sz="3200"/>
          </a:p>
        </p:txBody>
      </p:sp>
      <p:grpSp>
        <p:nvGrpSpPr>
          <p:cNvPr id="18" name="组合 17"/>
          <p:cNvGrpSpPr/>
          <p:nvPr/>
        </p:nvGrpSpPr>
        <p:grpSpPr>
          <a:xfrm>
            <a:off x="1621790" y="1468120"/>
            <a:ext cx="8201446" cy="3246755"/>
            <a:chOff x="3204" y="2295"/>
            <a:chExt cx="11588" cy="4223"/>
          </a:xfrm>
        </p:grpSpPr>
        <p:sp>
          <p:nvSpPr>
            <p:cNvPr id="194" name=" 194"/>
            <p:cNvSpPr/>
            <p:nvPr/>
          </p:nvSpPr>
          <p:spPr>
            <a:xfrm>
              <a:off x="3204" y="2295"/>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1</a:t>
              </a:r>
              <a:endParaRPr lang="en-US" altLang="zh-CN" sz="3200" b="1">
                <a:solidFill>
                  <a:srgbClr val="FFFFFF"/>
                </a:solidFill>
              </a:endParaRPr>
            </a:p>
          </p:txBody>
        </p:sp>
        <p:sp>
          <p:nvSpPr>
            <p:cNvPr id="220" name=" 220"/>
            <p:cNvSpPr/>
            <p:nvPr/>
          </p:nvSpPr>
          <p:spPr>
            <a:xfrm>
              <a:off x="5077" y="2295"/>
              <a:ext cx="9715" cy="11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en-US" sz="2800" b="1" dirty="0" smtClean="0">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rPr>
                <a:t>物质世界和实践</a:t>
              </a:r>
              <a:endParaRPr lang="zh-CN" altLang="en-US" sz="2800" b="1" dirty="0" smtClean="0">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endParaRPr>
            </a:p>
          </p:txBody>
        </p:sp>
        <p:grpSp>
          <p:nvGrpSpPr>
            <p:cNvPr id="17" name="组合 16"/>
            <p:cNvGrpSpPr/>
            <p:nvPr/>
          </p:nvGrpSpPr>
          <p:grpSpPr>
            <a:xfrm>
              <a:off x="3204" y="3806"/>
              <a:ext cx="11588" cy="1195"/>
              <a:chOff x="3204" y="4047"/>
              <a:chExt cx="11588" cy="1195"/>
            </a:xfrm>
          </p:grpSpPr>
          <p:sp>
            <p:nvSpPr>
              <p:cNvPr id="6" name=" 194"/>
              <p:cNvSpPr/>
              <p:nvPr/>
            </p:nvSpPr>
            <p:spPr>
              <a:xfrm>
                <a:off x="3204" y="4047"/>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2</a:t>
                </a:r>
                <a:endParaRPr lang="en-US" altLang="zh-CN" sz="3200" b="1">
                  <a:solidFill>
                    <a:srgbClr val="FFFFFF"/>
                  </a:solidFill>
                </a:endParaRPr>
              </a:p>
            </p:txBody>
          </p:sp>
          <p:sp>
            <p:nvSpPr>
              <p:cNvPr id="11" name=" 220"/>
              <p:cNvSpPr/>
              <p:nvPr/>
            </p:nvSpPr>
            <p:spPr>
              <a:xfrm>
                <a:off x="5077" y="4047"/>
                <a:ext cx="9715" cy="1178"/>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rgbClr val="FFFFFF"/>
                    </a:solidFill>
                    <a:latin typeface="方正清刻本悦宋简体" panose="02000000000000000000" pitchFamily="2" charset="-122"/>
                    <a:ea typeface="方正清刻本悦宋简体" panose="02000000000000000000" pitchFamily="2" charset="-122"/>
                    <a:sym typeface="Arial" panose="020B0604020202020204" pitchFamily="34" charset="0"/>
                  </a:rPr>
                  <a:t>物质世界的普遍联系和永恒发展</a:t>
                </a:r>
                <a:endParaRPr lang="zh-CN" altLang="zh-CN" sz="2800" b="1">
                  <a:solidFill>
                    <a:srgbClr val="FFFFFF"/>
                  </a:solidFill>
                  <a:latin typeface="方正清刻本悦宋简体" panose="02000000000000000000" pitchFamily="2" charset="-122"/>
                  <a:ea typeface="方正清刻本悦宋简体" panose="02000000000000000000" pitchFamily="2" charset="-122"/>
                  <a:sym typeface="Arial" panose="020B0604020202020204" pitchFamily="34" charset="0"/>
                </a:endParaRPr>
              </a:p>
            </p:txBody>
          </p:sp>
        </p:grpSp>
        <p:grpSp>
          <p:nvGrpSpPr>
            <p:cNvPr id="8" name="组合 7"/>
            <p:cNvGrpSpPr/>
            <p:nvPr/>
          </p:nvGrpSpPr>
          <p:grpSpPr>
            <a:xfrm>
              <a:off x="3204" y="5323"/>
              <a:ext cx="11588" cy="1195"/>
              <a:chOff x="3204" y="5732"/>
              <a:chExt cx="11588" cy="1195"/>
            </a:xfrm>
          </p:grpSpPr>
          <p:sp>
            <p:nvSpPr>
              <p:cNvPr id="7" name=" 194"/>
              <p:cNvSpPr/>
              <p:nvPr/>
            </p:nvSpPr>
            <p:spPr>
              <a:xfrm>
                <a:off x="3204" y="5732"/>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3</a:t>
                </a:r>
                <a:endParaRPr lang="en-US" altLang="zh-CN" sz="3200" b="1">
                  <a:solidFill>
                    <a:srgbClr val="FFFFFF"/>
                  </a:solidFill>
                </a:endParaRPr>
              </a:p>
            </p:txBody>
          </p:sp>
          <p:sp>
            <p:nvSpPr>
              <p:cNvPr id="12" name=" 220"/>
              <p:cNvSpPr/>
              <p:nvPr/>
            </p:nvSpPr>
            <p:spPr>
              <a:xfrm>
                <a:off x="5077" y="5749"/>
                <a:ext cx="9715" cy="11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en-US" sz="2800" b="1" dirty="0" smtClean="0">
                    <a:solidFill>
                      <a:schemeClr val="tx1"/>
                    </a:solidFill>
                    <a:latin typeface="方正清刻本悦宋简体" panose="02000000000000000000" pitchFamily="2" charset="-122"/>
                    <a:ea typeface="方正清刻本悦宋简体" panose="02000000000000000000" pitchFamily="2" charset="-122"/>
                    <a:sym typeface="+mn-ea"/>
                  </a:rPr>
                  <a:t>客观规律性与主观能动性</a:t>
                </a:r>
                <a:endParaRPr lang="zh-CN" altLang="en-US" sz="2800" b="1" dirty="0" smtClean="0">
                  <a:solidFill>
                    <a:schemeClr val="tx1"/>
                  </a:solidFill>
                  <a:latin typeface="方正清刻本悦宋简体" panose="02000000000000000000" pitchFamily="2" charset="-122"/>
                  <a:ea typeface="方正清刻本悦宋简体" panose="02000000000000000000" pitchFamily="2" charset="-122"/>
                  <a:sym typeface="+mn-ea"/>
                </a:endParaRPr>
              </a:p>
            </p:txBody>
          </p:sp>
        </p:grpSp>
      </p:grpSp>
      <p:sp>
        <p:nvSpPr>
          <p:cNvPr id="3" name=" 194"/>
          <p:cNvSpPr/>
          <p:nvPr/>
        </p:nvSpPr>
        <p:spPr>
          <a:xfrm>
            <a:off x="1621790" y="4955002"/>
            <a:ext cx="801885" cy="918748"/>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4</a:t>
            </a:r>
            <a:endParaRPr lang="en-US" altLang="zh-CN" sz="3200" b="1">
              <a:solidFill>
                <a:srgbClr val="FFFFFF"/>
              </a:solidFill>
            </a:endParaRPr>
          </a:p>
        </p:txBody>
      </p:sp>
      <p:sp>
        <p:nvSpPr>
          <p:cNvPr id="4" name=" 220"/>
          <p:cNvSpPr/>
          <p:nvPr/>
        </p:nvSpPr>
        <p:spPr>
          <a:xfrm>
            <a:off x="2947412" y="4954737"/>
            <a:ext cx="6875824" cy="9056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rPr>
              <a:t>解放思想实事求是</a:t>
            </a:r>
            <a:endParaRPr lang="zh-CN" altLang="zh-CN" sz="2800" b="1" dirty="0" smtClean="0">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endParaRPr>
          </a:p>
        </p:txBody>
      </p:sp>
      <p:sp>
        <p:nvSpPr>
          <p:cNvPr id="5" name="TextBox 4"/>
          <p:cNvSpPr txBox="1"/>
          <p:nvPr/>
        </p:nvSpPr>
        <p:spPr>
          <a:xfrm>
            <a:off x="9984432" y="2890295"/>
            <a:ext cx="2088232" cy="384721"/>
          </a:xfrm>
          <a:prstGeom prst="rect">
            <a:avLst/>
          </a:prstGeom>
          <a:noFill/>
        </p:spPr>
        <p:txBody>
          <a:bodyPr wrap="square" rtlCol="0">
            <a:spAutoFit/>
          </a:bodyPr>
          <a:lstStyle/>
          <a:p>
            <a:r>
              <a:rPr lang="zh-CN" altLang="en-US" dirty="0" smtClean="0"/>
              <a:t>唯物辩证法</a:t>
            </a:r>
            <a:endParaRPr lang="zh-CN" altLang="en-US" dirty="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6077" y="2168525"/>
            <a:ext cx="9416415" cy="2122805"/>
          </a:xfrm>
          <a:prstGeom prst="rect">
            <a:avLst/>
          </a:prstGeom>
          <a:noFill/>
        </p:spPr>
        <p:txBody>
          <a:bodyPr wrap="square" rtlCol="0">
            <a:spAutoFit/>
          </a:bodyPr>
          <a:lstStyle/>
          <a:p>
            <a:pPr>
              <a:lnSpc>
                <a:spcPct val="200000"/>
              </a:lnSpc>
            </a:pPr>
            <a:r>
              <a:rPr lang="zh-CN" altLang="en-US" sz="2400" dirty="0" smtClean="0">
                <a:latin typeface="华文中宋" panose="02010600040101010101" charset="-122"/>
                <a:ea typeface="华文中宋" panose="02010600040101010101" charset="-122"/>
                <a:sym typeface="+mn-ea"/>
              </a:rPr>
              <a:t>唯物辩证法</a:t>
            </a:r>
            <a:r>
              <a:rPr lang="zh-CN" altLang="en-US" sz="2400" dirty="0">
                <a:latin typeface="华文中宋" panose="02010600040101010101" charset="-122"/>
                <a:ea typeface="华文中宋" panose="02010600040101010101" charset="-122"/>
                <a:sym typeface="+mn-ea"/>
              </a:rPr>
              <a:t>认为，物质世界是普遍</a:t>
            </a:r>
            <a:r>
              <a:rPr lang="zh-CN" altLang="en-US" sz="2400" b="1" dirty="0">
                <a:solidFill>
                  <a:srgbClr val="C00000"/>
                </a:solidFill>
                <a:latin typeface="华文中宋" panose="02010600040101010101" charset="-122"/>
                <a:ea typeface="华文中宋" panose="02010600040101010101" charset="-122"/>
                <a:sym typeface="+mn-ea"/>
              </a:rPr>
              <a:t>联系</a:t>
            </a:r>
            <a:r>
              <a:rPr lang="zh-CN" altLang="en-US" sz="2400" dirty="0">
                <a:latin typeface="华文中宋" panose="02010600040101010101" charset="-122"/>
                <a:ea typeface="华文中宋" panose="02010600040101010101" charset="-122"/>
                <a:sym typeface="+mn-ea"/>
              </a:rPr>
              <a:t>和永恒</a:t>
            </a:r>
            <a:r>
              <a:rPr lang="zh-CN" altLang="en-US" sz="2400" b="1" dirty="0">
                <a:solidFill>
                  <a:srgbClr val="C00000"/>
                </a:solidFill>
                <a:latin typeface="华文中宋" panose="02010600040101010101" charset="-122"/>
                <a:ea typeface="华文中宋" panose="02010600040101010101" charset="-122"/>
                <a:sym typeface="+mn-ea"/>
              </a:rPr>
              <a:t>发展</a:t>
            </a:r>
            <a:r>
              <a:rPr lang="zh-CN" altLang="en-US" sz="2400" dirty="0">
                <a:solidFill>
                  <a:schemeClr val="tx1"/>
                </a:solidFill>
                <a:latin typeface="华文中宋" panose="02010600040101010101" charset="-122"/>
                <a:ea typeface="华文中宋" panose="02010600040101010101" charset="-122"/>
                <a:sym typeface="+mn-ea"/>
              </a:rPr>
              <a:t>的；</a:t>
            </a:r>
            <a:endParaRPr lang="zh-CN" altLang="en-US" sz="2400" dirty="0" smtClean="0">
              <a:solidFill>
                <a:schemeClr val="tx1"/>
              </a:solidFill>
              <a:latin typeface="华文中宋" panose="02010600040101010101" charset="-122"/>
              <a:ea typeface="华文中宋" panose="02010600040101010101" charset="-122"/>
              <a:sym typeface="+mn-ea"/>
            </a:endParaRPr>
          </a:p>
          <a:p>
            <a:pPr>
              <a:lnSpc>
                <a:spcPct val="150000"/>
              </a:lnSpc>
            </a:pPr>
            <a:r>
              <a:rPr lang="zh-CN" altLang="en-US" sz="2400" u="sng" dirty="0">
                <a:latin typeface="华文中宋" panose="02010600040101010101" charset="-122"/>
                <a:ea typeface="华文中宋" panose="02010600040101010101" charset="-122"/>
                <a:sym typeface="+mn-ea"/>
              </a:rPr>
              <a:t>（      ）的观点和</a:t>
            </a:r>
            <a:r>
              <a:rPr lang="zh-CN" altLang="en-US" sz="2400" u="sng" dirty="0">
                <a:latin typeface="华文中宋" panose="02010600040101010101" charset="-122"/>
                <a:ea typeface="华文中宋" panose="02010600040101010101" charset="-122"/>
                <a:sym typeface="+mn-ea"/>
              </a:rPr>
              <a:t>（      ）</a:t>
            </a:r>
            <a:r>
              <a:rPr lang="zh-CN" altLang="en-US" sz="2400" u="sng" dirty="0">
                <a:latin typeface="华文中宋" panose="02010600040101010101" charset="-122"/>
                <a:ea typeface="华文中宋" panose="02010600040101010101" charset="-122"/>
                <a:sym typeface="+mn-ea"/>
              </a:rPr>
              <a:t>的观点是唯物辩证法的</a:t>
            </a:r>
            <a:r>
              <a:rPr lang="zh-CN" altLang="en-US" sz="2400" b="1" u="sng" dirty="0">
                <a:solidFill>
                  <a:srgbClr val="C00000"/>
                </a:solidFill>
                <a:latin typeface="华文中宋" panose="02010600040101010101" charset="-122"/>
                <a:ea typeface="华文中宋" panose="02010600040101010101" charset="-122"/>
                <a:sym typeface="+mn-ea"/>
              </a:rPr>
              <a:t>总特征</a:t>
            </a:r>
            <a:r>
              <a:rPr lang="zh-CN" altLang="en-US" sz="2400" u="sng" dirty="0" smtClean="0">
                <a:latin typeface="华文中宋" panose="02010600040101010101" charset="-122"/>
                <a:ea typeface="华文中宋" panose="02010600040101010101" charset="-122"/>
                <a:sym typeface="+mn-ea"/>
              </a:rPr>
              <a:t>。（选择题）</a:t>
            </a:r>
            <a:endParaRPr lang="zh-CN" altLang="en-US" sz="2400" u="sng" dirty="0">
              <a:latin typeface="华文中宋" panose="02010600040101010101" charset="-122"/>
              <a:ea typeface="华文中宋" panose="02010600040101010101" charset="-122"/>
            </a:endParaRPr>
          </a:p>
          <a:p>
            <a:pPr>
              <a:lnSpc>
                <a:spcPct val="200000"/>
              </a:lnSpc>
            </a:pPr>
            <a:endParaRPr lang="zh-CN" altLang="en-US" sz="2400" dirty="0">
              <a:latin typeface="华文中宋" panose="02010600040101010101" charset="-122"/>
              <a:ea typeface="华文中宋" panose="02010600040101010101" charset="-122"/>
            </a:endParaRPr>
          </a:p>
        </p:txBody>
      </p:sp>
      <p:sp>
        <p:nvSpPr>
          <p:cNvPr id="3" name="标题 2"/>
          <p:cNvSpPr>
            <a:spLocks noGrp="1"/>
          </p:cNvSpPr>
          <p:nvPr>
            <p:ph type="title"/>
          </p:nvPr>
        </p:nvSpPr>
        <p:spPr>
          <a:xfrm>
            <a:off x="1249680" y="588010"/>
            <a:ext cx="10515600" cy="729615"/>
          </a:xfrm>
        </p:spPr>
        <p:txBody>
          <a:bodyPr>
            <a:normAutofit/>
          </a:bodyPr>
          <a:lstStyle/>
          <a:p>
            <a:r>
              <a:rPr lang="zh-CN" altLang="en-US" dirty="0"/>
              <a:t>第二节  物质世界的普遍联系和永恒</a:t>
            </a:r>
            <a:r>
              <a:rPr lang="zh-CN" altLang="en-US" dirty="0" smtClean="0"/>
              <a:t>发展</a:t>
            </a:r>
            <a:endParaRPr lang="zh-CN" altLang="en-US" dirty="0"/>
          </a:p>
        </p:txBody>
      </p:sp>
      <p:sp>
        <p:nvSpPr>
          <p:cNvPr id="4" name="文本框 3"/>
          <p:cNvSpPr txBox="1"/>
          <p:nvPr/>
        </p:nvSpPr>
        <p:spPr>
          <a:xfrm>
            <a:off x="1051560" y="1482090"/>
            <a:ext cx="5608955" cy="521970"/>
          </a:xfrm>
          <a:prstGeom prst="rect">
            <a:avLst/>
          </a:prstGeom>
          <a:noFill/>
        </p:spPr>
        <p:txBody>
          <a:bodyPr wrap="none" rtlCol="0">
            <a:spAutoFit/>
          </a:bodyPr>
          <a:lstStyle/>
          <a:p>
            <a:pPr algn="l"/>
            <a:r>
              <a:rPr lang="en-US" altLang="zh-CN" sz="2800" dirty="0" smtClean="0">
                <a:latin typeface="华文中宋" panose="02010600040101010101" charset="-122"/>
                <a:ea typeface="华文中宋" panose="02010600040101010101" charset="-122"/>
                <a:sym typeface="+mn-ea"/>
              </a:rPr>
              <a:t>【</a:t>
            </a:r>
            <a:r>
              <a:rPr lang="zh-CN" altLang="en-US" sz="2800" dirty="0" smtClean="0">
                <a:latin typeface="华文中宋" panose="02010600040101010101" charset="-122"/>
                <a:ea typeface="华文中宋" panose="02010600040101010101" charset="-122"/>
                <a:sym typeface="+mn-ea"/>
              </a:rPr>
              <a:t>知识点</a:t>
            </a:r>
            <a:r>
              <a:rPr lang="en-US" altLang="zh-CN" sz="2800" dirty="0" smtClean="0">
                <a:latin typeface="华文中宋" panose="02010600040101010101" charset="-122"/>
                <a:ea typeface="华文中宋" panose="02010600040101010101" charset="-122"/>
                <a:sym typeface="+mn-ea"/>
              </a:rPr>
              <a:t>1</a:t>
            </a:r>
            <a:r>
              <a:rPr lang="zh-CN" altLang="en-US" sz="2800" dirty="0" smtClean="0">
                <a:latin typeface="华文中宋" panose="02010600040101010101" charset="-122"/>
                <a:ea typeface="华文中宋" panose="02010600040101010101" charset="-122"/>
                <a:sym typeface="+mn-ea"/>
              </a:rPr>
              <a:t>】</a:t>
            </a:r>
            <a:r>
              <a:rPr lang="en-US" altLang="zh-CN" sz="2800" dirty="0" smtClean="0">
                <a:latin typeface="华文中宋" panose="02010600040101010101" charset="-122"/>
                <a:ea typeface="华文中宋" panose="02010600040101010101" charset="-122"/>
                <a:sym typeface="+mn-ea"/>
              </a:rPr>
              <a:t>  </a:t>
            </a:r>
            <a:r>
              <a:rPr lang="zh-CN" altLang="en-US" sz="2800" dirty="0" smtClean="0">
                <a:latin typeface="华文中宋" panose="02010600040101010101" charset="-122"/>
                <a:ea typeface="华文中宋" panose="02010600040101010101" charset="-122"/>
                <a:sym typeface="+mn-ea"/>
              </a:rPr>
              <a:t>唯物辩证法的总特征</a:t>
            </a:r>
            <a:endParaRPr lang="zh-CN" altLang="en-US" sz="2800" dirty="0" smtClean="0">
              <a:latin typeface="华文中宋" panose="02010600040101010101" charset="-122"/>
              <a:ea typeface="华文中宋"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6077" y="2168525"/>
            <a:ext cx="9416415" cy="2122805"/>
          </a:xfrm>
          <a:prstGeom prst="rect">
            <a:avLst/>
          </a:prstGeom>
          <a:noFill/>
        </p:spPr>
        <p:txBody>
          <a:bodyPr wrap="square" rtlCol="0">
            <a:spAutoFit/>
          </a:bodyPr>
          <a:lstStyle/>
          <a:p>
            <a:pPr>
              <a:lnSpc>
                <a:spcPct val="200000"/>
              </a:lnSpc>
            </a:pPr>
            <a:r>
              <a:rPr lang="zh-CN" altLang="en-US" sz="2400" dirty="0" smtClean="0">
                <a:latin typeface="华文中宋" panose="02010600040101010101" charset="-122"/>
                <a:ea typeface="华文中宋" panose="02010600040101010101" charset="-122"/>
                <a:sym typeface="+mn-ea"/>
              </a:rPr>
              <a:t>唯物辩证法</a:t>
            </a:r>
            <a:r>
              <a:rPr lang="zh-CN" altLang="en-US" sz="2400" dirty="0">
                <a:latin typeface="华文中宋" panose="02010600040101010101" charset="-122"/>
                <a:ea typeface="华文中宋" panose="02010600040101010101" charset="-122"/>
                <a:sym typeface="+mn-ea"/>
              </a:rPr>
              <a:t>认为，物质世界是普遍</a:t>
            </a:r>
            <a:r>
              <a:rPr lang="zh-CN" altLang="en-US" sz="2400" b="1" dirty="0">
                <a:solidFill>
                  <a:srgbClr val="C00000"/>
                </a:solidFill>
                <a:latin typeface="华文中宋" panose="02010600040101010101" charset="-122"/>
                <a:ea typeface="华文中宋" panose="02010600040101010101" charset="-122"/>
                <a:sym typeface="+mn-ea"/>
              </a:rPr>
              <a:t>联系</a:t>
            </a:r>
            <a:r>
              <a:rPr lang="zh-CN" altLang="en-US" sz="2400" dirty="0">
                <a:latin typeface="华文中宋" panose="02010600040101010101" charset="-122"/>
                <a:ea typeface="华文中宋" panose="02010600040101010101" charset="-122"/>
                <a:sym typeface="+mn-ea"/>
              </a:rPr>
              <a:t>和永恒</a:t>
            </a:r>
            <a:r>
              <a:rPr lang="zh-CN" altLang="en-US" sz="2400" b="1" dirty="0">
                <a:solidFill>
                  <a:srgbClr val="C00000"/>
                </a:solidFill>
                <a:latin typeface="华文中宋" panose="02010600040101010101" charset="-122"/>
                <a:ea typeface="华文中宋" panose="02010600040101010101" charset="-122"/>
                <a:sym typeface="+mn-ea"/>
              </a:rPr>
              <a:t>发展</a:t>
            </a:r>
            <a:r>
              <a:rPr lang="zh-CN" altLang="en-US" sz="2400" dirty="0">
                <a:solidFill>
                  <a:schemeClr val="tx1"/>
                </a:solidFill>
                <a:latin typeface="华文中宋" panose="02010600040101010101" charset="-122"/>
                <a:ea typeface="华文中宋" panose="02010600040101010101" charset="-122"/>
                <a:sym typeface="+mn-ea"/>
              </a:rPr>
              <a:t>的；</a:t>
            </a:r>
            <a:endParaRPr lang="zh-CN" altLang="en-US" sz="2400" dirty="0" smtClean="0">
              <a:solidFill>
                <a:schemeClr val="tx1"/>
              </a:solidFill>
              <a:latin typeface="华文中宋" panose="02010600040101010101" charset="-122"/>
              <a:ea typeface="华文中宋" panose="02010600040101010101" charset="-122"/>
              <a:sym typeface="+mn-ea"/>
            </a:endParaRPr>
          </a:p>
          <a:p>
            <a:pPr>
              <a:lnSpc>
                <a:spcPct val="150000"/>
              </a:lnSpc>
            </a:pPr>
            <a:r>
              <a:rPr lang="zh-CN" altLang="en-US" sz="2400" b="1" u="sng" dirty="0" smtClean="0">
                <a:solidFill>
                  <a:srgbClr val="C00000"/>
                </a:solidFill>
                <a:latin typeface="华文中宋" panose="02010600040101010101" charset="-122"/>
                <a:ea typeface="华文中宋" panose="02010600040101010101" charset="-122"/>
                <a:sym typeface="+mn-ea"/>
              </a:rPr>
              <a:t>联系</a:t>
            </a:r>
            <a:r>
              <a:rPr lang="zh-CN" altLang="en-US" sz="2400" u="sng" dirty="0">
                <a:latin typeface="华文中宋" panose="02010600040101010101" charset="-122"/>
                <a:ea typeface="华文中宋" panose="02010600040101010101" charset="-122"/>
                <a:sym typeface="+mn-ea"/>
              </a:rPr>
              <a:t>的观点和</a:t>
            </a:r>
            <a:r>
              <a:rPr lang="zh-CN" altLang="en-US" sz="2400" b="1" u="sng" dirty="0">
                <a:solidFill>
                  <a:srgbClr val="C00000"/>
                </a:solidFill>
                <a:latin typeface="华文中宋" panose="02010600040101010101" charset="-122"/>
                <a:ea typeface="华文中宋" panose="02010600040101010101" charset="-122"/>
                <a:sym typeface="+mn-ea"/>
              </a:rPr>
              <a:t>发展</a:t>
            </a:r>
            <a:r>
              <a:rPr lang="zh-CN" altLang="en-US" sz="2400" u="sng" dirty="0">
                <a:latin typeface="华文中宋" panose="02010600040101010101" charset="-122"/>
                <a:ea typeface="华文中宋" panose="02010600040101010101" charset="-122"/>
                <a:sym typeface="+mn-ea"/>
              </a:rPr>
              <a:t>的观点是唯物辩证法的</a:t>
            </a:r>
            <a:r>
              <a:rPr lang="zh-CN" altLang="en-US" sz="2400" b="1" u="sng" dirty="0">
                <a:solidFill>
                  <a:srgbClr val="C00000"/>
                </a:solidFill>
                <a:latin typeface="华文中宋" panose="02010600040101010101" charset="-122"/>
                <a:ea typeface="华文中宋" panose="02010600040101010101" charset="-122"/>
                <a:sym typeface="+mn-ea"/>
              </a:rPr>
              <a:t>总特征</a:t>
            </a:r>
            <a:r>
              <a:rPr lang="zh-CN" altLang="en-US" sz="2400" u="sng" dirty="0" smtClean="0">
                <a:latin typeface="华文中宋" panose="02010600040101010101" charset="-122"/>
                <a:ea typeface="华文中宋" panose="02010600040101010101" charset="-122"/>
                <a:sym typeface="+mn-ea"/>
              </a:rPr>
              <a:t>。（选择题）</a:t>
            </a:r>
            <a:endParaRPr lang="zh-CN" altLang="en-US" sz="2400" u="sng" dirty="0">
              <a:latin typeface="华文中宋" panose="02010600040101010101" charset="-122"/>
              <a:ea typeface="华文中宋" panose="02010600040101010101" charset="-122"/>
            </a:endParaRPr>
          </a:p>
          <a:p>
            <a:pPr>
              <a:lnSpc>
                <a:spcPct val="200000"/>
              </a:lnSpc>
            </a:pPr>
            <a:endParaRPr lang="zh-CN" altLang="en-US" sz="2400" dirty="0">
              <a:latin typeface="华文中宋" panose="02010600040101010101" charset="-122"/>
              <a:ea typeface="华文中宋" panose="02010600040101010101" charset="-122"/>
            </a:endParaRPr>
          </a:p>
        </p:txBody>
      </p:sp>
      <p:sp>
        <p:nvSpPr>
          <p:cNvPr id="3" name="标题 2"/>
          <p:cNvSpPr>
            <a:spLocks noGrp="1"/>
          </p:cNvSpPr>
          <p:nvPr>
            <p:ph type="title"/>
          </p:nvPr>
        </p:nvSpPr>
        <p:spPr>
          <a:xfrm>
            <a:off x="1249680" y="588010"/>
            <a:ext cx="10515600" cy="729615"/>
          </a:xfrm>
        </p:spPr>
        <p:txBody>
          <a:bodyPr>
            <a:normAutofit/>
          </a:bodyPr>
          <a:lstStyle/>
          <a:p>
            <a:r>
              <a:rPr lang="zh-CN" altLang="en-US" dirty="0"/>
              <a:t>第二节  物质世界的普遍联系和永恒</a:t>
            </a:r>
            <a:r>
              <a:rPr lang="zh-CN" altLang="en-US" dirty="0" smtClean="0"/>
              <a:t>发展</a:t>
            </a:r>
            <a:endParaRPr lang="zh-CN" altLang="en-US" dirty="0"/>
          </a:p>
        </p:txBody>
      </p:sp>
      <p:sp>
        <p:nvSpPr>
          <p:cNvPr id="4" name="文本框 3"/>
          <p:cNvSpPr txBox="1"/>
          <p:nvPr/>
        </p:nvSpPr>
        <p:spPr>
          <a:xfrm>
            <a:off x="1051560" y="1482090"/>
            <a:ext cx="5608955" cy="521970"/>
          </a:xfrm>
          <a:prstGeom prst="rect">
            <a:avLst/>
          </a:prstGeom>
          <a:noFill/>
        </p:spPr>
        <p:txBody>
          <a:bodyPr wrap="none" rtlCol="0">
            <a:spAutoFit/>
          </a:bodyPr>
          <a:lstStyle/>
          <a:p>
            <a:pPr algn="l"/>
            <a:r>
              <a:rPr lang="en-US" altLang="zh-CN" sz="2800" dirty="0" smtClean="0">
                <a:latin typeface="华文中宋" panose="02010600040101010101" charset="-122"/>
                <a:ea typeface="华文中宋" panose="02010600040101010101" charset="-122"/>
                <a:sym typeface="+mn-ea"/>
              </a:rPr>
              <a:t>【</a:t>
            </a:r>
            <a:r>
              <a:rPr lang="zh-CN" altLang="en-US" sz="2800" dirty="0" smtClean="0">
                <a:latin typeface="华文中宋" panose="02010600040101010101" charset="-122"/>
                <a:ea typeface="华文中宋" panose="02010600040101010101" charset="-122"/>
                <a:sym typeface="+mn-ea"/>
              </a:rPr>
              <a:t>知识点</a:t>
            </a:r>
            <a:r>
              <a:rPr lang="en-US" altLang="zh-CN" sz="2800" dirty="0" smtClean="0">
                <a:latin typeface="华文中宋" panose="02010600040101010101" charset="-122"/>
                <a:ea typeface="华文中宋" panose="02010600040101010101" charset="-122"/>
                <a:sym typeface="+mn-ea"/>
              </a:rPr>
              <a:t>1</a:t>
            </a:r>
            <a:r>
              <a:rPr lang="zh-CN" altLang="en-US" sz="2800" dirty="0" smtClean="0">
                <a:latin typeface="华文中宋" panose="02010600040101010101" charset="-122"/>
                <a:ea typeface="华文中宋" panose="02010600040101010101" charset="-122"/>
                <a:sym typeface="+mn-ea"/>
              </a:rPr>
              <a:t>】</a:t>
            </a:r>
            <a:r>
              <a:rPr lang="en-US" altLang="zh-CN" sz="2800" dirty="0" smtClean="0">
                <a:latin typeface="华文中宋" panose="02010600040101010101" charset="-122"/>
                <a:ea typeface="华文中宋" panose="02010600040101010101" charset="-122"/>
                <a:sym typeface="+mn-ea"/>
              </a:rPr>
              <a:t>  </a:t>
            </a:r>
            <a:r>
              <a:rPr lang="zh-CN" altLang="en-US" sz="2800" dirty="0" smtClean="0">
                <a:latin typeface="华文中宋" panose="02010600040101010101" charset="-122"/>
                <a:ea typeface="华文中宋" panose="02010600040101010101" charset="-122"/>
                <a:sym typeface="+mn-ea"/>
              </a:rPr>
              <a:t>唯物辩证法的总特征</a:t>
            </a:r>
            <a:endParaRPr lang="zh-CN" altLang="en-US" sz="2800" dirty="0" smtClean="0">
              <a:latin typeface="华文中宋" panose="02010600040101010101" charset="-122"/>
              <a:ea typeface="华文中宋"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9680" y="588010"/>
            <a:ext cx="10515600" cy="729615"/>
          </a:xfrm>
        </p:spPr>
        <p:txBody>
          <a:bodyPr>
            <a:normAutofit/>
          </a:bodyPr>
          <a:lstStyle/>
          <a:p>
            <a:r>
              <a:rPr lang="zh-CN" altLang="en-US" dirty="0"/>
              <a:t>第二节  物质世界的普遍联系和永恒</a:t>
            </a:r>
            <a:r>
              <a:rPr lang="zh-CN" altLang="en-US" dirty="0" smtClean="0"/>
              <a:t>发展</a:t>
            </a:r>
            <a:endParaRPr lang="zh-CN" altLang="en-US" dirty="0"/>
          </a:p>
        </p:txBody>
      </p:sp>
      <p:sp>
        <p:nvSpPr>
          <p:cNvPr id="3" name="内容占位符 2"/>
          <p:cNvSpPr>
            <a:spLocks noGrp="1"/>
          </p:cNvSpPr>
          <p:nvPr>
            <p:ph idx="1"/>
          </p:nvPr>
        </p:nvSpPr>
        <p:spPr>
          <a:xfrm>
            <a:off x="1051560" y="2159635"/>
            <a:ext cx="10911840" cy="4986655"/>
          </a:xfrm>
        </p:spPr>
        <p:txBody>
          <a:bodyPr>
            <a:normAutofit/>
          </a:bodyPr>
          <a:lstStyle/>
          <a:p>
            <a:pPr marL="0" indent="0">
              <a:lnSpc>
                <a:spcPct val="150000"/>
              </a:lnSpc>
              <a:spcBef>
                <a:spcPts val="20"/>
              </a:spcBef>
              <a:spcAft>
                <a:spcPts val="0"/>
              </a:spcAft>
              <a:buNone/>
            </a:pPr>
            <a:r>
              <a:rPr lang="zh-CN" altLang="en-US" sz="2400" dirty="0" smtClean="0">
                <a:latin typeface="华文中宋" panose="02010600040101010101" charset="-122"/>
                <a:ea typeface="华文中宋" panose="02010600040101010101" charset="-122"/>
              </a:rPr>
              <a:t>一、含义</a:t>
            </a:r>
            <a:r>
              <a:rPr lang="zh-CN" altLang="en-US" sz="2400" dirty="0">
                <a:latin typeface="华文中宋" panose="02010600040101010101" charset="-122"/>
                <a:ea typeface="华文中宋" panose="02010600040101010101" charset="-122"/>
              </a:rPr>
              <a:t>：</a:t>
            </a:r>
            <a:r>
              <a:rPr lang="zh-CN" altLang="en-US" sz="2400" b="1" dirty="0">
                <a:solidFill>
                  <a:srgbClr val="C00000"/>
                </a:solidFill>
                <a:latin typeface="华文中宋" panose="02010600040101010101" charset="-122"/>
                <a:ea typeface="华文中宋" panose="02010600040101010101" charset="-122"/>
              </a:rPr>
              <a:t>事物之间</a:t>
            </a:r>
            <a:r>
              <a:rPr lang="zh-CN" altLang="en-US" sz="2400" dirty="0">
                <a:latin typeface="华文中宋" panose="02010600040101010101" charset="-122"/>
                <a:ea typeface="华文中宋" panose="02010600040101010101" charset="-122"/>
              </a:rPr>
              <a:t>以及</a:t>
            </a:r>
            <a:r>
              <a:rPr lang="zh-CN" altLang="en-US" sz="2400" b="1" dirty="0">
                <a:solidFill>
                  <a:srgbClr val="C00000"/>
                </a:solidFill>
                <a:latin typeface="华文中宋" panose="02010600040101010101" charset="-122"/>
                <a:ea typeface="华文中宋" panose="02010600040101010101" charset="-122"/>
              </a:rPr>
              <a:t>事物内部诸要素之间</a:t>
            </a:r>
            <a:r>
              <a:rPr lang="zh-CN" altLang="en-US" sz="2400" dirty="0">
                <a:latin typeface="华文中宋" panose="02010600040101010101" charset="-122"/>
                <a:ea typeface="华文中宋" panose="02010600040101010101" charset="-122"/>
              </a:rPr>
              <a:t>的相互影响、相互作用和相互制约</a:t>
            </a:r>
            <a:r>
              <a:rPr lang="zh-CN" altLang="en-US" sz="2400" dirty="0" smtClean="0">
                <a:latin typeface="华文中宋" panose="02010600040101010101" charset="-122"/>
                <a:ea typeface="华文中宋" panose="02010600040101010101" charset="-122"/>
              </a:rPr>
              <a:t>。</a:t>
            </a:r>
            <a:endParaRPr lang="en-US" altLang="zh-CN" sz="2400" dirty="0">
              <a:latin typeface="华文中宋" panose="02010600040101010101" charset="-122"/>
              <a:ea typeface="华文中宋" panose="02010600040101010101" charset="-122"/>
            </a:endParaRPr>
          </a:p>
          <a:p>
            <a:pPr marL="0" indent="0">
              <a:lnSpc>
                <a:spcPct val="150000"/>
              </a:lnSpc>
              <a:spcBef>
                <a:spcPts val="20"/>
              </a:spcBef>
              <a:spcAft>
                <a:spcPts val="0"/>
              </a:spcAft>
              <a:buNone/>
            </a:pPr>
            <a:r>
              <a:rPr lang="zh-CN" altLang="en-US" sz="2400" dirty="0" smtClean="0">
                <a:latin typeface="华文中宋" panose="02010600040101010101" charset="-122"/>
                <a:ea typeface="华文中宋" panose="02010600040101010101" charset="-122"/>
              </a:rPr>
              <a:t>二、特点</a:t>
            </a:r>
            <a:r>
              <a:rPr lang="zh-CN" altLang="en-US" sz="2400" b="1" dirty="0">
                <a:solidFill>
                  <a:schemeClr val="tx1"/>
                </a:solidFill>
                <a:latin typeface="华文中宋" panose="02010600040101010101" charset="-122"/>
                <a:ea typeface="华文中宋" panose="02010600040101010101" charset="-122"/>
                <a:sym typeface="Wingdings" panose="05000000000000000000" pitchFamily="2" charset="2"/>
              </a:rPr>
              <a:t>（选择题）</a:t>
            </a:r>
            <a:endParaRPr lang="zh-CN" altLang="en-US" sz="2400" b="1" dirty="0">
              <a:solidFill>
                <a:schemeClr val="tx1"/>
              </a:solidFill>
              <a:latin typeface="华文中宋" panose="02010600040101010101" charset="-122"/>
              <a:ea typeface="华文中宋" panose="02010600040101010101" charset="-122"/>
              <a:sym typeface="Wingdings" panose="05000000000000000000" pitchFamily="2" charset="2"/>
            </a:endParaRPr>
          </a:p>
          <a:p>
            <a:pPr marL="0" indent="0">
              <a:lnSpc>
                <a:spcPct val="150000"/>
              </a:lnSpc>
              <a:spcBef>
                <a:spcPts val="20"/>
              </a:spcBef>
              <a:spcAft>
                <a:spcPts val="0"/>
              </a:spcAft>
              <a:buNone/>
            </a:pPr>
            <a:r>
              <a:rPr lang="en-US" altLang="zh-CN" sz="2400" dirty="0" smtClean="0">
                <a:latin typeface="华文中宋" panose="02010600040101010101" charset="-122"/>
                <a:ea typeface="华文中宋" panose="02010600040101010101" charset="-122"/>
              </a:rPr>
              <a:t>1</a:t>
            </a:r>
            <a:r>
              <a:rPr lang="zh-CN" altLang="en-US" sz="2400" dirty="0" smtClean="0">
                <a:latin typeface="华文中宋" panose="02010600040101010101" charset="-122"/>
                <a:ea typeface="华文中宋" panose="02010600040101010101" charset="-122"/>
              </a:rPr>
              <a:t>、</a:t>
            </a:r>
            <a:r>
              <a:rPr lang="zh-CN" altLang="en-US" sz="2400" b="1" dirty="0" smtClean="0">
                <a:solidFill>
                  <a:srgbClr val="C00000"/>
                </a:solidFill>
                <a:latin typeface="华文中宋" panose="02010600040101010101" charset="-122"/>
                <a:ea typeface="华文中宋" panose="02010600040101010101" charset="-122"/>
              </a:rPr>
              <a:t>客观性</a:t>
            </a:r>
            <a:r>
              <a:rPr lang="zh-CN" altLang="en-US" sz="2400" dirty="0">
                <a:latin typeface="华文中宋" panose="02010600040101010101" charset="-122"/>
                <a:ea typeface="华文中宋" panose="02010600040101010101" charset="-122"/>
              </a:rPr>
              <a:t>：</a:t>
            </a:r>
            <a:r>
              <a:rPr lang="zh-CN" altLang="en-US" sz="2400" u="sng" dirty="0">
                <a:latin typeface="华文中宋" panose="02010600040101010101" charset="-122"/>
                <a:ea typeface="华文中宋" panose="02010600040101010101" charset="-122"/>
              </a:rPr>
              <a:t>事物本身</a:t>
            </a:r>
            <a:r>
              <a:rPr lang="zh-CN" altLang="en-US" sz="2400" u="sng" dirty="0" smtClean="0">
                <a:latin typeface="华文中宋" panose="02010600040101010101" charset="-122"/>
                <a:ea typeface="华文中宋" panose="02010600040101010101" charset="-122"/>
              </a:rPr>
              <a:t>固有，不以人的意志为主观转移；</a:t>
            </a:r>
            <a:endParaRPr lang="en-US" altLang="zh-CN" sz="2400" u="sng" dirty="0">
              <a:latin typeface="华文中宋" panose="02010600040101010101" charset="-122"/>
              <a:ea typeface="华文中宋" panose="02010600040101010101" charset="-122"/>
            </a:endParaRPr>
          </a:p>
          <a:p>
            <a:pPr marL="0" indent="0">
              <a:lnSpc>
                <a:spcPct val="150000"/>
              </a:lnSpc>
              <a:spcBef>
                <a:spcPts val="20"/>
              </a:spcBef>
              <a:spcAft>
                <a:spcPts val="0"/>
              </a:spcAft>
              <a:buNone/>
            </a:pPr>
            <a:r>
              <a:rPr lang="en-US" altLang="zh-CN" sz="2400" dirty="0" smtClean="0">
                <a:latin typeface="华文中宋" panose="02010600040101010101" charset="-122"/>
                <a:ea typeface="华文中宋" panose="02010600040101010101" charset="-122"/>
              </a:rPr>
              <a:t>2</a:t>
            </a:r>
            <a:r>
              <a:rPr lang="zh-CN" altLang="en-US" sz="2400" dirty="0" smtClean="0">
                <a:latin typeface="华文中宋" panose="02010600040101010101" charset="-122"/>
                <a:ea typeface="华文中宋" panose="02010600040101010101" charset="-122"/>
              </a:rPr>
              <a:t>、</a:t>
            </a:r>
            <a:r>
              <a:rPr lang="zh-CN" altLang="en-US" sz="2400" b="1" dirty="0" smtClean="0">
                <a:solidFill>
                  <a:srgbClr val="C00000"/>
                </a:solidFill>
                <a:latin typeface="华文中宋" panose="02010600040101010101" charset="-122"/>
                <a:ea typeface="华文中宋" panose="02010600040101010101" charset="-122"/>
              </a:rPr>
              <a:t>普遍性</a:t>
            </a:r>
            <a:r>
              <a:rPr lang="zh-CN" altLang="en-US" sz="2400" dirty="0">
                <a:latin typeface="华文中宋" panose="02010600040101010101" charset="-122"/>
                <a:ea typeface="华文中宋" panose="02010600040101010101" charset="-122"/>
              </a:rPr>
              <a:t>：任何事物、事物之间都是联系的，整个世界是一个相互联系的整体；</a:t>
            </a:r>
            <a:br>
              <a:rPr lang="zh-CN" altLang="en-US" sz="2400" dirty="0">
                <a:latin typeface="华文中宋" panose="02010600040101010101" charset="-122"/>
                <a:ea typeface="华文中宋" panose="02010600040101010101" charset="-122"/>
              </a:rPr>
            </a:br>
            <a:r>
              <a:rPr lang="zh-CN" altLang="en-US" sz="2400" u="sng" dirty="0">
                <a:latin typeface="华文中宋" panose="02010600040101010101" charset="-122"/>
                <a:ea typeface="华文中宋" panose="02010600040101010101" charset="-122"/>
              </a:rPr>
              <a:t>世界上任何事物都不能孤立地存在，都与周围的其他事物处于相互联系之中</a:t>
            </a:r>
            <a:endParaRPr lang="zh-CN" altLang="en-US" sz="2400" u="sng" dirty="0">
              <a:latin typeface="华文中宋" panose="02010600040101010101" charset="-122"/>
              <a:ea typeface="华文中宋" panose="02010600040101010101" charset="-122"/>
            </a:endParaRPr>
          </a:p>
          <a:p>
            <a:pPr marL="0" indent="0">
              <a:lnSpc>
                <a:spcPct val="150000"/>
              </a:lnSpc>
              <a:spcBef>
                <a:spcPts val="20"/>
              </a:spcBef>
              <a:spcAft>
                <a:spcPts val="0"/>
              </a:spcAft>
              <a:buNone/>
            </a:pPr>
            <a:r>
              <a:rPr lang="en-US" altLang="zh-CN" sz="2400" dirty="0" smtClean="0">
                <a:latin typeface="华文中宋" panose="02010600040101010101" charset="-122"/>
                <a:ea typeface="华文中宋" panose="02010600040101010101" charset="-122"/>
              </a:rPr>
              <a:t>3</a:t>
            </a:r>
            <a:r>
              <a:rPr lang="zh-CN" altLang="en-US" sz="2400" dirty="0" smtClean="0">
                <a:latin typeface="华文中宋" panose="02010600040101010101" charset="-122"/>
                <a:ea typeface="华文中宋" panose="02010600040101010101" charset="-122"/>
              </a:rPr>
              <a:t>、</a:t>
            </a:r>
            <a:r>
              <a:rPr lang="zh-CN" altLang="en-US" sz="2400" b="1" dirty="0" smtClean="0">
                <a:solidFill>
                  <a:srgbClr val="C00000"/>
                </a:solidFill>
                <a:latin typeface="华文中宋" panose="02010600040101010101" charset="-122"/>
                <a:ea typeface="华文中宋" panose="02010600040101010101" charset="-122"/>
              </a:rPr>
              <a:t>多样性</a:t>
            </a:r>
            <a:r>
              <a:rPr lang="zh-CN" altLang="en-US" sz="2400" dirty="0">
                <a:latin typeface="华文中宋" panose="02010600040101010101" charset="-122"/>
                <a:ea typeface="华文中宋" panose="02010600040101010101" charset="-122"/>
              </a:rPr>
              <a:t>：直接和间接、内部和</a:t>
            </a:r>
            <a:r>
              <a:rPr lang="zh-CN" altLang="en-US" sz="2400" dirty="0" smtClean="0">
                <a:latin typeface="华文中宋" panose="02010600040101010101" charset="-122"/>
                <a:ea typeface="华文中宋" panose="02010600040101010101" charset="-122"/>
              </a:rPr>
              <a:t>外部、必然和偶然联系等</a:t>
            </a:r>
            <a:r>
              <a:rPr lang="zh-CN" altLang="en-US" sz="2400" dirty="0">
                <a:latin typeface="华文中宋" panose="02010600040101010101" charset="-122"/>
                <a:ea typeface="华文中宋" panose="02010600040101010101" charset="-122"/>
              </a:rPr>
              <a:t>。</a:t>
            </a:r>
            <a:endParaRPr lang="zh-CN" altLang="en-US" sz="2400" dirty="0">
              <a:latin typeface="华文中宋" panose="02010600040101010101" charset="-122"/>
              <a:ea typeface="华文中宋" panose="02010600040101010101" charset="-122"/>
            </a:endParaRPr>
          </a:p>
          <a:p>
            <a:pPr marL="0" indent="0">
              <a:lnSpc>
                <a:spcPct val="150000"/>
              </a:lnSpc>
              <a:spcBef>
                <a:spcPts val="20"/>
              </a:spcBef>
              <a:spcAft>
                <a:spcPts val="0"/>
              </a:spcAft>
              <a:buNone/>
            </a:pPr>
            <a:r>
              <a:rPr lang="zh-CN" altLang="en-US" sz="2400" dirty="0">
                <a:latin typeface="华文中宋" panose="02010600040101010101" charset="-122"/>
                <a:ea typeface="华文中宋" panose="02010600040101010101" charset="-122"/>
              </a:rPr>
              <a:t>           （</a:t>
            </a:r>
            <a:r>
              <a:rPr lang="zh-CN" altLang="en-US" sz="2400" u="sng" dirty="0">
                <a:solidFill>
                  <a:srgbClr val="FF0000"/>
                </a:solidFill>
                <a:latin typeface="华文中宋" panose="02010600040101010101" charset="-122"/>
                <a:ea typeface="华文中宋" panose="02010600040101010101" charset="-122"/>
              </a:rPr>
              <a:t>本质的和必然的联系</a:t>
            </a:r>
            <a:r>
              <a:rPr lang="zh-CN" altLang="en-US" sz="2400" dirty="0">
                <a:latin typeface="华文中宋" panose="02010600040101010101" charset="-122"/>
                <a:ea typeface="华文中宋" panose="02010600040101010101" charset="-122"/>
              </a:rPr>
              <a:t>决定事物的</a:t>
            </a:r>
            <a:r>
              <a:rPr lang="zh-CN" altLang="en-US" sz="2400" b="1" dirty="0">
                <a:latin typeface="华文中宋" panose="02010600040101010101" charset="-122"/>
                <a:ea typeface="华文中宋" panose="02010600040101010101" charset="-122"/>
              </a:rPr>
              <a:t>基本性质和基本发展趋势</a:t>
            </a:r>
            <a:r>
              <a:rPr lang="zh-CN" altLang="en-US" sz="2400" dirty="0">
                <a:latin typeface="华文中宋" panose="02010600040101010101" charset="-122"/>
                <a:ea typeface="华文中宋" panose="02010600040101010101" charset="-122"/>
              </a:rPr>
              <a:t>）</a:t>
            </a:r>
            <a:r>
              <a:rPr lang="zh-CN" altLang="en-US" sz="2400" b="1" dirty="0">
                <a:latin typeface="华文中宋" panose="02010600040101010101" charset="-122"/>
                <a:ea typeface="华文中宋" panose="02010600040101010101" charset="-122"/>
                <a:sym typeface="Wingdings" panose="05000000000000000000" pitchFamily="2" charset="2"/>
              </a:rPr>
              <a:t>（选择题）</a:t>
            </a:r>
            <a:endParaRPr lang="zh-CN" altLang="en-US" sz="2400" dirty="0">
              <a:latin typeface="华文中宋" panose="02010600040101010101" charset="-122"/>
              <a:ea typeface="华文中宋" panose="02010600040101010101" charset="-122"/>
            </a:endParaRPr>
          </a:p>
          <a:p>
            <a:pPr marL="0" indent="0">
              <a:lnSpc>
                <a:spcPct val="150000"/>
              </a:lnSpc>
              <a:spcBef>
                <a:spcPts val="20"/>
              </a:spcBef>
              <a:spcAft>
                <a:spcPts val="0"/>
              </a:spcAft>
              <a:buNone/>
            </a:pPr>
            <a:endParaRPr lang="zh-CN" altLang="en-US" sz="2400" dirty="0" smtClean="0">
              <a:latin typeface="华文中宋" panose="02010600040101010101" charset="-122"/>
              <a:ea typeface="华文中宋" panose="02010600040101010101" charset="-122"/>
            </a:endParaRPr>
          </a:p>
        </p:txBody>
      </p:sp>
      <p:sp>
        <p:nvSpPr>
          <p:cNvPr id="5" name="文本框 4"/>
          <p:cNvSpPr txBox="1"/>
          <p:nvPr/>
        </p:nvSpPr>
        <p:spPr>
          <a:xfrm>
            <a:off x="1051560" y="1449705"/>
            <a:ext cx="2894965" cy="521970"/>
          </a:xfrm>
          <a:prstGeom prst="rect">
            <a:avLst/>
          </a:prstGeom>
          <a:noFill/>
        </p:spPr>
        <p:txBody>
          <a:bodyPr wrap="none" rtlCol="0">
            <a:spAutoFit/>
          </a:bodyPr>
          <a:lstStyle/>
          <a:p>
            <a:pPr algn="l"/>
            <a:r>
              <a:rPr lang="en-US" altLang="zh-CN" sz="2800" dirty="0" smtClean="0">
                <a:latin typeface="华文中宋" panose="02010600040101010101" charset="-122"/>
                <a:ea typeface="华文中宋" panose="02010600040101010101" charset="-122"/>
                <a:sym typeface="+mn-ea"/>
              </a:rPr>
              <a:t>【</a:t>
            </a:r>
            <a:r>
              <a:rPr lang="zh-CN" altLang="en-US" sz="2800" b="1" dirty="0" smtClean="0">
                <a:latin typeface="华文中宋" panose="02010600040101010101" charset="-122"/>
                <a:ea typeface="华文中宋" panose="02010600040101010101" charset="-122"/>
                <a:sym typeface="+mn-ea"/>
              </a:rPr>
              <a:t>知识点</a:t>
            </a:r>
            <a:r>
              <a:rPr lang="en-US" altLang="zh-CN" sz="2800" b="1" dirty="0" smtClean="0">
                <a:latin typeface="华文中宋" panose="02010600040101010101" charset="-122"/>
                <a:ea typeface="华文中宋" panose="02010600040101010101" charset="-122"/>
                <a:sym typeface="+mn-ea"/>
              </a:rPr>
              <a:t>2</a:t>
            </a:r>
            <a:r>
              <a:rPr lang="en-US" altLang="zh-CN" sz="2800" dirty="0" smtClean="0">
                <a:latin typeface="华文中宋" panose="02010600040101010101" charset="-122"/>
                <a:ea typeface="华文中宋" panose="02010600040101010101" charset="-122"/>
                <a:sym typeface="+mn-ea"/>
              </a:rPr>
              <a:t>】</a:t>
            </a:r>
            <a:r>
              <a:rPr lang="zh-CN" altLang="en-US" sz="2800" dirty="0" smtClean="0">
                <a:latin typeface="华文中宋" panose="02010600040101010101" charset="-122"/>
                <a:ea typeface="华文中宋" panose="02010600040101010101" charset="-122"/>
                <a:sym typeface="+mn-ea"/>
              </a:rPr>
              <a:t>联系</a:t>
            </a:r>
            <a:endParaRPr lang="zh-CN" altLang="en-US" sz="2800" dirty="0" smtClean="0">
              <a:latin typeface="华文中宋" panose="02010600040101010101" charset="-122"/>
              <a:ea typeface="华文中宋" panose="02010600040101010101" charset="-122"/>
              <a:sym typeface="+mn-ea"/>
            </a:endParaRPr>
          </a:p>
        </p:txBody>
      </p:sp>
      <p:sp>
        <p:nvSpPr>
          <p:cNvPr id="7" name="AutoShape 18"/>
          <p:cNvSpPr>
            <a:spLocks noChangeArrowheads="1"/>
          </p:cNvSpPr>
          <p:nvPr/>
        </p:nvSpPr>
        <p:spPr bwMode="auto">
          <a:xfrm>
            <a:off x="9120336" y="6157595"/>
            <a:ext cx="1091565" cy="168910"/>
          </a:xfrm>
          <a:prstGeom prst="rightArrow">
            <a:avLst>
              <a:gd name="adj1" fmla="val 50000"/>
              <a:gd name="adj2" fmla="val 149123"/>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766445" y="2550795"/>
            <a:ext cx="11666259" cy="3902541"/>
          </a:xfrm>
        </p:spPr>
        <p:txBody>
          <a:bodyPr>
            <a:noAutofit/>
          </a:bodyPr>
          <a:lstStyle/>
          <a:p>
            <a:pPr marL="0" indent="0">
              <a:lnSpc>
                <a:spcPct val="170000"/>
              </a:lnSpc>
              <a:buNone/>
            </a:pPr>
            <a:r>
              <a:rPr lang="en-US" altLang="zh-CN" sz="2400" dirty="0" smtClean="0">
                <a:latin typeface="微软雅黑" panose="020B0503020204020204" pitchFamily="34" charset="-122"/>
                <a:ea typeface="微软雅黑" panose="020B0503020204020204" pitchFamily="34" charset="-122"/>
                <a:sym typeface="+mn-ea"/>
              </a:rPr>
              <a:t>#</a:t>
            </a:r>
            <a:r>
              <a:rPr lang="zh-CN" altLang="en-US" sz="2400" dirty="0" smtClean="0">
                <a:latin typeface="微软雅黑" panose="020B0503020204020204" pitchFamily="34" charset="-122"/>
                <a:ea typeface="微软雅黑" panose="020B0503020204020204" pitchFamily="34" charset="-122"/>
                <a:sym typeface="+mn-ea"/>
              </a:rPr>
              <a:t>马克思主义</a:t>
            </a:r>
            <a:r>
              <a:rPr lang="zh-CN" altLang="en-US" sz="2400" dirty="0">
                <a:latin typeface="微软雅黑" panose="020B0503020204020204" pitchFamily="34" charset="-122"/>
                <a:ea typeface="微软雅黑" panose="020B0503020204020204" pitchFamily="34" charset="-122"/>
                <a:sym typeface="+mn-ea"/>
              </a:rPr>
              <a:t>是 </a:t>
            </a:r>
            <a:r>
              <a:rPr lang="en-US" altLang="zh-CN" sz="2400" dirty="0">
                <a:latin typeface="微软雅黑" panose="020B0503020204020204" pitchFamily="34" charset="-122"/>
                <a:ea typeface="微软雅黑" panose="020B0503020204020204" pitchFamily="34" charset="-122"/>
                <a:sym typeface="+mn-ea"/>
              </a:rPr>
              <a:t>(   </a:t>
            </a:r>
            <a:r>
              <a:rPr lang="en-US" altLang="zh-CN" sz="2400" dirty="0" smtClean="0">
                <a:solidFill>
                  <a:srgbClr val="FF0000"/>
                </a:solidFill>
                <a:latin typeface="微软雅黑" panose="020B0503020204020204" pitchFamily="34" charset="-122"/>
                <a:ea typeface="微软雅黑" panose="020B0503020204020204" pitchFamily="34" charset="-122"/>
                <a:sym typeface="+mn-ea"/>
              </a:rPr>
              <a:t>A</a:t>
            </a:r>
            <a:r>
              <a:rPr lang="en-US" altLang="zh-CN" sz="2400" dirty="0" smtClean="0">
                <a:latin typeface="微软雅黑" panose="020B0503020204020204" pitchFamily="34" charset="-122"/>
                <a:ea typeface="微软雅黑" panose="020B0503020204020204" pitchFamily="34" charset="-122"/>
                <a:sym typeface="+mn-ea"/>
              </a:rPr>
              <a:t>      </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的产物</a:t>
            </a:r>
            <a:r>
              <a:rPr lang="en-US" altLang="zh-CN" sz="2400" dirty="0">
                <a:latin typeface="微软雅黑" panose="020B0503020204020204" pitchFamily="34" charset="-122"/>
                <a:ea typeface="微软雅黑" panose="020B0503020204020204" pitchFamily="34" charset="-122"/>
                <a:sym typeface="+mn-ea"/>
              </a:rPr>
              <a:t>0-P39  1201  </a:t>
            </a:r>
            <a:endParaRPr lang="en-US" altLang="zh-CN" sz="2400" dirty="0">
              <a:latin typeface="微软雅黑" panose="020B0503020204020204" pitchFamily="34" charset="-122"/>
              <a:ea typeface="微软雅黑" panose="020B0503020204020204" pitchFamily="34" charset="-122"/>
            </a:endParaRPr>
          </a:p>
          <a:p>
            <a:pPr marL="0" indent="0">
              <a:lnSpc>
                <a:spcPct val="170000"/>
              </a:lnSpc>
              <a:buNone/>
            </a:pPr>
            <a:r>
              <a:rPr lang="en-US" altLang="zh-CN" sz="2400" dirty="0">
                <a:solidFill>
                  <a:srgbClr val="FF0000"/>
                </a:solidFill>
                <a:latin typeface="微软雅黑" panose="020B0503020204020204" pitchFamily="34" charset="-122"/>
                <a:ea typeface="微软雅黑" panose="020B0503020204020204" pitchFamily="34" charset="-122"/>
                <a:sym typeface="+mn-ea"/>
              </a:rPr>
              <a:t>A. </a:t>
            </a:r>
            <a:r>
              <a:rPr lang="zh-CN" altLang="en-US" sz="2400" dirty="0">
                <a:solidFill>
                  <a:srgbClr val="FF0000"/>
                </a:solidFill>
                <a:latin typeface="微软雅黑" panose="020B0503020204020204" pitchFamily="34" charset="-122"/>
                <a:ea typeface="微软雅黑" panose="020B0503020204020204" pitchFamily="34" charset="-122"/>
                <a:sym typeface="+mn-ea"/>
              </a:rPr>
              <a:t>时代   </a:t>
            </a:r>
            <a:endParaRPr lang="en-US" altLang="zh-CN" sz="2400" dirty="0">
              <a:solidFill>
                <a:srgbClr val="FF0000"/>
              </a:solidFill>
              <a:latin typeface="微软雅黑" panose="020B0503020204020204" pitchFamily="34" charset="-122"/>
              <a:ea typeface="微软雅黑" panose="020B0503020204020204" pitchFamily="34" charset="-122"/>
              <a:sym typeface="+mn-ea"/>
            </a:endParaRPr>
          </a:p>
          <a:p>
            <a:pPr marL="0" indent="0">
              <a:lnSpc>
                <a:spcPct val="170000"/>
              </a:lnSpc>
              <a:buNone/>
            </a:pPr>
            <a:r>
              <a:rPr lang="en-US" altLang="zh-CN" sz="2400" dirty="0">
                <a:latin typeface="微软雅黑" panose="020B0503020204020204" pitchFamily="34" charset="-122"/>
                <a:ea typeface="微软雅黑" panose="020B0503020204020204" pitchFamily="34" charset="-122"/>
                <a:sym typeface="+mn-ea"/>
              </a:rPr>
              <a:t>B. </a:t>
            </a:r>
            <a:r>
              <a:rPr lang="zh-CN" altLang="en-US" sz="2400" dirty="0">
                <a:latin typeface="微软雅黑" panose="020B0503020204020204" pitchFamily="34" charset="-122"/>
                <a:ea typeface="微软雅黑" panose="020B0503020204020204" pitchFamily="34" charset="-122"/>
                <a:sym typeface="+mn-ea"/>
              </a:rPr>
              <a:t>社会的发展</a:t>
            </a:r>
            <a:endParaRPr lang="zh-CN" altLang="en-US" sz="2400" dirty="0">
              <a:latin typeface="微软雅黑" panose="020B0503020204020204" pitchFamily="34" charset="-122"/>
              <a:ea typeface="微软雅黑" panose="020B0503020204020204" pitchFamily="34" charset="-122"/>
            </a:endParaRPr>
          </a:p>
          <a:p>
            <a:pPr marL="0" indent="0">
              <a:lnSpc>
                <a:spcPct val="170000"/>
              </a:lnSpc>
              <a:buNone/>
            </a:pPr>
            <a:r>
              <a:rPr lang="en-US" altLang="zh-CN" sz="2400" dirty="0">
                <a:latin typeface="微软雅黑" panose="020B0503020204020204" pitchFamily="34" charset="-122"/>
                <a:ea typeface="微软雅黑" panose="020B0503020204020204" pitchFamily="34" charset="-122"/>
                <a:sym typeface="+mn-ea"/>
              </a:rPr>
              <a:t>C.</a:t>
            </a:r>
            <a:r>
              <a:rPr lang="zh-CN" altLang="en-US" sz="2400" dirty="0">
                <a:latin typeface="微软雅黑" panose="020B0503020204020204" pitchFamily="34" charset="-122"/>
                <a:ea typeface="微软雅黑" panose="020B0503020204020204" pitchFamily="34" charset="-122"/>
                <a:sym typeface="+mn-ea"/>
              </a:rPr>
              <a:t>人类的发展</a:t>
            </a:r>
            <a:endParaRPr lang="zh-CN" altLang="en-US" sz="2400" dirty="0">
              <a:latin typeface="微软雅黑" panose="020B0503020204020204" pitchFamily="34" charset="-122"/>
              <a:ea typeface="微软雅黑" panose="020B0503020204020204" pitchFamily="34" charset="-122"/>
            </a:endParaRPr>
          </a:p>
          <a:p>
            <a:pPr marL="0" indent="0">
              <a:lnSpc>
                <a:spcPct val="170000"/>
              </a:lnSpc>
              <a:buNone/>
            </a:pPr>
            <a:r>
              <a:rPr lang="en-US" altLang="zh-CN" sz="2400" dirty="0">
                <a:latin typeface="微软雅黑" panose="020B0503020204020204" pitchFamily="34" charset="-122"/>
                <a:ea typeface="微软雅黑" panose="020B0503020204020204" pitchFamily="34" charset="-122"/>
                <a:sym typeface="+mn-ea"/>
              </a:rPr>
              <a:t>D. </a:t>
            </a:r>
            <a:r>
              <a:rPr lang="zh-CN" altLang="en-US" sz="2400" dirty="0">
                <a:latin typeface="微软雅黑" panose="020B0503020204020204" pitchFamily="34" charset="-122"/>
                <a:ea typeface="微软雅黑" panose="020B0503020204020204" pitchFamily="34" charset="-122"/>
                <a:sym typeface="+mn-ea"/>
              </a:rPr>
              <a:t>世纪</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sz="2400" dirty="0">
                <a:latin typeface="华文中宋" panose="02010600040101010101" charset="-122"/>
                <a:ea typeface="华文中宋" panose="02010600040101010101" charset="-122"/>
                <a:sym typeface="+mn-ea"/>
              </a:rPr>
              <a:t>#</a:t>
            </a:r>
            <a:r>
              <a:rPr altLang="zh-CN" sz="2400" dirty="0">
                <a:latin typeface="华文中宋" panose="02010600040101010101" charset="-122"/>
                <a:ea typeface="华文中宋" panose="02010600040101010101" charset="-122"/>
                <a:sym typeface="+mn-ea"/>
              </a:rPr>
              <a:t>唯物辩证法有两个总特征，一个是普遍联系的观点，另一个是 ( )</a:t>
            </a:r>
            <a:endParaRPr altLang="zh-CN" sz="2400" dirty="0">
              <a:latin typeface="华文中宋" panose="02010600040101010101" charset="-122"/>
              <a:ea typeface="华文中宋" panose="02010600040101010101" charset="-122"/>
              <a:sym typeface="+mn-ea"/>
            </a:endParaRPr>
          </a:p>
          <a:p>
            <a:pPr marL="0" indent="0" algn="just">
              <a:lnSpc>
                <a:spcPct val="150000"/>
              </a:lnSpc>
              <a:buNone/>
            </a:pPr>
            <a:r>
              <a:rPr altLang="zh-CN" sz="2400" dirty="0">
                <a:latin typeface="华文中宋" panose="02010600040101010101" charset="-122"/>
                <a:ea typeface="华文中宋" panose="02010600040101010101" charset="-122"/>
                <a:sym typeface="+mn-ea"/>
              </a:rPr>
              <a:t>A、 质量互变的观点</a:t>
            </a:r>
            <a:endParaRPr altLang="zh-CN" sz="2400" dirty="0">
              <a:latin typeface="华文中宋" panose="02010600040101010101" charset="-122"/>
              <a:ea typeface="华文中宋" panose="02010600040101010101" charset="-122"/>
              <a:sym typeface="+mn-ea"/>
            </a:endParaRPr>
          </a:p>
          <a:p>
            <a:pPr marL="0" indent="0" algn="just">
              <a:lnSpc>
                <a:spcPct val="150000"/>
              </a:lnSpc>
              <a:buNone/>
            </a:pPr>
            <a:r>
              <a:rPr altLang="zh-CN" sz="2400" dirty="0">
                <a:latin typeface="华文中宋" panose="02010600040101010101" charset="-122"/>
                <a:ea typeface="华文中宋" panose="02010600040101010101" charset="-122"/>
                <a:sym typeface="+mn-ea"/>
              </a:rPr>
              <a:t>B、 永恒发展的观点</a:t>
            </a:r>
            <a:endParaRPr altLang="zh-CN" sz="2400" dirty="0">
              <a:latin typeface="华文中宋" panose="02010600040101010101" charset="-122"/>
              <a:ea typeface="华文中宋" panose="02010600040101010101" charset="-122"/>
              <a:sym typeface="+mn-ea"/>
            </a:endParaRPr>
          </a:p>
          <a:p>
            <a:pPr marL="0" indent="0" algn="just">
              <a:lnSpc>
                <a:spcPct val="150000"/>
              </a:lnSpc>
              <a:buNone/>
            </a:pPr>
            <a:r>
              <a:rPr altLang="zh-CN" sz="2400" dirty="0">
                <a:latin typeface="华文中宋" panose="02010600040101010101" charset="-122"/>
                <a:ea typeface="华文中宋" panose="02010600040101010101" charset="-122"/>
                <a:sym typeface="+mn-ea"/>
              </a:rPr>
              <a:t>C、 对立统一的观点</a:t>
            </a:r>
            <a:endParaRPr altLang="zh-CN" sz="2400" dirty="0">
              <a:latin typeface="华文中宋" panose="02010600040101010101" charset="-122"/>
              <a:ea typeface="华文中宋" panose="02010600040101010101" charset="-122"/>
              <a:sym typeface="+mn-ea"/>
            </a:endParaRPr>
          </a:p>
          <a:p>
            <a:pPr marL="0" indent="0" algn="just">
              <a:lnSpc>
                <a:spcPct val="150000"/>
              </a:lnSpc>
              <a:buNone/>
            </a:pPr>
            <a:r>
              <a:rPr altLang="zh-CN" sz="2400" dirty="0">
                <a:latin typeface="华文中宋" panose="02010600040101010101" charset="-122"/>
                <a:ea typeface="华文中宋" panose="02010600040101010101" charset="-122"/>
                <a:sym typeface="+mn-ea"/>
              </a:rPr>
              <a:t>D、 辩证否定的观点</a:t>
            </a:r>
            <a:endParaRPr altLang="zh-CN" sz="24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a:solidFill>
                <a:schemeClr val="tx1">
                  <a:lumMod val="50000"/>
                </a:schemeClr>
              </a:solidFill>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sz="2400" dirty="0">
                <a:latin typeface="华文中宋" panose="02010600040101010101" charset="-122"/>
                <a:ea typeface="华文中宋" panose="02010600040101010101" charset="-122"/>
                <a:sym typeface="+mn-ea"/>
              </a:rPr>
              <a:t>#</a:t>
            </a:r>
            <a:r>
              <a:rPr altLang="zh-CN" sz="2400" dirty="0">
                <a:latin typeface="华文中宋" panose="02010600040101010101" charset="-122"/>
                <a:ea typeface="华文中宋" panose="02010600040101010101" charset="-122"/>
                <a:sym typeface="+mn-ea"/>
              </a:rPr>
              <a:t>唯物辩证法有两个总特征，一个是普遍联系的观点，另一个是 (</a:t>
            </a:r>
            <a:r>
              <a:rPr lang="en-US" sz="2400" b="1" dirty="0">
                <a:solidFill>
                  <a:srgbClr val="FF0000"/>
                </a:solidFill>
                <a:latin typeface="华文中宋" panose="02010600040101010101" charset="-122"/>
                <a:ea typeface="华文中宋" panose="02010600040101010101" charset="-122"/>
                <a:sym typeface="+mn-ea"/>
              </a:rPr>
              <a:t>B</a:t>
            </a:r>
            <a:r>
              <a:rPr altLang="zh-CN" sz="2400" dirty="0">
                <a:latin typeface="华文中宋" panose="02010600040101010101" charset="-122"/>
                <a:ea typeface="华文中宋" panose="02010600040101010101" charset="-122"/>
                <a:sym typeface="+mn-ea"/>
              </a:rPr>
              <a:t> )</a:t>
            </a:r>
            <a:endParaRPr altLang="zh-CN" sz="2400" dirty="0">
              <a:latin typeface="华文中宋" panose="02010600040101010101" charset="-122"/>
              <a:ea typeface="华文中宋" panose="02010600040101010101" charset="-122"/>
              <a:sym typeface="+mn-ea"/>
            </a:endParaRPr>
          </a:p>
          <a:p>
            <a:pPr marL="0" indent="0" algn="just">
              <a:lnSpc>
                <a:spcPct val="150000"/>
              </a:lnSpc>
              <a:buNone/>
            </a:pPr>
            <a:r>
              <a:rPr altLang="zh-CN" sz="2400" dirty="0">
                <a:latin typeface="华文中宋" panose="02010600040101010101" charset="-122"/>
                <a:ea typeface="华文中宋" panose="02010600040101010101" charset="-122"/>
                <a:sym typeface="+mn-ea"/>
              </a:rPr>
              <a:t>A、 质量互变的观点</a:t>
            </a:r>
            <a:endParaRPr altLang="zh-CN" sz="2400" dirty="0">
              <a:latin typeface="华文中宋" panose="02010600040101010101" charset="-122"/>
              <a:ea typeface="华文中宋" panose="02010600040101010101" charset="-122"/>
              <a:sym typeface="+mn-ea"/>
            </a:endParaRPr>
          </a:p>
          <a:p>
            <a:pPr marL="0" indent="0" algn="just">
              <a:lnSpc>
                <a:spcPct val="150000"/>
              </a:lnSpc>
              <a:buNone/>
            </a:pPr>
            <a:r>
              <a:rPr altLang="zh-CN" sz="2400" b="1" dirty="0">
                <a:solidFill>
                  <a:srgbClr val="FF0000"/>
                </a:solidFill>
                <a:latin typeface="华文中宋" panose="02010600040101010101" charset="-122"/>
                <a:ea typeface="华文中宋" panose="02010600040101010101" charset="-122"/>
                <a:sym typeface="+mn-ea"/>
              </a:rPr>
              <a:t>B、 永恒发展的观点</a:t>
            </a:r>
            <a:endParaRPr altLang="zh-CN" sz="2400" b="1" dirty="0">
              <a:solidFill>
                <a:srgbClr val="FF0000"/>
              </a:solidFill>
              <a:latin typeface="华文中宋" panose="02010600040101010101" charset="-122"/>
              <a:ea typeface="华文中宋" panose="02010600040101010101" charset="-122"/>
              <a:sym typeface="+mn-ea"/>
            </a:endParaRPr>
          </a:p>
          <a:p>
            <a:pPr marL="0" indent="0" algn="just">
              <a:lnSpc>
                <a:spcPct val="150000"/>
              </a:lnSpc>
              <a:buNone/>
            </a:pPr>
            <a:r>
              <a:rPr altLang="zh-CN" sz="2400" dirty="0">
                <a:latin typeface="华文中宋" panose="02010600040101010101" charset="-122"/>
                <a:ea typeface="华文中宋" panose="02010600040101010101" charset="-122"/>
                <a:sym typeface="+mn-ea"/>
              </a:rPr>
              <a:t>C、 对立统一的观点</a:t>
            </a:r>
            <a:endParaRPr altLang="zh-CN" sz="2400" dirty="0">
              <a:latin typeface="华文中宋" panose="02010600040101010101" charset="-122"/>
              <a:ea typeface="华文中宋" panose="02010600040101010101" charset="-122"/>
              <a:sym typeface="+mn-ea"/>
            </a:endParaRPr>
          </a:p>
          <a:p>
            <a:pPr marL="0" indent="0" algn="just">
              <a:lnSpc>
                <a:spcPct val="150000"/>
              </a:lnSpc>
              <a:buNone/>
            </a:pPr>
            <a:r>
              <a:rPr altLang="zh-CN" sz="2400" dirty="0">
                <a:latin typeface="华文中宋" panose="02010600040101010101" charset="-122"/>
                <a:ea typeface="华文中宋" panose="02010600040101010101" charset="-122"/>
                <a:sym typeface="+mn-ea"/>
              </a:rPr>
              <a:t>D、 辩证否定的观点</a:t>
            </a:r>
            <a:endParaRPr altLang="zh-CN" sz="24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a:solidFill>
                <a:schemeClr val="tx1">
                  <a:lumMod val="50000"/>
                </a:schemeClr>
              </a:solidFill>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sz="2400" dirty="0">
                <a:latin typeface="华文中宋" panose="02010600040101010101" charset="-122"/>
                <a:ea typeface="华文中宋" panose="02010600040101010101" charset="-122"/>
                <a:sym typeface="+mn-ea"/>
              </a:rPr>
              <a:t>##</a:t>
            </a:r>
            <a:r>
              <a:rPr sz="2400" dirty="0">
                <a:latin typeface="华文中宋" panose="02010600040101010101" charset="-122"/>
                <a:ea typeface="华文中宋" panose="02010600040101010101" charset="-122"/>
                <a:sym typeface="+mn-ea"/>
              </a:rPr>
              <a:t>下列观点中表述唯物辩证法总特征的是(      )  1-P71     1310</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A．量变和质变的观点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B．对立统一的观点</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C．联系和发展的观点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D．辩证否定的观点</a:t>
            </a:r>
            <a:endParaRPr sz="24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sz="2400" dirty="0">
                <a:latin typeface="华文中宋" panose="02010600040101010101" charset="-122"/>
                <a:ea typeface="华文中宋" panose="02010600040101010101" charset="-122"/>
                <a:sym typeface="+mn-ea"/>
              </a:rPr>
              <a:t>##</a:t>
            </a:r>
            <a:r>
              <a:rPr sz="2400" dirty="0">
                <a:latin typeface="华文中宋" panose="02010600040101010101" charset="-122"/>
                <a:ea typeface="华文中宋" panose="02010600040101010101" charset="-122"/>
                <a:sym typeface="+mn-ea"/>
              </a:rPr>
              <a:t>下列观点中表述唯物辩证法总特征的是(   </a:t>
            </a:r>
            <a:r>
              <a:rPr sz="2400" b="1" dirty="0">
                <a:solidFill>
                  <a:srgbClr val="FF0000"/>
                </a:solidFill>
                <a:latin typeface="华文中宋" panose="02010600040101010101" charset="-122"/>
                <a:ea typeface="华文中宋" panose="02010600040101010101" charset="-122"/>
                <a:sym typeface="+mn-ea"/>
              </a:rPr>
              <a:t>C</a:t>
            </a:r>
            <a:r>
              <a:rPr sz="2400" dirty="0">
                <a:latin typeface="华文中宋" panose="02010600040101010101" charset="-122"/>
                <a:ea typeface="华文中宋" panose="02010600040101010101" charset="-122"/>
                <a:sym typeface="+mn-ea"/>
              </a:rPr>
              <a:t>   )  1-P71     1310</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A．量变和质变的观点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B．对立统一的观点</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b="1" dirty="0">
                <a:solidFill>
                  <a:srgbClr val="FF0000"/>
                </a:solidFill>
                <a:latin typeface="华文中宋" panose="02010600040101010101" charset="-122"/>
                <a:ea typeface="华文中宋" panose="02010600040101010101" charset="-122"/>
                <a:sym typeface="+mn-ea"/>
              </a:rPr>
              <a:t>C．联系和发展的观点 </a:t>
            </a:r>
            <a:r>
              <a:rPr sz="2400" dirty="0">
                <a:latin typeface="华文中宋" panose="02010600040101010101" charset="-122"/>
                <a:ea typeface="华文中宋" panose="02010600040101010101" charset="-122"/>
                <a:sym typeface="+mn-ea"/>
              </a:rPr>
              <a:t>                       </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D．辩证否定的观点</a:t>
            </a:r>
            <a:endParaRPr sz="2400" dirty="0">
              <a:latin typeface="华文中宋" panose="02010600040101010101" charset="-122"/>
              <a:ea typeface="华文中宋" panose="02010600040101010101" charset="-122"/>
              <a:sym typeface="+mn-ea"/>
            </a:endParaRPr>
          </a:p>
          <a:p>
            <a:pPr marL="0" indent="0" algn="just">
              <a:lnSpc>
                <a:spcPct val="150000"/>
              </a:lnSpc>
              <a:buNone/>
            </a:pPr>
            <a:r>
              <a:rPr sz="2400" dirty="0">
                <a:latin typeface="华文中宋" panose="02010600040101010101" charset="-122"/>
                <a:ea typeface="华文中宋" panose="02010600040101010101" charset="-122"/>
                <a:sym typeface="+mn-ea"/>
              </a:rPr>
              <a:t>解析：第一章第71页。唯物辩证法的两个总特征是联系和发展的观点。</a:t>
            </a:r>
            <a:endParaRPr sz="24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altLang="zh-CN" sz="2400" dirty="0">
                <a:latin typeface="华文中宋" panose="02010600040101010101" charset="-122"/>
                <a:ea typeface="华文中宋" panose="02010600040101010101" charset="-122"/>
                <a:sym typeface="+mn-ea"/>
              </a:rPr>
              <a:t>##1. </a:t>
            </a:r>
            <a:r>
              <a:rPr lang="zh-CN" altLang="zh-CN" sz="2400" kern="100" dirty="0" smtClean="0">
                <a:latin typeface="华文中宋" panose="02010600040101010101" charset="-122"/>
                <a:ea typeface="华文中宋" panose="02010600040101010101" charset="-122"/>
                <a:sym typeface="+mn-ea"/>
              </a:rPr>
              <a:t>下列</a:t>
            </a:r>
            <a:r>
              <a:rPr lang="zh-CN" altLang="zh-CN" sz="2400" kern="100" dirty="0">
                <a:latin typeface="华文中宋" panose="02010600040101010101" charset="-122"/>
                <a:ea typeface="华文中宋" panose="02010600040101010101" charset="-122"/>
                <a:sym typeface="+mn-ea"/>
              </a:rPr>
              <a:t>各项属于主观臆想联系的是</a:t>
            </a:r>
            <a:r>
              <a:rPr lang="zh-CN" altLang="zh-CN" sz="2400" kern="100" dirty="0" smtClean="0">
                <a:latin typeface="华文中宋" panose="02010600040101010101" charset="-122"/>
                <a:ea typeface="华文中宋" panose="02010600040101010101" charset="-122"/>
                <a:sym typeface="+mn-ea"/>
              </a:rPr>
              <a:t>（</a:t>
            </a:r>
            <a:r>
              <a:rPr lang="en-US" altLang="zh-CN" sz="2400" kern="100" dirty="0" smtClean="0">
                <a:latin typeface="华文中宋" panose="02010600040101010101" charset="-122"/>
                <a:ea typeface="华文中宋" panose="02010600040101010101" charset="-122"/>
                <a:sym typeface="+mn-ea"/>
              </a:rPr>
              <a:t>    </a:t>
            </a:r>
            <a:r>
              <a:rPr lang="zh-CN" altLang="zh-CN" sz="2400" kern="100" dirty="0" smtClean="0">
                <a:latin typeface="华文中宋" panose="02010600040101010101" charset="-122"/>
                <a:ea typeface="华文中宋" panose="02010600040101010101" charset="-122"/>
                <a:sym typeface="+mn-ea"/>
              </a:rPr>
              <a:t>）</a:t>
            </a:r>
            <a:endParaRPr lang="zh-CN" altLang="zh-CN" sz="2400" kern="100" dirty="0">
              <a:latin typeface="华文中宋" panose="02010600040101010101" charset="-122"/>
              <a:ea typeface="华文中宋" panose="02010600040101010101" charset="-122"/>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A. </a:t>
            </a:r>
            <a:r>
              <a:rPr lang="zh-CN" altLang="zh-CN" sz="2400" kern="100" dirty="0">
                <a:latin typeface="华文中宋" panose="02010600040101010101" charset="-122"/>
                <a:ea typeface="华文中宋" panose="02010600040101010101" charset="-122"/>
                <a:sym typeface="+mn-ea"/>
              </a:rPr>
              <a:t>江河污染影响人们的生活</a:t>
            </a:r>
            <a:endParaRPr lang="zh-CN" altLang="zh-CN" sz="2400" kern="100" dirty="0">
              <a:latin typeface="华文中宋" panose="02010600040101010101" charset="-122"/>
              <a:ea typeface="华文中宋" panose="02010600040101010101" charset="-122"/>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B. </a:t>
            </a:r>
            <a:r>
              <a:rPr lang="zh-CN" altLang="zh-CN" sz="2400" kern="100" dirty="0">
                <a:latin typeface="华文中宋" panose="02010600040101010101" charset="-122"/>
                <a:ea typeface="华文中宋" panose="02010600040101010101" charset="-122"/>
                <a:sym typeface="+mn-ea"/>
              </a:rPr>
              <a:t>核泄漏事故危及人类的生存</a:t>
            </a:r>
            <a:endParaRPr lang="zh-CN" altLang="zh-CN" sz="2400" kern="100" dirty="0">
              <a:latin typeface="华文中宋" panose="02010600040101010101" charset="-122"/>
              <a:ea typeface="华文中宋" panose="02010600040101010101" charset="-122"/>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C. </a:t>
            </a:r>
            <a:r>
              <a:rPr lang="zh-CN" altLang="zh-CN" sz="2400" kern="100" dirty="0">
                <a:latin typeface="华文中宋" panose="02010600040101010101" charset="-122"/>
                <a:ea typeface="华文中宋" panose="02010600040101010101" charset="-122"/>
                <a:sym typeface="+mn-ea"/>
              </a:rPr>
              <a:t>毁林导致生物物种的迅速减少</a:t>
            </a:r>
            <a:endParaRPr lang="zh-CN" altLang="zh-CN" sz="2400" kern="100" dirty="0">
              <a:latin typeface="华文中宋" panose="02010600040101010101" charset="-122"/>
              <a:ea typeface="华文中宋" panose="02010600040101010101" charset="-122"/>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D. </a:t>
            </a:r>
            <a:r>
              <a:rPr lang="zh-CN" altLang="zh-CN" sz="2400" kern="100" dirty="0">
                <a:latin typeface="华文中宋" panose="02010600040101010101" charset="-122"/>
                <a:ea typeface="华文中宋" panose="02010600040101010101" charset="-122"/>
                <a:sym typeface="+mn-ea"/>
              </a:rPr>
              <a:t>彗星出现预示将要发生战争</a:t>
            </a:r>
            <a:endParaRPr lang="en-US" altLang="zh-CN" sz="24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a:solidFill>
                <a:schemeClr val="tx1">
                  <a:lumMod val="50000"/>
                </a:schemeClr>
              </a:solidFill>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473690" cy="4706620"/>
          </a:xfrm>
        </p:spPr>
        <p:txBody>
          <a:bodyPr>
            <a:normAutofit/>
          </a:bodyPr>
          <a:lstStyle/>
          <a:p>
            <a:pPr marL="0" indent="0" algn="just">
              <a:lnSpc>
                <a:spcPct val="150000"/>
              </a:lnSpc>
              <a:buNone/>
            </a:pPr>
            <a:r>
              <a:rPr lang="en-US" altLang="zh-CN" sz="2400" kern="100" dirty="0">
                <a:latin typeface="华文中宋" panose="02010600040101010101" charset="-122"/>
                <a:ea typeface="华文中宋" panose="02010600040101010101" charset="-122"/>
                <a:sym typeface="+mn-ea"/>
              </a:rPr>
              <a:t>#</a:t>
            </a:r>
            <a:r>
              <a:rPr lang="zh-CN" altLang="en-US" sz="2400" kern="100" dirty="0">
                <a:latin typeface="华文中宋" panose="02010600040101010101" charset="-122"/>
                <a:ea typeface="华文中宋" panose="02010600040101010101" charset="-122"/>
                <a:sym typeface="+mn-ea"/>
              </a:rPr>
              <a:t>2.</a:t>
            </a:r>
            <a:r>
              <a:rPr lang="zh-CN" altLang="en-US" sz="2400" kern="100" dirty="0">
                <a:latin typeface="华文中宋" panose="02010600040101010101" charset="-122"/>
                <a:ea typeface="华文中宋" panose="02010600040101010101" charset="-122"/>
              </a:rPr>
              <a:t>联系的（ ）是指世界上任何事物都不能孤立地存在，都与周围的其他事物处于相互联系之中</a:t>
            </a:r>
            <a:endParaRPr lang="zh-CN" altLang="en-US" sz="2400" kern="100" dirty="0">
              <a:latin typeface="华文中宋" panose="02010600040101010101" charset="-122"/>
              <a:ea typeface="华文中宋" panose="02010600040101010101" charset="-122"/>
            </a:endParaRPr>
          </a:p>
          <a:p>
            <a:pPr marL="0" indent="0" algn="just">
              <a:lnSpc>
                <a:spcPct val="150000"/>
              </a:lnSpc>
              <a:buNone/>
            </a:pPr>
            <a:r>
              <a:rPr lang="en-US" altLang="zh-CN" sz="2400" kern="100" dirty="0" smtClean="0">
                <a:latin typeface="华文中宋" panose="02010600040101010101" charset="-122"/>
                <a:ea typeface="华文中宋" panose="02010600040101010101" charset="-122"/>
                <a:sym typeface="+mn-ea"/>
              </a:rPr>
              <a:t>A</a:t>
            </a:r>
            <a:r>
              <a:rPr lang="en-US" altLang="zh-CN" sz="2400" kern="100" dirty="0">
                <a:latin typeface="华文中宋" panose="02010600040101010101" charset="-122"/>
                <a:ea typeface="华文中宋" panose="02010600040101010101" charset="-122"/>
                <a:sym typeface="+mn-ea"/>
              </a:rPr>
              <a:t>. </a:t>
            </a:r>
            <a:r>
              <a:rPr lang="zh-CN" altLang="en-US" sz="2400" kern="100" dirty="0">
                <a:latin typeface="华文中宋" panose="02010600040101010101" charset="-122"/>
                <a:ea typeface="华文中宋" panose="02010600040101010101" charset="-122"/>
                <a:sym typeface="+mn-ea"/>
              </a:rPr>
              <a:t>普遍性</a:t>
            </a:r>
            <a:endParaRPr lang="zh-CN" altLang="en-US" sz="2400" kern="100" dirty="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B. </a:t>
            </a:r>
            <a:r>
              <a:rPr lang="zh-CN" altLang="en-US" sz="2400" kern="100" dirty="0">
                <a:latin typeface="华文中宋" panose="02010600040101010101" charset="-122"/>
                <a:ea typeface="华文中宋" panose="02010600040101010101" charset="-122"/>
                <a:sym typeface="+mn-ea"/>
              </a:rPr>
              <a:t>客观性</a:t>
            </a:r>
            <a:endParaRPr lang="zh-CN" altLang="en-US" sz="2400" kern="100" dirty="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C. </a:t>
            </a:r>
            <a:r>
              <a:rPr lang="zh-CN" altLang="en-US" sz="2400" kern="100" dirty="0">
                <a:latin typeface="华文中宋" panose="02010600040101010101" charset="-122"/>
                <a:ea typeface="华文中宋" panose="02010600040101010101" charset="-122"/>
                <a:sym typeface="+mn-ea"/>
              </a:rPr>
              <a:t>多样性</a:t>
            </a:r>
            <a:endParaRPr lang="zh-CN" altLang="en-US" sz="2400" kern="100" dirty="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D. </a:t>
            </a:r>
            <a:r>
              <a:rPr lang="zh-CN" altLang="en-US" sz="2400" kern="100" dirty="0">
                <a:latin typeface="华文中宋" panose="02010600040101010101" charset="-122"/>
                <a:ea typeface="华文中宋" panose="02010600040101010101" charset="-122"/>
                <a:sym typeface="+mn-ea"/>
              </a:rPr>
              <a:t>复杂性</a:t>
            </a:r>
            <a:endParaRPr lang="zh-CN" altLang="en-US" sz="2400" kern="100" dirty="0">
              <a:solidFill>
                <a:schemeClr val="tx1">
                  <a:lumMod val="50000"/>
                </a:schemeClr>
              </a:solidFill>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473690" cy="4706620"/>
          </a:xfrm>
        </p:spPr>
        <p:txBody>
          <a:bodyPr>
            <a:normAutofit/>
          </a:bodyPr>
          <a:lstStyle/>
          <a:p>
            <a:pPr marL="0" indent="0" algn="just">
              <a:lnSpc>
                <a:spcPct val="150000"/>
              </a:lnSpc>
              <a:buNone/>
            </a:pPr>
            <a:r>
              <a:rPr lang="en-US" altLang="zh-CN" sz="2400" kern="100" dirty="0">
                <a:latin typeface="华文中宋" panose="02010600040101010101" charset="-122"/>
                <a:ea typeface="华文中宋" panose="02010600040101010101" charset="-122"/>
                <a:sym typeface="+mn-ea"/>
              </a:rPr>
              <a:t>#</a:t>
            </a:r>
            <a:r>
              <a:rPr lang="zh-CN" altLang="en-US" sz="2400" kern="100" dirty="0">
                <a:latin typeface="华文中宋" panose="02010600040101010101" charset="-122"/>
                <a:ea typeface="华文中宋" panose="02010600040101010101" charset="-122"/>
                <a:sym typeface="+mn-ea"/>
              </a:rPr>
              <a:t>2.</a:t>
            </a:r>
            <a:r>
              <a:rPr lang="zh-CN" altLang="en-US" sz="2400" kern="100" dirty="0">
                <a:latin typeface="华文中宋" panose="02010600040101010101" charset="-122"/>
                <a:ea typeface="华文中宋" panose="02010600040101010101" charset="-122"/>
              </a:rPr>
              <a:t>联系的（</a:t>
            </a:r>
            <a:r>
              <a:rPr lang="zh-CN" altLang="en-US" sz="2400" b="1" kern="100" dirty="0">
                <a:solidFill>
                  <a:srgbClr val="FF0000"/>
                </a:solidFill>
                <a:latin typeface="华文中宋" panose="02010600040101010101" charset="-122"/>
                <a:ea typeface="华文中宋" panose="02010600040101010101" charset="-122"/>
              </a:rPr>
              <a:t>A</a:t>
            </a:r>
            <a:r>
              <a:rPr lang="zh-CN" altLang="en-US" sz="2400" kern="100" dirty="0">
                <a:latin typeface="华文中宋" panose="02010600040101010101" charset="-122"/>
                <a:ea typeface="华文中宋" panose="02010600040101010101" charset="-122"/>
              </a:rPr>
              <a:t> ）是指世界上任何事物都不能孤立地存在，都与周围的其他事物处于相互联系之中</a:t>
            </a:r>
            <a:endParaRPr lang="zh-CN" altLang="en-US" sz="2400" kern="100" dirty="0">
              <a:latin typeface="华文中宋" panose="02010600040101010101" charset="-122"/>
              <a:ea typeface="华文中宋" panose="02010600040101010101" charset="-122"/>
            </a:endParaRPr>
          </a:p>
          <a:p>
            <a:pPr marL="0" indent="0" algn="just">
              <a:lnSpc>
                <a:spcPct val="150000"/>
              </a:lnSpc>
              <a:buNone/>
            </a:pPr>
            <a:r>
              <a:rPr lang="en-US" altLang="zh-CN" sz="2400" kern="100" dirty="0" smtClean="0">
                <a:solidFill>
                  <a:srgbClr val="FF0000"/>
                </a:solidFill>
                <a:latin typeface="华文中宋" panose="02010600040101010101" charset="-122"/>
                <a:ea typeface="华文中宋" panose="02010600040101010101" charset="-122"/>
                <a:sym typeface="+mn-ea"/>
              </a:rPr>
              <a:t>A</a:t>
            </a:r>
            <a:r>
              <a:rPr lang="en-US" altLang="zh-CN" sz="2400" kern="100" dirty="0">
                <a:solidFill>
                  <a:srgbClr val="FF0000"/>
                </a:solidFill>
                <a:latin typeface="华文中宋" panose="02010600040101010101" charset="-122"/>
                <a:ea typeface="华文中宋" panose="02010600040101010101" charset="-122"/>
                <a:sym typeface="+mn-ea"/>
              </a:rPr>
              <a:t>. </a:t>
            </a:r>
            <a:r>
              <a:rPr lang="zh-CN" altLang="en-US" sz="2400" kern="100" dirty="0">
                <a:solidFill>
                  <a:srgbClr val="FF0000"/>
                </a:solidFill>
                <a:latin typeface="华文中宋" panose="02010600040101010101" charset="-122"/>
                <a:ea typeface="华文中宋" panose="02010600040101010101" charset="-122"/>
                <a:sym typeface="+mn-ea"/>
              </a:rPr>
              <a:t>普遍性</a:t>
            </a:r>
            <a:endParaRPr lang="zh-CN" altLang="en-US" sz="2400" kern="100" dirty="0">
              <a:solidFill>
                <a:srgbClr val="FF0000"/>
              </a:solidFill>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B. </a:t>
            </a:r>
            <a:r>
              <a:rPr lang="zh-CN" altLang="en-US" sz="2400" kern="100" dirty="0">
                <a:latin typeface="华文中宋" panose="02010600040101010101" charset="-122"/>
                <a:ea typeface="华文中宋" panose="02010600040101010101" charset="-122"/>
                <a:sym typeface="+mn-ea"/>
              </a:rPr>
              <a:t>客观性</a:t>
            </a:r>
            <a:endParaRPr lang="zh-CN" altLang="en-US" sz="2400" kern="100" dirty="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C. </a:t>
            </a:r>
            <a:r>
              <a:rPr lang="zh-CN" altLang="en-US" sz="2400" kern="100" dirty="0">
                <a:latin typeface="华文中宋" panose="02010600040101010101" charset="-122"/>
                <a:ea typeface="华文中宋" panose="02010600040101010101" charset="-122"/>
                <a:sym typeface="+mn-ea"/>
              </a:rPr>
              <a:t>多样性</a:t>
            </a:r>
            <a:endParaRPr lang="zh-CN" altLang="en-US" sz="2400" kern="100" dirty="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D. </a:t>
            </a:r>
            <a:r>
              <a:rPr lang="zh-CN" altLang="en-US" sz="2400" kern="100" dirty="0" smtClean="0">
                <a:latin typeface="华文中宋" panose="02010600040101010101" charset="-122"/>
                <a:ea typeface="华文中宋" panose="02010600040101010101" charset="-122"/>
                <a:sym typeface="+mn-ea"/>
              </a:rPr>
              <a:t>复杂性</a:t>
            </a:r>
            <a:endParaRPr lang="en-US" altLang="zh-CN" sz="2400" kern="100" dirty="0" smtClean="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endParaRPr lang="zh-CN" altLang="en-US" sz="2400" kern="100" dirty="0">
              <a:solidFill>
                <a:schemeClr val="tx1">
                  <a:lumMod val="50000"/>
                </a:schemeClr>
              </a:solidFill>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473690" cy="4706620"/>
          </a:xfrm>
        </p:spPr>
        <p:txBody>
          <a:bodyPr>
            <a:normAutofit/>
          </a:bodyPr>
          <a:lstStyle/>
          <a:p>
            <a:pPr marL="0" indent="0" algn="just">
              <a:lnSpc>
                <a:spcPct val="150000"/>
              </a:lnSpc>
              <a:buNone/>
            </a:pPr>
            <a:r>
              <a:rPr lang="en-US" altLang="zh-CN" sz="2400" kern="100" dirty="0">
                <a:latin typeface="华文中宋" panose="02010600040101010101" charset="-122"/>
                <a:ea typeface="华文中宋" panose="02010600040101010101" charset="-122"/>
                <a:sym typeface="+mn-ea"/>
              </a:rPr>
              <a:t>#</a:t>
            </a:r>
            <a:r>
              <a:rPr lang="zh-CN" altLang="en-US" sz="2400" kern="100" dirty="0">
                <a:latin typeface="华文中宋" panose="02010600040101010101" charset="-122"/>
                <a:ea typeface="华文中宋" panose="02010600040101010101" charset="-122"/>
                <a:sym typeface="+mn-ea"/>
              </a:rPr>
              <a:t>3.</a:t>
            </a:r>
            <a:r>
              <a:rPr lang="zh-CN" altLang="en-US" sz="2400" kern="100" dirty="0">
                <a:latin typeface="华文中宋" panose="02010600040101010101" charset="-122"/>
                <a:ea typeface="华文中宋" panose="02010600040101010101" charset="-122"/>
              </a:rPr>
              <a:t>联系的（ ）是指事物之间的相互联系是事物本身固有的，是不以人的主观意志为转移的</a:t>
            </a:r>
            <a:endParaRPr lang="zh-CN" altLang="en-US" sz="2400" kern="100" dirty="0">
              <a:latin typeface="华文中宋" panose="02010600040101010101" charset="-122"/>
              <a:ea typeface="华文中宋" panose="02010600040101010101" charset="-122"/>
            </a:endParaRPr>
          </a:p>
          <a:p>
            <a:pPr marL="0" indent="0" algn="just">
              <a:lnSpc>
                <a:spcPct val="150000"/>
              </a:lnSpc>
              <a:buNone/>
            </a:pPr>
            <a:r>
              <a:rPr lang="en-US" altLang="zh-CN" sz="2400" kern="100" dirty="0">
                <a:latin typeface="华文中宋" panose="02010600040101010101" charset="-122"/>
                <a:ea typeface="华文中宋" panose="02010600040101010101" charset="-122"/>
                <a:sym typeface="+mn-ea"/>
              </a:rPr>
              <a:t>A. </a:t>
            </a:r>
            <a:r>
              <a:rPr lang="zh-CN" altLang="en-US" sz="2400" kern="100" dirty="0">
                <a:latin typeface="华文中宋" panose="02010600040101010101" charset="-122"/>
                <a:ea typeface="华文中宋" panose="02010600040101010101" charset="-122"/>
                <a:sym typeface="+mn-ea"/>
              </a:rPr>
              <a:t>普遍性</a:t>
            </a:r>
            <a:endParaRPr lang="zh-CN" altLang="en-US" sz="2400" kern="100" dirty="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B. </a:t>
            </a:r>
            <a:r>
              <a:rPr lang="zh-CN" altLang="en-US" sz="2400" kern="100" dirty="0">
                <a:latin typeface="华文中宋" panose="02010600040101010101" charset="-122"/>
                <a:ea typeface="华文中宋" panose="02010600040101010101" charset="-122"/>
                <a:sym typeface="+mn-ea"/>
              </a:rPr>
              <a:t>客观性</a:t>
            </a:r>
            <a:endParaRPr lang="zh-CN" altLang="en-US" sz="2400" kern="100" dirty="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C. </a:t>
            </a:r>
            <a:r>
              <a:rPr lang="zh-CN" altLang="en-US" sz="2400" kern="100" dirty="0">
                <a:latin typeface="华文中宋" panose="02010600040101010101" charset="-122"/>
                <a:ea typeface="华文中宋" panose="02010600040101010101" charset="-122"/>
                <a:sym typeface="+mn-ea"/>
              </a:rPr>
              <a:t>多样性</a:t>
            </a:r>
            <a:endParaRPr lang="zh-CN" altLang="en-US" sz="2400" kern="100" dirty="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D. </a:t>
            </a:r>
            <a:r>
              <a:rPr lang="zh-CN" altLang="en-US" sz="2400" kern="100" dirty="0" smtClean="0">
                <a:latin typeface="华文中宋" panose="02010600040101010101" charset="-122"/>
                <a:ea typeface="华文中宋" panose="02010600040101010101" charset="-122"/>
                <a:sym typeface="+mn-ea"/>
              </a:rPr>
              <a:t>复杂性</a:t>
            </a:r>
            <a:endParaRPr lang="en-US" altLang="zh-CN" sz="2400" kern="100" dirty="0" smtClean="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endParaRPr lang="zh-CN" altLang="en-US" sz="2400" kern="100" dirty="0">
              <a:solidFill>
                <a:schemeClr val="tx1">
                  <a:lumMod val="50000"/>
                </a:schemeClr>
              </a:solidFill>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473690" cy="4706620"/>
          </a:xfrm>
        </p:spPr>
        <p:txBody>
          <a:bodyPr>
            <a:normAutofit/>
          </a:bodyPr>
          <a:lstStyle/>
          <a:p>
            <a:pPr marL="0" indent="0" algn="just">
              <a:lnSpc>
                <a:spcPct val="150000"/>
              </a:lnSpc>
              <a:buNone/>
            </a:pPr>
            <a:r>
              <a:rPr lang="en-US" altLang="zh-CN" sz="2400" dirty="0">
                <a:latin typeface="华文中宋" panose="02010600040101010101" charset="-122"/>
                <a:ea typeface="华文中宋" panose="02010600040101010101" charset="-122"/>
                <a:sym typeface="+mn-ea"/>
              </a:rPr>
              <a:t>#3</a:t>
            </a:r>
            <a:r>
              <a:rPr lang="en-US" altLang="zh-CN" sz="2400" dirty="0" smtClean="0">
                <a:latin typeface="华文中宋" panose="02010600040101010101" charset="-122"/>
                <a:ea typeface="华文中宋" panose="02010600040101010101" charset="-122"/>
                <a:sym typeface="+mn-ea"/>
              </a:rPr>
              <a:t>.</a:t>
            </a:r>
            <a:r>
              <a:rPr lang="zh-CN" altLang="en-US" sz="2400" dirty="0"/>
              <a:t>联系的</a:t>
            </a:r>
            <a:r>
              <a:rPr lang="zh-CN" altLang="en-US" sz="2400" dirty="0" smtClean="0"/>
              <a:t>（</a:t>
            </a:r>
            <a:r>
              <a:rPr lang="en-US" altLang="zh-CN" sz="2400" dirty="0" smtClean="0">
                <a:solidFill>
                  <a:srgbClr val="FF0000"/>
                </a:solidFill>
              </a:rPr>
              <a:t>B</a:t>
            </a:r>
            <a:r>
              <a:rPr lang="zh-CN" altLang="en-US" sz="2400" dirty="0" smtClean="0"/>
              <a:t> </a:t>
            </a:r>
            <a:r>
              <a:rPr lang="zh-CN" altLang="en-US" sz="2400" dirty="0"/>
              <a:t>）</a:t>
            </a:r>
            <a:r>
              <a:rPr lang="zh-CN" altLang="en-US" sz="2400" kern="100" dirty="0">
                <a:latin typeface="华文中宋" panose="02010600040101010101" charset="-122"/>
                <a:ea typeface="华文中宋" panose="02010600040101010101" charset="-122"/>
              </a:rPr>
              <a:t>是指事物之间的相互联系是事物本身固有的，是不以人的主观意志为转移的</a:t>
            </a:r>
            <a:endParaRPr lang="en-US" altLang="zh-CN" sz="2400" kern="100" dirty="0">
              <a:latin typeface="华文中宋" panose="02010600040101010101" charset="-122"/>
              <a:ea typeface="华文中宋" panose="02010600040101010101" charset="-122"/>
            </a:endParaRPr>
          </a:p>
          <a:p>
            <a:pPr marL="0" indent="0" algn="just">
              <a:lnSpc>
                <a:spcPct val="150000"/>
              </a:lnSpc>
              <a:buNone/>
            </a:pPr>
            <a:r>
              <a:rPr lang="en-US" altLang="zh-CN" sz="2400" kern="100" dirty="0">
                <a:latin typeface="华文中宋" panose="02010600040101010101" charset="-122"/>
                <a:ea typeface="华文中宋" panose="02010600040101010101" charset="-122"/>
                <a:sym typeface="+mn-ea"/>
              </a:rPr>
              <a:t>A. </a:t>
            </a:r>
            <a:r>
              <a:rPr lang="zh-CN" altLang="en-US" sz="2400" kern="100" dirty="0">
                <a:latin typeface="华文中宋" panose="02010600040101010101" charset="-122"/>
                <a:ea typeface="华文中宋" panose="02010600040101010101" charset="-122"/>
                <a:sym typeface="+mn-ea"/>
              </a:rPr>
              <a:t>普遍性</a:t>
            </a:r>
            <a:endParaRPr lang="zh-CN" altLang="en-US" sz="2400" kern="100" dirty="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solidFill>
                  <a:srgbClr val="FF0000"/>
                </a:solidFill>
                <a:latin typeface="华文中宋" panose="02010600040101010101" charset="-122"/>
                <a:ea typeface="华文中宋" panose="02010600040101010101" charset="-122"/>
                <a:sym typeface="+mn-ea"/>
              </a:rPr>
              <a:t>B. </a:t>
            </a:r>
            <a:r>
              <a:rPr lang="zh-CN" altLang="en-US" sz="2400" kern="100" dirty="0">
                <a:solidFill>
                  <a:srgbClr val="FF0000"/>
                </a:solidFill>
                <a:latin typeface="华文中宋" panose="02010600040101010101" charset="-122"/>
                <a:ea typeface="华文中宋" panose="02010600040101010101" charset="-122"/>
                <a:sym typeface="+mn-ea"/>
              </a:rPr>
              <a:t>客观性</a:t>
            </a:r>
            <a:endParaRPr lang="zh-CN" altLang="en-US" sz="2400" kern="100" dirty="0">
              <a:solidFill>
                <a:srgbClr val="FF0000"/>
              </a:solidFill>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C. </a:t>
            </a:r>
            <a:r>
              <a:rPr lang="zh-CN" altLang="en-US" sz="2400" kern="100" dirty="0">
                <a:latin typeface="华文中宋" panose="02010600040101010101" charset="-122"/>
                <a:ea typeface="华文中宋" panose="02010600040101010101" charset="-122"/>
                <a:sym typeface="+mn-ea"/>
              </a:rPr>
              <a:t>多样性</a:t>
            </a:r>
            <a:endParaRPr lang="zh-CN" altLang="en-US" sz="2400" kern="100" dirty="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r>
              <a:rPr lang="en-US" altLang="zh-CN" sz="2400" kern="100" dirty="0">
                <a:latin typeface="华文中宋" panose="02010600040101010101" charset="-122"/>
                <a:ea typeface="华文中宋" panose="02010600040101010101" charset="-122"/>
                <a:sym typeface="+mn-ea"/>
              </a:rPr>
              <a:t>D. </a:t>
            </a:r>
            <a:r>
              <a:rPr lang="zh-CN" altLang="en-US" sz="2400" kern="100" dirty="0" smtClean="0">
                <a:latin typeface="华文中宋" panose="02010600040101010101" charset="-122"/>
                <a:ea typeface="华文中宋" panose="02010600040101010101" charset="-122"/>
                <a:sym typeface="+mn-ea"/>
              </a:rPr>
              <a:t>复杂性</a:t>
            </a:r>
            <a:endParaRPr lang="en-US" altLang="zh-CN" sz="2400" kern="100" dirty="0" smtClean="0">
              <a:latin typeface="华文中宋" panose="02010600040101010101" charset="-122"/>
              <a:ea typeface="华文中宋" panose="02010600040101010101" charset="-122"/>
              <a:sym typeface="+mn-ea"/>
            </a:endParaRPr>
          </a:p>
          <a:p>
            <a:pPr marL="0" indent="0" algn="just">
              <a:lnSpc>
                <a:spcPct val="150000"/>
              </a:lnSpc>
              <a:spcAft>
                <a:spcPts val="0"/>
              </a:spcAft>
              <a:buNone/>
              <a:tabLst>
                <a:tab pos="2438400" algn="l"/>
              </a:tabLst>
            </a:pPr>
            <a:endParaRPr lang="zh-CN" altLang="en-US" sz="2400" kern="100" dirty="0">
              <a:solidFill>
                <a:schemeClr val="tx1">
                  <a:lumMod val="50000"/>
                </a:schemeClr>
              </a:solidFill>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473690" cy="4706620"/>
          </a:xfrm>
        </p:spPr>
        <p:txBody>
          <a:bodyPr>
            <a:normAutofit/>
          </a:bodyPr>
          <a:lstStyle/>
          <a:p>
            <a:pPr marL="0" indent="0" algn="just">
              <a:lnSpc>
                <a:spcPct val="150000"/>
              </a:lnSpc>
              <a:buNone/>
            </a:pPr>
            <a:r>
              <a:rPr lang="en-US" altLang="zh-CN" sz="2400" dirty="0" smtClean="0">
                <a:latin typeface="华文中宋" panose="02010600040101010101" charset="-122"/>
                <a:ea typeface="华文中宋" panose="02010600040101010101" charset="-122"/>
                <a:sym typeface="+mn-ea"/>
              </a:rPr>
              <a:t>#4</a:t>
            </a:r>
            <a:r>
              <a:rPr lang="en-US" altLang="zh-CN" sz="2400" dirty="0">
                <a:sym typeface="+mn-ea"/>
              </a:rPr>
              <a:t>.</a:t>
            </a:r>
            <a:r>
              <a:rPr lang="zh-CN" altLang="en-US" sz="2400" kern="100" dirty="0">
                <a:latin typeface="华文中宋" panose="02010600040101010101" charset="-122"/>
                <a:ea typeface="华文中宋" panose="02010600040101010101" charset="-122"/>
              </a:rPr>
              <a:t>联系具有多样性，不同的联系在事物发展过程中的作用不同， 其中决定事物的基本性质及其发展的基本趋势是事物的（ ） </a:t>
            </a:r>
            <a:endParaRPr lang="en-US" altLang="zh-CN" sz="2400" kern="100" dirty="0">
              <a:latin typeface="华文中宋" panose="02010600040101010101" charset="-122"/>
              <a:ea typeface="华文中宋" panose="02010600040101010101" charset="-122"/>
            </a:endParaRPr>
          </a:p>
          <a:p>
            <a:pPr marL="0" indent="0" algn="just">
              <a:lnSpc>
                <a:spcPct val="150000"/>
              </a:lnSpc>
              <a:buNone/>
            </a:pPr>
            <a:r>
              <a:rPr lang="en-US" altLang="zh-CN" sz="2400" kern="100" dirty="0">
                <a:latin typeface="华文中宋" panose="02010600040101010101" charset="-122"/>
                <a:ea typeface="华文中宋" panose="02010600040101010101" charset="-122"/>
              </a:rPr>
              <a:t>A </a:t>
            </a:r>
            <a:r>
              <a:rPr lang="zh-CN" altLang="en-US" sz="2400" kern="100" dirty="0">
                <a:latin typeface="华文中宋" panose="02010600040101010101" charset="-122"/>
                <a:ea typeface="华文中宋" panose="02010600040101010101" charset="-122"/>
              </a:rPr>
              <a:t>直接联系 </a:t>
            </a:r>
            <a:endParaRPr lang="en-US" altLang="zh-CN" sz="2400" kern="100" dirty="0">
              <a:latin typeface="华文中宋" panose="02010600040101010101" charset="-122"/>
              <a:ea typeface="华文中宋" panose="02010600040101010101" charset="-122"/>
            </a:endParaRPr>
          </a:p>
          <a:p>
            <a:pPr marL="0" indent="0" algn="just">
              <a:lnSpc>
                <a:spcPct val="150000"/>
              </a:lnSpc>
              <a:buNone/>
            </a:pPr>
            <a:r>
              <a:rPr lang="en-US" altLang="zh-CN" sz="2400" kern="100" dirty="0">
                <a:latin typeface="华文中宋" panose="02010600040101010101" charset="-122"/>
                <a:ea typeface="华文中宋" panose="02010600040101010101" charset="-122"/>
              </a:rPr>
              <a:t>B </a:t>
            </a:r>
            <a:r>
              <a:rPr lang="zh-CN" altLang="en-US" sz="2400" kern="100" dirty="0">
                <a:latin typeface="华文中宋" panose="02010600040101010101" charset="-122"/>
                <a:ea typeface="华文中宋" panose="02010600040101010101" charset="-122"/>
              </a:rPr>
              <a:t>内部联系 </a:t>
            </a:r>
            <a:endParaRPr lang="en-US" altLang="zh-CN" sz="2400" kern="100" dirty="0">
              <a:latin typeface="华文中宋" panose="02010600040101010101" charset="-122"/>
              <a:ea typeface="华文中宋" panose="02010600040101010101" charset="-122"/>
            </a:endParaRPr>
          </a:p>
          <a:p>
            <a:pPr marL="0" indent="0" algn="just">
              <a:lnSpc>
                <a:spcPct val="150000"/>
              </a:lnSpc>
              <a:buNone/>
            </a:pPr>
            <a:r>
              <a:rPr lang="en-US" altLang="zh-CN" sz="2400" kern="100" dirty="0">
                <a:latin typeface="华文中宋" panose="02010600040101010101" charset="-122"/>
                <a:ea typeface="华文中宋" panose="02010600040101010101" charset="-122"/>
              </a:rPr>
              <a:t>C </a:t>
            </a:r>
            <a:r>
              <a:rPr lang="zh-CN" altLang="en-US" sz="2400" kern="100" dirty="0">
                <a:latin typeface="华文中宋" panose="02010600040101010101" charset="-122"/>
                <a:ea typeface="华文中宋" panose="02010600040101010101" charset="-122"/>
              </a:rPr>
              <a:t>外部联系 </a:t>
            </a:r>
            <a:endParaRPr lang="en-US" altLang="zh-CN" sz="2400" kern="100" dirty="0">
              <a:latin typeface="华文中宋" panose="02010600040101010101" charset="-122"/>
              <a:ea typeface="华文中宋" panose="02010600040101010101" charset="-122"/>
            </a:endParaRPr>
          </a:p>
          <a:p>
            <a:pPr marL="0" indent="0" algn="just">
              <a:lnSpc>
                <a:spcPct val="150000"/>
              </a:lnSpc>
              <a:buNone/>
            </a:pPr>
            <a:r>
              <a:rPr lang="en-US" altLang="zh-CN" sz="2400" kern="100" dirty="0">
                <a:latin typeface="华文中宋" panose="02010600040101010101" charset="-122"/>
                <a:ea typeface="华文中宋" panose="02010600040101010101" charset="-122"/>
              </a:rPr>
              <a:t>D </a:t>
            </a:r>
            <a:r>
              <a:rPr lang="zh-CN" altLang="en-US" sz="2400" kern="100" dirty="0">
                <a:latin typeface="华文中宋" panose="02010600040101010101" charset="-122"/>
                <a:ea typeface="华文中宋" panose="02010600040101010101" charset="-122"/>
              </a:rPr>
              <a:t>本质的和必然的联系 </a:t>
            </a:r>
            <a:endParaRPr lang="zh-CN" altLang="en-US" sz="2400" kern="100" dirty="0">
              <a:latin typeface="华文中宋" panose="02010600040101010101" charset="-122"/>
              <a:ea typeface="华文中宋" panose="02010600040101010101" charset="-122"/>
              <a:sym typeface="+mn-ea"/>
            </a:endParaRPr>
          </a:p>
          <a:p>
            <a:pPr marL="0" indent="0" algn="just" eaLnBrk="1" hangingPunct="1">
              <a:lnSpc>
                <a:spcPct val="150000"/>
              </a:lnSpc>
              <a:buNone/>
            </a:pP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766445" y="2550795"/>
            <a:ext cx="11666259" cy="3902541"/>
          </a:xfrm>
        </p:spPr>
        <p:txBody>
          <a:bodyPr>
            <a:noAutofit/>
          </a:bodyPr>
          <a:lstStyle/>
          <a:p>
            <a:pPr marL="0" indent="0">
              <a:lnSpc>
                <a:spcPct val="170000"/>
              </a:lnSpc>
              <a:buNone/>
            </a:pPr>
            <a:r>
              <a:rPr lang="en-US" altLang="zh-CN" sz="2400" dirty="0" smtClean="0"/>
              <a:t>#</a:t>
            </a:r>
            <a:r>
              <a:rPr lang="zh-CN" altLang="en-US" sz="2400" dirty="0" smtClean="0"/>
              <a:t>马克思主义</a:t>
            </a:r>
            <a:r>
              <a:rPr lang="zh-CN" altLang="en-US" sz="2400" dirty="0"/>
              <a:t>产生于（ ） </a:t>
            </a:r>
            <a:endParaRPr lang="en-US" altLang="zh-CN" sz="2400" dirty="0" smtClean="0"/>
          </a:p>
          <a:p>
            <a:pPr marL="0" indent="0">
              <a:lnSpc>
                <a:spcPct val="170000"/>
              </a:lnSpc>
              <a:buNone/>
            </a:pPr>
            <a:r>
              <a:rPr lang="en-US" altLang="zh-CN" sz="2400" dirty="0"/>
              <a:t>A 19</a:t>
            </a:r>
            <a:r>
              <a:rPr lang="zh-CN" altLang="en-US" sz="2400" dirty="0"/>
              <a:t>世纪</a:t>
            </a:r>
            <a:r>
              <a:rPr lang="en-US" altLang="zh-CN" sz="2400" dirty="0"/>
              <a:t>20</a:t>
            </a:r>
            <a:r>
              <a:rPr lang="zh-CN" altLang="en-US" sz="2400" dirty="0"/>
              <a:t>年代 </a:t>
            </a:r>
            <a:endParaRPr lang="en-US" altLang="zh-CN" sz="2400" dirty="0" smtClean="0"/>
          </a:p>
          <a:p>
            <a:pPr marL="0" indent="0">
              <a:lnSpc>
                <a:spcPct val="170000"/>
              </a:lnSpc>
              <a:buNone/>
            </a:pPr>
            <a:r>
              <a:rPr lang="en-US" altLang="zh-CN" sz="2400" dirty="0" smtClean="0"/>
              <a:t>B </a:t>
            </a:r>
            <a:r>
              <a:rPr lang="en-US" altLang="zh-CN" sz="2400" dirty="0"/>
              <a:t>19</a:t>
            </a:r>
            <a:r>
              <a:rPr lang="zh-CN" altLang="en-US" sz="2400" dirty="0"/>
              <a:t>世纪</a:t>
            </a:r>
            <a:r>
              <a:rPr lang="en-US" altLang="zh-CN" sz="2400" dirty="0"/>
              <a:t>40</a:t>
            </a:r>
            <a:r>
              <a:rPr lang="zh-CN" altLang="en-US" sz="2400" dirty="0"/>
              <a:t>年代 </a:t>
            </a:r>
            <a:endParaRPr lang="en-US" altLang="zh-CN" sz="2400" dirty="0" smtClean="0"/>
          </a:p>
          <a:p>
            <a:pPr marL="0" indent="0">
              <a:lnSpc>
                <a:spcPct val="170000"/>
              </a:lnSpc>
              <a:buNone/>
            </a:pPr>
            <a:r>
              <a:rPr lang="en-US" altLang="zh-CN" sz="2400" dirty="0" smtClean="0"/>
              <a:t>C </a:t>
            </a:r>
            <a:r>
              <a:rPr lang="en-US" altLang="zh-CN" sz="2400" dirty="0"/>
              <a:t>19</a:t>
            </a:r>
            <a:r>
              <a:rPr lang="zh-CN" altLang="en-US" sz="2400" dirty="0"/>
              <a:t>世纪</a:t>
            </a:r>
            <a:r>
              <a:rPr lang="en-US" altLang="zh-CN" sz="2400" dirty="0"/>
              <a:t>60</a:t>
            </a:r>
            <a:r>
              <a:rPr lang="zh-CN" altLang="en-US" sz="2400" dirty="0"/>
              <a:t>年代 </a:t>
            </a:r>
            <a:endParaRPr lang="en-US" altLang="zh-CN" sz="2400" dirty="0" smtClean="0"/>
          </a:p>
          <a:p>
            <a:pPr marL="0" indent="0">
              <a:lnSpc>
                <a:spcPct val="170000"/>
              </a:lnSpc>
              <a:buNone/>
            </a:pPr>
            <a:r>
              <a:rPr lang="en-US" altLang="zh-CN" sz="2400" dirty="0" smtClean="0"/>
              <a:t>D </a:t>
            </a:r>
            <a:r>
              <a:rPr lang="en-US" altLang="zh-CN" sz="2400" dirty="0"/>
              <a:t>19</a:t>
            </a:r>
            <a:r>
              <a:rPr lang="zh-CN" altLang="en-US" sz="2400" dirty="0"/>
              <a:t>世纪</a:t>
            </a:r>
            <a:r>
              <a:rPr lang="en-US" altLang="zh-CN" sz="2400" dirty="0"/>
              <a:t>80</a:t>
            </a:r>
            <a:r>
              <a:rPr lang="zh-CN" altLang="en-US" sz="2400" dirty="0"/>
              <a:t>年代 </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432" y="1727595"/>
            <a:ext cx="10473690" cy="4706620"/>
          </a:xfrm>
        </p:spPr>
        <p:txBody>
          <a:bodyPr>
            <a:normAutofit/>
          </a:bodyPr>
          <a:lstStyle/>
          <a:p>
            <a:pPr marL="0" indent="0" algn="just">
              <a:lnSpc>
                <a:spcPct val="150000"/>
              </a:lnSpc>
              <a:buNone/>
            </a:pPr>
            <a:r>
              <a:rPr lang="en-US" altLang="zh-CN" sz="2400" dirty="0" smtClean="0">
                <a:latin typeface="华文中宋" panose="02010600040101010101" charset="-122"/>
                <a:ea typeface="华文中宋" panose="02010600040101010101" charset="-122"/>
                <a:sym typeface="+mn-ea"/>
              </a:rPr>
              <a:t>#4</a:t>
            </a:r>
            <a:r>
              <a:rPr lang="en-US" altLang="zh-CN" sz="2400" dirty="0">
                <a:sym typeface="+mn-ea"/>
              </a:rPr>
              <a:t>.</a:t>
            </a:r>
            <a:r>
              <a:rPr lang="zh-CN" altLang="en-US" sz="2400" kern="100" dirty="0">
                <a:latin typeface="华文中宋" panose="02010600040101010101" charset="-122"/>
                <a:ea typeface="华文中宋" panose="02010600040101010101" charset="-122"/>
              </a:rPr>
              <a:t>联系具有多样性，不同的联系在事物发展过程中的作用不同， 其中决定事物的基本性质及其发展的基本趋势是事物的（</a:t>
            </a:r>
            <a:r>
              <a:rPr lang="en-US" altLang="zh-CN" sz="2400" b="1" kern="100" dirty="0">
                <a:solidFill>
                  <a:srgbClr val="FF0000"/>
                </a:solidFill>
                <a:latin typeface="华文中宋" panose="02010600040101010101" charset="-122"/>
                <a:ea typeface="华文中宋" panose="02010600040101010101" charset="-122"/>
              </a:rPr>
              <a:t>D</a:t>
            </a:r>
            <a:r>
              <a:rPr lang="zh-CN" altLang="en-US" sz="2400" kern="100" dirty="0">
                <a:latin typeface="华文中宋" panose="02010600040101010101" charset="-122"/>
                <a:ea typeface="华文中宋" panose="02010600040101010101" charset="-122"/>
              </a:rPr>
              <a:t> ） </a:t>
            </a:r>
            <a:endParaRPr lang="en-US" altLang="zh-CN" sz="2400" kern="100" dirty="0">
              <a:latin typeface="华文中宋" panose="02010600040101010101" charset="-122"/>
              <a:ea typeface="华文中宋" panose="02010600040101010101" charset="-122"/>
            </a:endParaRPr>
          </a:p>
          <a:p>
            <a:pPr marL="0" indent="0" algn="just">
              <a:lnSpc>
                <a:spcPct val="150000"/>
              </a:lnSpc>
              <a:buNone/>
            </a:pPr>
            <a:r>
              <a:rPr lang="en-US" altLang="zh-CN" sz="2400" kern="100" dirty="0">
                <a:latin typeface="华文中宋" panose="02010600040101010101" charset="-122"/>
                <a:ea typeface="华文中宋" panose="02010600040101010101" charset="-122"/>
              </a:rPr>
              <a:t>A </a:t>
            </a:r>
            <a:r>
              <a:rPr lang="zh-CN" altLang="en-US" sz="2400" kern="100" dirty="0">
                <a:latin typeface="华文中宋" panose="02010600040101010101" charset="-122"/>
                <a:ea typeface="华文中宋" panose="02010600040101010101" charset="-122"/>
              </a:rPr>
              <a:t>直接联系 </a:t>
            </a:r>
            <a:endParaRPr lang="en-US" altLang="zh-CN" sz="2400" kern="100" dirty="0">
              <a:latin typeface="华文中宋" panose="02010600040101010101" charset="-122"/>
              <a:ea typeface="华文中宋" panose="02010600040101010101" charset="-122"/>
            </a:endParaRPr>
          </a:p>
          <a:p>
            <a:pPr marL="0" indent="0" algn="just">
              <a:lnSpc>
                <a:spcPct val="150000"/>
              </a:lnSpc>
              <a:buNone/>
            </a:pPr>
            <a:r>
              <a:rPr lang="en-US" altLang="zh-CN" sz="2400" kern="100" dirty="0">
                <a:latin typeface="华文中宋" panose="02010600040101010101" charset="-122"/>
                <a:ea typeface="华文中宋" panose="02010600040101010101" charset="-122"/>
              </a:rPr>
              <a:t>B </a:t>
            </a:r>
            <a:r>
              <a:rPr lang="zh-CN" altLang="en-US" sz="2400" kern="100" dirty="0">
                <a:latin typeface="华文中宋" panose="02010600040101010101" charset="-122"/>
                <a:ea typeface="华文中宋" panose="02010600040101010101" charset="-122"/>
              </a:rPr>
              <a:t>内部联系 </a:t>
            </a:r>
            <a:endParaRPr lang="en-US" altLang="zh-CN" sz="2400" kern="100" dirty="0">
              <a:latin typeface="华文中宋" panose="02010600040101010101" charset="-122"/>
              <a:ea typeface="华文中宋" panose="02010600040101010101" charset="-122"/>
            </a:endParaRPr>
          </a:p>
          <a:p>
            <a:pPr marL="0" indent="0" algn="just">
              <a:lnSpc>
                <a:spcPct val="150000"/>
              </a:lnSpc>
              <a:buNone/>
            </a:pPr>
            <a:r>
              <a:rPr lang="en-US" altLang="zh-CN" sz="2400" kern="100" dirty="0">
                <a:latin typeface="华文中宋" panose="02010600040101010101" charset="-122"/>
                <a:ea typeface="华文中宋" panose="02010600040101010101" charset="-122"/>
              </a:rPr>
              <a:t>C </a:t>
            </a:r>
            <a:r>
              <a:rPr lang="zh-CN" altLang="en-US" sz="2400" kern="100" dirty="0">
                <a:latin typeface="华文中宋" panose="02010600040101010101" charset="-122"/>
                <a:ea typeface="华文中宋" panose="02010600040101010101" charset="-122"/>
              </a:rPr>
              <a:t>外部联系 </a:t>
            </a:r>
            <a:endParaRPr lang="en-US" altLang="zh-CN" sz="2400" kern="100" dirty="0">
              <a:latin typeface="华文中宋" panose="02010600040101010101" charset="-122"/>
              <a:ea typeface="华文中宋" panose="02010600040101010101" charset="-122"/>
            </a:endParaRPr>
          </a:p>
          <a:p>
            <a:pPr marL="0" indent="0" algn="just">
              <a:lnSpc>
                <a:spcPct val="150000"/>
              </a:lnSpc>
              <a:buNone/>
            </a:pPr>
            <a:r>
              <a:rPr lang="en-US" altLang="zh-CN" sz="2400" b="1" dirty="0">
                <a:solidFill>
                  <a:srgbClr val="FF0000"/>
                </a:solidFill>
              </a:rPr>
              <a:t>D </a:t>
            </a:r>
            <a:r>
              <a:rPr lang="zh-CN" altLang="en-US" sz="2400" b="1" dirty="0">
                <a:solidFill>
                  <a:srgbClr val="FF0000"/>
                </a:solidFill>
              </a:rPr>
              <a:t>本质的和必然的联系 </a:t>
            </a:r>
            <a:endParaRPr lang="zh-CN" altLang="en-US" sz="2400" b="1" dirty="0">
              <a:solidFill>
                <a:srgbClr val="FF0000"/>
              </a:solidFill>
              <a:sym typeface="+mn-ea"/>
            </a:endParaRPr>
          </a:p>
          <a:p>
            <a:pPr marL="0" indent="0" algn="just" eaLnBrk="1" hangingPunct="1">
              <a:lnSpc>
                <a:spcPct val="150000"/>
              </a:lnSpc>
              <a:buNone/>
            </a:pP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5350" y="1934845"/>
            <a:ext cx="10869930" cy="5019675"/>
          </a:xfrm>
        </p:spPr>
        <p:txBody>
          <a:bodyPr>
            <a:normAutofit fontScale="97500" lnSpcReduction="10000"/>
          </a:bodyPr>
          <a:lstStyle/>
          <a:p>
            <a:pPr marL="0" indent="0">
              <a:lnSpc>
                <a:spcPct val="150000"/>
              </a:lnSpc>
              <a:buNone/>
            </a:pPr>
            <a:r>
              <a:rPr lang="en-US" altLang="zh-CN" sz="2400" b="1" dirty="0" smtClean="0">
                <a:latin typeface="华文中宋" panose="02010600040101010101" charset="-122"/>
                <a:ea typeface="华文中宋" panose="02010600040101010101" charset="-122"/>
              </a:rPr>
              <a:t>1</a:t>
            </a:r>
            <a:r>
              <a:rPr lang="zh-CN" altLang="en-US" sz="2400" b="1" dirty="0" smtClean="0">
                <a:latin typeface="华文中宋" panose="02010600040101010101" charset="-122"/>
                <a:ea typeface="华文中宋" panose="02010600040101010101" charset="-122"/>
              </a:rPr>
              <a:t>、含义</a:t>
            </a:r>
            <a:r>
              <a:rPr lang="zh-CN" altLang="en-US" sz="2400" dirty="0">
                <a:latin typeface="华文中宋" panose="02010600040101010101" charset="-122"/>
                <a:ea typeface="华文中宋" panose="02010600040101010101" charset="-122"/>
              </a:rPr>
              <a:t>：</a:t>
            </a:r>
            <a:r>
              <a:rPr lang="zh-CN" altLang="en-US" sz="2400" b="1" dirty="0">
                <a:solidFill>
                  <a:srgbClr val="C00000"/>
                </a:solidFill>
                <a:latin typeface="华文中宋" panose="02010600040101010101" charset="-122"/>
                <a:ea typeface="华文中宋" panose="02010600040101010101" charset="-122"/>
              </a:rPr>
              <a:t>新事物</a:t>
            </a:r>
            <a:r>
              <a:rPr lang="zh-CN" altLang="en-US" sz="2400" dirty="0">
                <a:latin typeface="华文中宋" panose="02010600040101010101" charset="-122"/>
                <a:ea typeface="华文中宋" panose="02010600040101010101" charset="-122"/>
              </a:rPr>
              <a:t>代替</a:t>
            </a:r>
            <a:r>
              <a:rPr lang="zh-CN" altLang="en-US" sz="2400" b="1" dirty="0">
                <a:solidFill>
                  <a:srgbClr val="C00000"/>
                </a:solidFill>
                <a:latin typeface="华文中宋" panose="02010600040101010101" charset="-122"/>
                <a:ea typeface="华文中宋" panose="02010600040101010101" charset="-122"/>
              </a:rPr>
              <a:t>旧事物</a:t>
            </a:r>
            <a:r>
              <a:rPr lang="zh-CN" altLang="en-US" sz="2400" dirty="0">
                <a:latin typeface="华文中宋" panose="02010600040101010101" charset="-122"/>
                <a:ea typeface="华文中宋" panose="02010600040101010101" charset="-122"/>
              </a:rPr>
              <a:t>的过程。</a:t>
            </a:r>
            <a:r>
              <a:rPr lang="zh-CN" altLang="en-US" sz="2400" dirty="0" smtClean="0">
                <a:latin typeface="华文中宋" panose="02010600040101010101" charset="-122"/>
                <a:ea typeface="华文中宋" panose="02010600040101010101" charset="-122"/>
              </a:rPr>
              <a:t>（实质：</a:t>
            </a:r>
            <a:r>
              <a:rPr lang="zh-CN" altLang="en-US" sz="2400" dirty="0" smtClean="0">
                <a:solidFill>
                  <a:srgbClr val="FF0000"/>
                </a:solidFill>
                <a:latin typeface="华文中宋" panose="02010600040101010101" charset="-122"/>
                <a:ea typeface="华文中宋" panose="02010600040101010101" charset="-122"/>
              </a:rPr>
              <a:t>新事物</a:t>
            </a:r>
            <a:r>
              <a:rPr lang="zh-CN" altLang="en-US" sz="2400" dirty="0">
                <a:solidFill>
                  <a:srgbClr val="FF0000"/>
                </a:solidFill>
                <a:latin typeface="华文中宋" panose="02010600040101010101" charset="-122"/>
                <a:ea typeface="华文中宋" panose="02010600040101010101" charset="-122"/>
              </a:rPr>
              <a:t>的产生和旧事物的灭亡</a:t>
            </a:r>
            <a:r>
              <a:rPr lang="zh-CN" altLang="en-US" sz="2400" dirty="0">
                <a:latin typeface="华文中宋" panose="02010600040101010101" charset="-122"/>
                <a:ea typeface="华文中宋" panose="02010600040101010101" charset="-122"/>
              </a:rPr>
              <a:t>）</a:t>
            </a:r>
            <a:endParaRPr lang="en-US" altLang="zh-CN" sz="2400" dirty="0">
              <a:latin typeface="华文中宋" panose="02010600040101010101" charset="-122"/>
              <a:ea typeface="华文中宋" panose="02010600040101010101" charset="-122"/>
            </a:endParaRPr>
          </a:p>
          <a:p>
            <a:pPr marL="0" indent="0">
              <a:lnSpc>
                <a:spcPct val="150000"/>
              </a:lnSpc>
              <a:buNone/>
            </a:pPr>
            <a:r>
              <a:rPr lang="en-US" altLang="zh-CN" sz="2400" b="1" dirty="0" smtClean="0">
                <a:latin typeface="华文中宋" panose="02010600040101010101" charset="-122"/>
                <a:ea typeface="华文中宋" panose="02010600040101010101" charset="-122"/>
              </a:rPr>
              <a:t>2</a:t>
            </a:r>
            <a:r>
              <a:rPr lang="zh-CN" altLang="en-US" sz="2400" b="1" dirty="0" smtClean="0">
                <a:latin typeface="华文中宋" panose="02010600040101010101" charset="-122"/>
                <a:ea typeface="华文中宋" panose="02010600040101010101" charset="-122"/>
              </a:rPr>
              <a:t>、区分</a:t>
            </a:r>
            <a:r>
              <a:rPr lang="zh-CN" altLang="en-US" sz="2400" b="1" dirty="0">
                <a:latin typeface="华文中宋" panose="02010600040101010101" charset="-122"/>
                <a:ea typeface="华文中宋" panose="02010600040101010101" charset="-122"/>
              </a:rPr>
              <a:t>新旧事</a:t>
            </a:r>
            <a:r>
              <a:rPr lang="zh-CN" altLang="en-US" sz="2400" b="1" dirty="0" smtClean="0">
                <a:latin typeface="华文中宋" panose="02010600040101010101" charset="-122"/>
                <a:ea typeface="华文中宋" panose="02010600040101010101" charset="-122"/>
              </a:rPr>
              <a:t>物</a:t>
            </a:r>
            <a:r>
              <a:rPr lang="zh-CN" altLang="en-US" sz="2400" b="1" dirty="0" smtClean="0">
                <a:solidFill>
                  <a:srgbClr val="C00000"/>
                </a:solidFill>
                <a:latin typeface="华文中宋" panose="02010600040101010101" charset="-122"/>
                <a:ea typeface="华文中宋" panose="02010600040101010101" charset="-122"/>
              </a:rPr>
              <a:t>根本</a:t>
            </a:r>
            <a:r>
              <a:rPr lang="zh-CN" altLang="en-US" sz="2400" b="1" dirty="0" smtClean="0">
                <a:latin typeface="华文中宋" panose="02010600040101010101" charset="-122"/>
                <a:ea typeface="华文中宋" panose="02010600040101010101" charset="-122"/>
              </a:rPr>
              <a:t>标志：</a:t>
            </a:r>
            <a:endParaRPr lang="en-US" altLang="zh-CN" sz="2400" b="1" dirty="0" smtClean="0">
              <a:latin typeface="华文中宋" panose="02010600040101010101" charset="-122"/>
              <a:ea typeface="华文中宋" panose="02010600040101010101" charset="-122"/>
            </a:endParaRPr>
          </a:p>
          <a:p>
            <a:pPr marL="0" indent="0">
              <a:lnSpc>
                <a:spcPct val="150000"/>
              </a:lnSpc>
              <a:buNone/>
            </a:pPr>
            <a:r>
              <a:rPr lang="zh-CN" altLang="en-US" sz="2400" dirty="0" smtClean="0">
                <a:latin typeface="华文中宋" panose="02010600040101010101" charset="-122"/>
                <a:ea typeface="华文中宋" panose="02010600040101010101" charset="-122"/>
              </a:rPr>
              <a:t>①</a:t>
            </a:r>
            <a:r>
              <a:rPr lang="zh-CN" altLang="en-US" sz="2400" u="sng" dirty="0" smtClean="0">
                <a:latin typeface="华文中宋" panose="02010600040101010101" charset="-122"/>
                <a:ea typeface="华文中宋" panose="02010600040101010101" charset="-122"/>
              </a:rPr>
              <a:t>是否符合事物发展的</a:t>
            </a:r>
            <a:r>
              <a:rPr lang="zh-CN" altLang="en-US" sz="2400" b="1" u="sng" dirty="0" smtClean="0">
                <a:solidFill>
                  <a:srgbClr val="C00000"/>
                </a:solidFill>
                <a:latin typeface="华文中宋" panose="02010600040101010101" charset="-122"/>
                <a:ea typeface="华文中宋" panose="02010600040101010101" charset="-122"/>
              </a:rPr>
              <a:t>必然趋势</a:t>
            </a:r>
            <a:r>
              <a:rPr lang="zh-CN" altLang="en-US" sz="2400" dirty="0" smtClean="0">
                <a:latin typeface="华文中宋" panose="02010600040101010101" charset="-122"/>
                <a:ea typeface="华文中宋" panose="02010600040101010101" charset="-122"/>
              </a:rPr>
              <a:t>；</a:t>
            </a:r>
            <a:endParaRPr lang="zh-CN" altLang="en-US" sz="2400" dirty="0" smtClean="0">
              <a:latin typeface="华文中宋" panose="02010600040101010101" charset="-122"/>
              <a:ea typeface="华文中宋" panose="02010600040101010101" charset="-122"/>
            </a:endParaRPr>
          </a:p>
          <a:p>
            <a:pPr marL="0" indent="0">
              <a:lnSpc>
                <a:spcPct val="150000"/>
              </a:lnSpc>
              <a:buNone/>
            </a:pPr>
            <a:r>
              <a:rPr lang="zh-CN" altLang="en-US" sz="2400" dirty="0" smtClean="0">
                <a:latin typeface="华文中宋" panose="02010600040101010101" charset="-122"/>
                <a:ea typeface="华文中宋" panose="02010600040101010101" charset="-122"/>
              </a:rPr>
              <a:t>（新事物是在旧事物之后产生的）</a:t>
            </a:r>
            <a:endParaRPr lang="zh-CN" altLang="en-US" sz="2400" dirty="0" smtClean="0">
              <a:latin typeface="华文中宋" panose="02010600040101010101" charset="-122"/>
              <a:ea typeface="华文中宋" panose="02010600040101010101" charset="-122"/>
            </a:endParaRPr>
          </a:p>
          <a:p>
            <a:pPr marL="0" indent="0">
              <a:lnSpc>
                <a:spcPct val="150000"/>
              </a:lnSpc>
              <a:buNone/>
            </a:pPr>
            <a:r>
              <a:rPr lang="zh-CN" altLang="en-US" sz="2400" dirty="0" smtClean="0">
                <a:latin typeface="华文中宋" panose="02010600040101010101" charset="-122"/>
                <a:ea typeface="华文中宋" panose="02010600040101010101" charset="-122"/>
              </a:rPr>
              <a:t>（</a:t>
            </a:r>
            <a:r>
              <a:rPr lang="en-US" altLang="zh-CN" sz="2400" dirty="0" smtClean="0">
                <a:latin typeface="华文中宋" panose="02010600040101010101" charset="-122"/>
                <a:ea typeface="华文中宋" panose="02010600040101010101" charset="-122"/>
              </a:rPr>
              <a:t>在新的历史条件下产生的</a:t>
            </a:r>
            <a:r>
              <a:rPr lang="zh-CN" altLang="en-US" sz="2400" dirty="0" smtClean="0">
                <a:latin typeface="华文中宋" panose="02010600040101010101" charset="-122"/>
                <a:ea typeface="华文中宋" panose="02010600040101010101" charset="-122"/>
              </a:rPr>
              <a:t>）</a:t>
            </a:r>
            <a:endParaRPr lang="zh-CN" altLang="en-US" sz="2400" dirty="0" smtClean="0">
              <a:latin typeface="华文中宋" panose="02010600040101010101" charset="-122"/>
              <a:ea typeface="华文中宋" panose="02010600040101010101" charset="-122"/>
            </a:endParaRPr>
          </a:p>
          <a:p>
            <a:pPr marL="0" indent="0">
              <a:lnSpc>
                <a:spcPct val="150000"/>
              </a:lnSpc>
              <a:buNone/>
            </a:pPr>
            <a:r>
              <a:rPr lang="zh-CN" altLang="en-US" sz="2400" dirty="0" smtClean="0">
                <a:latin typeface="华文中宋" panose="02010600040101010101" charset="-122"/>
                <a:ea typeface="华文中宋" panose="02010600040101010101" charset="-122"/>
              </a:rPr>
              <a:t>（</a:t>
            </a:r>
            <a:r>
              <a:rPr lang="en-US" altLang="zh-CN" sz="2400" dirty="0" smtClean="0">
                <a:latin typeface="华文中宋" panose="02010600040101010101" charset="-122"/>
                <a:ea typeface="华文中宋" panose="02010600040101010101" charset="-122"/>
              </a:rPr>
              <a:t>得到大多数人的认同和支持</a:t>
            </a:r>
            <a:r>
              <a:rPr lang="zh-CN" altLang="en-US" sz="2400" dirty="0" smtClean="0">
                <a:latin typeface="华文中宋" panose="02010600040101010101" charset="-122"/>
                <a:ea typeface="华文中宋" panose="02010600040101010101" charset="-122"/>
              </a:rPr>
              <a:t>）</a:t>
            </a:r>
            <a:endParaRPr lang="zh-CN" altLang="en-US" sz="2400" dirty="0" smtClean="0">
              <a:latin typeface="华文中宋" panose="02010600040101010101" charset="-122"/>
              <a:ea typeface="华文中宋" panose="02010600040101010101" charset="-122"/>
            </a:endParaRPr>
          </a:p>
          <a:p>
            <a:pPr marL="0" indent="0">
              <a:lnSpc>
                <a:spcPct val="150000"/>
              </a:lnSpc>
              <a:buNone/>
            </a:pPr>
            <a:r>
              <a:rPr lang="zh-CN" altLang="en-US" sz="2400" dirty="0" smtClean="0">
                <a:latin typeface="华文中宋" panose="02010600040101010101" charset="-122"/>
                <a:ea typeface="华文中宋" panose="02010600040101010101" charset="-122"/>
              </a:rPr>
              <a:t>（</a:t>
            </a:r>
            <a:r>
              <a:rPr lang="en-US" altLang="zh-CN" sz="2400" dirty="0" smtClean="0">
                <a:latin typeface="华文中宋" panose="02010600040101010101" charset="-122"/>
                <a:ea typeface="华文中宋" panose="02010600040101010101" charset="-122"/>
              </a:rPr>
              <a:t>具有新的形势和新的特点</a:t>
            </a:r>
            <a:r>
              <a:rPr lang="zh-CN" altLang="en-US" sz="2400" dirty="0" smtClean="0">
                <a:latin typeface="华文中宋" panose="02010600040101010101" charset="-122"/>
                <a:ea typeface="华文中宋" panose="02010600040101010101" charset="-122"/>
              </a:rPr>
              <a:t>）</a:t>
            </a:r>
            <a:endParaRPr lang="zh-CN" altLang="en-US" sz="2400" dirty="0" smtClean="0">
              <a:latin typeface="华文中宋" panose="02010600040101010101" charset="-122"/>
              <a:ea typeface="华文中宋" panose="02010600040101010101" charset="-122"/>
            </a:endParaRPr>
          </a:p>
          <a:p>
            <a:pPr marL="0" indent="0">
              <a:lnSpc>
                <a:spcPct val="150000"/>
              </a:lnSpc>
              <a:buNone/>
            </a:pPr>
            <a:r>
              <a:rPr lang="zh-CN" altLang="en-US" sz="2400" dirty="0" smtClean="0">
                <a:latin typeface="华文中宋" panose="02010600040101010101" charset="-122"/>
                <a:ea typeface="华文中宋" panose="02010600040101010101" charset="-122"/>
              </a:rPr>
              <a:t>②</a:t>
            </a:r>
            <a:r>
              <a:rPr lang="zh-CN" altLang="en-US" sz="2400" u="sng" dirty="0" smtClean="0">
                <a:latin typeface="华文中宋" panose="02010600040101010101" charset="-122"/>
                <a:ea typeface="华文中宋" panose="02010600040101010101" charset="-122"/>
              </a:rPr>
              <a:t>是否</a:t>
            </a:r>
            <a:r>
              <a:rPr lang="zh-CN" altLang="en-US" sz="2400" u="sng" dirty="0">
                <a:latin typeface="华文中宋" panose="02010600040101010101" charset="-122"/>
                <a:ea typeface="华文中宋" panose="02010600040101010101" charset="-122"/>
              </a:rPr>
              <a:t>具有强大的</a:t>
            </a:r>
            <a:r>
              <a:rPr lang="zh-CN" altLang="en-US" sz="2400" b="1" u="sng" dirty="0">
                <a:solidFill>
                  <a:srgbClr val="C00000"/>
                </a:solidFill>
                <a:latin typeface="华文中宋" panose="02010600040101010101" charset="-122"/>
                <a:ea typeface="华文中宋" panose="02010600040101010101" charset="-122"/>
              </a:rPr>
              <a:t>生命力</a:t>
            </a:r>
            <a:r>
              <a:rPr lang="zh-CN" altLang="en-US" sz="2400" dirty="0" smtClean="0">
                <a:latin typeface="华文中宋" panose="02010600040101010101" charset="-122"/>
                <a:ea typeface="华文中宋" panose="02010600040101010101" charset="-122"/>
              </a:rPr>
              <a:t>；③</a:t>
            </a:r>
            <a:r>
              <a:rPr lang="zh-CN" altLang="en-US" sz="2400" u="sng" dirty="0" smtClean="0">
                <a:latin typeface="华文中宋" panose="02010600040101010101" charset="-122"/>
                <a:ea typeface="华文中宋" panose="02010600040101010101" charset="-122"/>
              </a:rPr>
              <a:t>是否</a:t>
            </a:r>
            <a:r>
              <a:rPr lang="zh-CN" altLang="en-US" sz="2400" u="sng" dirty="0">
                <a:latin typeface="华文中宋" panose="02010600040101010101" charset="-122"/>
                <a:ea typeface="华文中宋" panose="02010600040101010101" charset="-122"/>
              </a:rPr>
              <a:t>有远大的发展</a:t>
            </a:r>
            <a:r>
              <a:rPr lang="zh-CN" altLang="en-US" sz="2400" b="1" u="sng" dirty="0">
                <a:solidFill>
                  <a:srgbClr val="C00000"/>
                </a:solidFill>
                <a:latin typeface="华文中宋" panose="02010600040101010101" charset="-122"/>
                <a:ea typeface="华文中宋" panose="02010600040101010101" charset="-122"/>
              </a:rPr>
              <a:t>前途</a:t>
            </a:r>
            <a:r>
              <a:rPr lang="zh-CN" altLang="en-US" sz="2400" u="sng" dirty="0" smtClean="0">
                <a:latin typeface="华文中宋" panose="02010600040101010101" charset="-122"/>
                <a:ea typeface="华文中宋" panose="02010600040101010101" charset="-122"/>
              </a:rPr>
              <a:t>。</a:t>
            </a:r>
            <a:endParaRPr lang="en-US" altLang="zh-CN" sz="2400" u="sng" dirty="0" smtClean="0">
              <a:latin typeface="华文中宋" panose="02010600040101010101" charset="-122"/>
              <a:ea typeface="华文中宋" panose="02010600040101010101" charset="-122"/>
            </a:endParaRPr>
          </a:p>
        </p:txBody>
      </p:sp>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40000" contrast="-20000"/>
                    </a14:imgEffect>
                  </a14:imgLayer>
                </a14:imgProps>
              </a:ext>
            </a:extLst>
          </a:blip>
          <a:srcRect l="2134" t="3874" r="3136" b="3455"/>
          <a:stretch>
            <a:fillRect/>
          </a:stretch>
        </p:blipFill>
        <p:spPr>
          <a:xfrm>
            <a:off x="5589905" y="4066540"/>
            <a:ext cx="2408555" cy="1898650"/>
          </a:xfrm>
          <a:prstGeom prst="rect">
            <a:avLst/>
          </a:prstGeom>
        </p:spPr>
      </p:pic>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7" name="文本框 6"/>
          <p:cNvSpPr txBox="1"/>
          <p:nvPr/>
        </p:nvSpPr>
        <p:spPr>
          <a:xfrm>
            <a:off x="1136650" y="1412875"/>
            <a:ext cx="2894965" cy="521970"/>
          </a:xfrm>
          <a:prstGeom prst="rect">
            <a:avLst/>
          </a:prstGeom>
          <a:noFill/>
        </p:spPr>
        <p:txBody>
          <a:bodyPr wrap="none" rtlCol="0">
            <a:spAutoFit/>
          </a:bodyPr>
          <a:lstStyle/>
          <a:p>
            <a:pPr algn="l"/>
            <a:r>
              <a:rPr lang="en-US" altLang="zh-CN" sz="2800" dirty="0" smtClean="0">
                <a:latin typeface="华文中宋" panose="02010600040101010101" charset="-122"/>
                <a:ea typeface="华文中宋" panose="02010600040101010101" charset="-122"/>
                <a:sym typeface="+mn-ea"/>
              </a:rPr>
              <a:t>【</a:t>
            </a:r>
            <a:r>
              <a:rPr lang="zh-CN" altLang="en-US" sz="2800" b="1" dirty="0" smtClean="0">
                <a:latin typeface="华文中宋" panose="02010600040101010101" charset="-122"/>
                <a:ea typeface="华文中宋" panose="02010600040101010101" charset="-122"/>
                <a:sym typeface="+mn-ea"/>
              </a:rPr>
              <a:t>知识点</a:t>
            </a:r>
            <a:r>
              <a:rPr lang="en-US" altLang="zh-CN" sz="2800" b="1" dirty="0" smtClean="0">
                <a:latin typeface="华文中宋" panose="02010600040101010101" charset="-122"/>
                <a:ea typeface="华文中宋" panose="02010600040101010101" charset="-122"/>
                <a:sym typeface="+mn-ea"/>
              </a:rPr>
              <a:t>3</a:t>
            </a:r>
            <a:r>
              <a:rPr lang="en-US" altLang="zh-CN" sz="2800" dirty="0" smtClean="0">
                <a:latin typeface="华文中宋" panose="02010600040101010101" charset="-122"/>
                <a:ea typeface="华文中宋" panose="02010600040101010101" charset="-122"/>
                <a:sym typeface="+mn-ea"/>
              </a:rPr>
              <a:t>】</a:t>
            </a:r>
            <a:r>
              <a:rPr lang="zh-CN" altLang="en-US" sz="2800" dirty="0" smtClean="0">
                <a:latin typeface="华文中宋" panose="02010600040101010101" charset="-122"/>
                <a:ea typeface="华文中宋" panose="02010600040101010101" charset="-122"/>
                <a:sym typeface="+mn-ea"/>
              </a:rPr>
              <a:t>发展</a:t>
            </a:r>
            <a:endParaRPr lang="zh-CN" altLang="en-US" sz="2800" dirty="0" smtClean="0">
              <a:latin typeface="华文中宋" panose="02010600040101010101" charset="-122"/>
              <a:ea typeface="华文中宋" panose="02010600040101010101" charset="-122"/>
              <a:sym typeface="+mn-ea"/>
            </a:endParaRPr>
          </a:p>
        </p:txBody>
      </p:sp>
      <p:pic>
        <p:nvPicPr>
          <p:cNvPr id="2" name="图片 1"/>
          <p:cNvPicPr>
            <a:picLocks noChangeAspect="1"/>
          </p:cNvPicPr>
          <p:nvPr/>
        </p:nvPicPr>
        <p:blipFill>
          <a:blip r:embed="rId3"/>
          <a:stretch>
            <a:fillRect/>
          </a:stretch>
        </p:blipFill>
        <p:spPr>
          <a:xfrm>
            <a:off x="8163560" y="3573145"/>
            <a:ext cx="2516505" cy="2526030"/>
          </a:xfrm>
          <a:prstGeom prst="rect">
            <a:avLst/>
          </a:prstGeom>
        </p:spPr>
      </p:pic>
      <p:graphicFrame>
        <p:nvGraphicFramePr>
          <p:cNvPr id="4" name="对象 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2071" name="" r:id="rId4" imgW="914400" imgH="215900" progId="Equation.KSEE3">
                  <p:embed/>
                </p:oleObj>
              </mc:Choice>
              <mc:Fallback>
                <p:oleObj name="" r:id="rId4" imgW="914400" imgH="215900" progId="Equation.KSEE3">
                  <p:embed/>
                  <p:pic>
                    <p:nvPicPr>
                      <p:cNvPr id="0" name="图片 2048"/>
                      <p:cNvPicPr/>
                      <p:nvPr/>
                    </p:nvPicPr>
                    <p:blipFill>
                      <a:blip r:embed="rId5"/>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9955" y="2101215"/>
            <a:ext cx="9952990" cy="5019675"/>
          </a:xfrm>
        </p:spPr>
        <p:txBody>
          <a:bodyPr>
            <a:normAutofit/>
          </a:bodyPr>
          <a:lstStyle/>
          <a:p>
            <a:pPr marL="0" indent="0">
              <a:lnSpc>
                <a:spcPct val="150000"/>
              </a:lnSpc>
              <a:buNone/>
            </a:pPr>
            <a:r>
              <a:rPr sz="2400" dirty="0">
                <a:latin typeface="华文中宋" panose="02010600040101010101" charset="-122"/>
                <a:ea typeface="华文中宋" panose="02010600040101010101" charset="-122"/>
              </a:rPr>
              <a:t>3、新事物必然战胜旧事物的原因（主观题）</a:t>
            </a:r>
            <a:endParaRPr sz="2400" dirty="0">
              <a:latin typeface="华文中宋" panose="02010600040101010101" charset="-122"/>
              <a:ea typeface="华文中宋" panose="02010600040101010101" charset="-122"/>
            </a:endParaRPr>
          </a:p>
          <a:p>
            <a:pPr marL="0" indent="0">
              <a:lnSpc>
                <a:spcPct val="150000"/>
              </a:lnSpc>
              <a:buNone/>
            </a:pPr>
            <a:r>
              <a:rPr sz="2400" dirty="0">
                <a:latin typeface="华文中宋" panose="02010600040101010101" charset="-122"/>
                <a:ea typeface="华文中宋" panose="02010600040101010101" charset="-122"/>
              </a:rPr>
              <a:t>     由新旧事物的本质特点和事物发展的辩证本性决定的</a:t>
            </a:r>
            <a:endParaRPr sz="2400" dirty="0">
              <a:latin typeface="华文中宋" panose="02010600040101010101" charset="-122"/>
              <a:ea typeface="华文中宋" panose="02010600040101010101" charset="-122"/>
            </a:endParaRPr>
          </a:p>
          <a:p>
            <a:pPr marL="0" indent="0">
              <a:lnSpc>
                <a:spcPct val="150000"/>
              </a:lnSpc>
              <a:buNone/>
            </a:pPr>
            <a:r>
              <a:rPr sz="2400" dirty="0">
                <a:latin typeface="华文中宋" panose="02010600040101010101" charset="-122"/>
                <a:ea typeface="华文中宋" panose="02010600040101010101" charset="-122"/>
              </a:rPr>
              <a:t>①</a:t>
            </a:r>
            <a:r>
              <a:rPr sz="2400" dirty="0">
                <a:solidFill>
                  <a:srgbClr val="C00000"/>
                </a:solidFill>
                <a:latin typeface="华文中宋" panose="02010600040101010101" charset="-122"/>
                <a:ea typeface="华文中宋" panose="02010600040101010101" charset="-122"/>
              </a:rPr>
              <a:t>趋势</a:t>
            </a:r>
            <a:r>
              <a:rPr sz="2400" dirty="0">
                <a:latin typeface="华文中宋" panose="02010600040101010101" charset="-122"/>
                <a:ea typeface="华文中宋" panose="02010600040101010101" charset="-122"/>
              </a:rPr>
              <a:t>：新事物符合事物发展必然趋势（</a:t>
            </a:r>
            <a:r>
              <a:rPr sz="2400" dirty="0">
                <a:solidFill>
                  <a:srgbClr val="C00000"/>
                </a:solidFill>
                <a:latin typeface="华文中宋" panose="02010600040101010101" charset="-122"/>
                <a:ea typeface="华文中宋" panose="02010600040101010101" charset="-122"/>
              </a:rPr>
              <a:t>根本原因</a:t>
            </a:r>
            <a:r>
              <a:rPr sz="2400" dirty="0">
                <a:latin typeface="华文中宋" panose="02010600040101010101" charset="-122"/>
                <a:ea typeface="华文中宋" panose="02010600040101010101" charset="-122"/>
              </a:rPr>
              <a:t>）</a:t>
            </a:r>
            <a:endParaRPr sz="2400" dirty="0">
              <a:latin typeface="华文中宋" panose="02010600040101010101" charset="-122"/>
              <a:ea typeface="华文中宋" panose="02010600040101010101" charset="-122"/>
            </a:endParaRPr>
          </a:p>
          <a:p>
            <a:pPr marL="0" indent="0">
              <a:lnSpc>
                <a:spcPct val="150000"/>
              </a:lnSpc>
              <a:buNone/>
            </a:pPr>
            <a:r>
              <a:rPr sz="2400" dirty="0">
                <a:latin typeface="华文中宋" panose="02010600040101010101" charset="-122"/>
                <a:ea typeface="华文中宋" panose="02010600040101010101" charset="-122"/>
              </a:rPr>
              <a:t>②</a:t>
            </a:r>
            <a:r>
              <a:rPr sz="2400" dirty="0">
                <a:solidFill>
                  <a:srgbClr val="C00000"/>
                </a:solidFill>
                <a:latin typeface="华文中宋" panose="02010600040101010101" charset="-122"/>
                <a:ea typeface="华文中宋" panose="02010600040101010101" charset="-122"/>
              </a:rPr>
              <a:t>优越</a:t>
            </a:r>
            <a:r>
              <a:rPr sz="2400" dirty="0">
                <a:latin typeface="华文中宋" panose="02010600040101010101" charset="-122"/>
                <a:ea typeface="华文中宋" panose="02010600040101010101" charset="-122"/>
              </a:rPr>
              <a:t>：新事物优越于旧事物</a:t>
            </a:r>
            <a:endParaRPr sz="2400" dirty="0">
              <a:latin typeface="华文中宋" panose="02010600040101010101" charset="-122"/>
              <a:ea typeface="华文中宋" panose="02010600040101010101" charset="-122"/>
            </a:endParaRPr>
          </a:p>
          <a:p>
            <a:pPr marL="0" indent="0">
              <a:lnSpc>
                <a:spcPct val="150000"/>
              </a:lnSpc>
              <a:buNone/>
            </a:pPr>
            <a:r>
              <a:rPr sz="2400" dirty="0">
                <a:latin typeface="华文中宋" panose="02010600040101010101" charset="-122"/>
                <a:ea typeface="华文中宋" panose="02010600040101010101" charset="-122"/>
              </a:rPr>
              <a:t>③</a:t>
            </a:r>
            <a:r>
              <a:rPr sz="2400" dirty="0">
                <a:solidFill>
                  <a:srgbClr val="C00000"/>
                </a:solidFill>
                <a:latin typeface="华文中宋" panose="02010600040101010101" charset="-122"/>
                <a:ea typeface="华文中宋" panose="02010600040101010101" charset="-122"/>
              </a:rPr>
              <a:t>人民</a:t>
            </a:r>
            <a:r>
              <a:rPr sz="2400" dirty="0">
                <a:latin typeface="华文中宋" panose="02010600040101010101" charset="-122"/>
                <a:ea typeface="华文中宋" panose="02010600040101010101" charset="-122"/>
              </a:rPr>
              <a:t>：新事物符合广大人民群众的利益和要求，能得到广大人民群众的拥护和支持</a:t>
            </a:r>
            <a:endParaRPr sz="2400" dirty="0">
              <a:latin typeface="华文中宋" panose="02010600040101010101" charset="-122"/>
              <a:ea typeface="华文中宋" panose="02010600040101010101"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7" name="文本框 6"/>
          <p:cNvSpPr txBox="1"/>
          <p:nvPr/>
        </p:nvSpPr>
        <p:spPr>
          <a:xfrm>
            <a:off x="1136650" y="1412875"/>
            <a:ext cx="2894965" cy="521970"/>
          </a:xfrm>
          <a:prstGeom prst="rect">
            <a:avLst/>
          </a:prstGeom>
          <a:noFill/>
        </p:spPr>
        <p:txBody>
          <a:bodyPr wrap="none" rtlCol="0">
            <a:spAutoFit/>
          </a:bodyPr>
          <a:lstStyle/>
          <a:p>
            <a:pPr algn="l"/>
            <a:r>
              <a:rPr lang="en-US" altLang="zh-CN" sz="2800" dirty="0" smtClean="0">
                <a:latin typeface="华文中宋" panose="02010600040101010101" charset="-122"/>
                <a:ea typeface="华文中宋" panose="02010600040101010101" charset="-122"/>
                <a:sym typeface="+mn-ea"/>
              </a:rPr>
              <a:t>【</a:t>
            </a:r>
            <a:r>
              <a:rPr lang="zh-CN" altLang="en-US" sz="2800" b="1" dirty="0" smtClean="0">
                <a:latin typeface="华文中宋" panose="02010600040101010101" charset="-122"/>
                <a:ea typeface="华文中宋" panose="02010600040101010101" charset="-122"/>
                <a:sym typeface="+mn-ea"/>
              </a:rPr>
              <a:t>知识点</a:t>
            </a:r>
            <a:r>
              <a:rPr lang="en-US" altLang="zh-CN" sz="2800" b="1" dirty="0" smtClean="0">
                <a:latin typeface="华文中宋" panose="02010600040101010101" charset="-122"/>
                <a:ea typeface="华文中宋" panose="02010600040101010101" charset="-122"/>
                <a:sym typeface="+mn-ea"/>
              </a:rPr>
              <a:t>3</a:t>
            </a:r>
            <a:r>
              <a:rPr lang="en-US" altLang="zh-CN" sz="2800" dirty="0" smtClean="0">
                <a:latin typeface="华文中宋" panose="02010600040101010101" charset="-122"/>
                <a:ea typeface="华文中宋" panose="02010600040101010101" charset="-122"/>
                <a:sym typeface="+mn-ea"/>
              </a:rPr>
              <a:t>】</a:t>
            </a:r>
            <a:r>
              <a:rPr lang="zh-CN" altLang="en-US" sz="2800" dirty="0" smtClean="0">
                <a:latin typeface="华文中宋" panose="02010600040101010101" charset="-122"/>
                <a:ea typeface="华文中宋" panose="02010600040101010101" charset="-122"/>
                <a:sym typeface="+mn-ea"/>
              </a:rPr>
              <a:t>发展</a:t>
            </a:r>
            <a:endParaRPr lang="zh-CN" altLang="en-US" sz="2800" dirty="0" smtClean="0">
              <a:latin typeface="华文中宋" panose="02010600040101010101" charset="-122"/>
              <a:ea typeface="华文中宋"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9954" y="2101215"/>
            <a:ext cx="10855325" cy="5019675"/>
          </a:xfrm>
        </p:spPr>
        <p:txBody>
          <a:bodyPr>
            <a:normAutofit/>
          </a:bodyPr>
          <a:lstStyle/>
          <a:p>
            <a:pPr marL="0" indent="0">
              <a:lnSpc>
                <a:spcPct val="150000"/>
              </a:lnSpc>
              <a:buNone/>
            </a:pPr>
            <a:r>
              <a:rPr lang="en-US" sz="2400" dirty="0">
                <a:latin typeface="华文中宋" panose="02010600040101010101" charset="-122"/>
                <a:ea typeface="华文中宋" panose="02010600040101010101" charset="-122"/>
              </a:rPr>
              <a:t>4</a:t>
            </a:r>
            <a:r>
              <a:rPr sz="2400" dirty="0">
                <a:latin typeface="华文中宋" panose="02010600040101010101" charset="-122"/>
                <a:ea typeface="华文中宋" panose="02010600040101010101" charset="-122"/>
              </a:rPr>
              <a:t>、世界的运动发展</a:t>
            </a:r>
            <a:endParaRPr sz="2400" dirty="0">
              <a:latin typeface="华文中宋" panose="02010600040101010101" charset="-122"/>
              <a:ea typeface="华文中宋" panose="02010600040101010101" charset="-122"/>
            </a:endParaRPr>
          </a:p>
          <a:p>
            <a:pPr marL="0" indent="0">
              <a:lnSpc>
                <a:spcPct val="150000"/>
              </a:lnSpc>
              <a:buNone/>
            </a:pPr>
            <a:r>
              <a:rPr sz="2400" dirty="0">
                <a:latin typeface="华文中宋" panose="02010600040101010101" charset="-122"/>
                <a:ea typeface="华文中宋" panose="02010600040101010101" charset="-122"/>
              </a:rPr>
              <a:t>     世界上的一切事物都是运动、变化和发展的，所以世界是</a:t>
            </a:r>
            <a:r>
              <a:rPr sz="2400" b="1" dirty="0">
                <a:solidFill>
                  <a:srgbClr val="FF0000"/>
                </a:solidFill>
                <a:latin typeface="华文中宋" panose="02010600040101010101" charset="-122"/>
                <a:ea typeface="华文中宋" panose="02010600040101010101" charset="-122"/>
              </a:rPr>
              <a:t>过程</a:t>
            </a:r>
            <a:r>
              <a:rPr sz="2400" dirty="0">
                <a:latin typeface="华文中宋" panose="02010600040101010101" charset="-122"/>
                <a:ea typeface="华文中宋" panose="02010600040101010101" charset="-122"/>
              </a:rPr>
              <a:t>的集合。</a:t>
            </a:r>
            <a:endParaRPr sz="2400" dirty="0">
              <a:latin typeface="华文中宋" panose="02010600040101010101" charset="-122"/>
              <a:ea typeface="华文中宋" panose="02010600040101010101" charset="-122"/>
            </a:endParaRPr>
          </a:p>
          <a:p>
            <a:pPr marL="0" indent="0">
              <a:lnSpc>
                <a:spcPct val="150000"/>
              </a:lnSpc>
              <a:buNone/>
            </a:pPr>
            <a:endParaRPr sz="2400" dirty="0">
              <a:latin typeface="华文中宋" panose="02010600040101010101" charset="-122"/>
              <a:ea typeface="华文中宋" panose="02010600040101010101" charset="-122"/>
            </a:endParaRPr>
          </a:p>
          <a:p>
            <a:pPr marL="0" indent="0">
              <a:lnSpc>
                <a:spcPct val="150000"/>
              </a:lnSpc>
              <a:buNone/>
            </a:pPr>
            <a:r>
              <a:rPr sz="2400" dirty="0">
                <a:latin typeface="华文中宋" panose="02010600040101010101" charset="-122"/>
                <a:ea typeface="华文中宋" panose="02010600040101010101" charset="-122"/>
              </a:rPr>
              <a:t>  “世界不是既成的事物的集合体，而是</a:t>
            </a:r>
            <a:r>
              <a:rPr sz="2400" b="1" dirty="0">
                <a:solidFill>
                  <a:srgbClr val="FF0000"/>
                </a:solidFill>
                <a:latin typeface="华文中宋" panose="02010600040101010101" charset="-122"/>
                <a:ea typeface="华文中宋" panose="02010600040101010101" charset="-122"/>
              </a:rPr>
              <a:t>过程</a:t>
            </a:r>
            <a:r>
              <a:rPr sz="2400" dirty="0">
                <a:latin typeface="华文中宋" panose="02010600040101010101" charset="-122"/>
                <a:ea typeface="华文中宋" panose="02010600040101010101" charset="-122"/>
              </a:rPr>
              <a:t>的集合体”</a:t>
            </a:r>
            <a:r>
              <a:rPr lang="en-US" altLang="zh-CN" sz="2400" u="sng" dirty="0" smtClean="0">
                <a:solidFill>
                  <a:srgbClr val="FF0000"/>
                </a:solidFill>
                <a:latin typeface="微软雅黑" panose="020B0503020204020204" pitchFamily="34" charset="-122"/>
                <a:ea typeface="微软雅黑" panose="020B0503020204020204" pitchFamily="34" charset="-122"/>
                <a:cs typeface="+mn-ea"/>
                <a:sym typeface="+mn-ea"/>
              </a:rPr>
              <a:t>(</a:t>
            </a:r>
            <a:r>
              <a:rPr lang="zh-CN" altLang="en-US" sz="2400" dirty="0" smtClean="0">
                <a:solidFill>
                  <a:srgbClr val="FF0000"/>
                </a:solidFill>
                <a:latin typeface="华文中宋" panose="02010600040101010101" charset="-122"/>
                <a:ea typeface="华文中宋" panose="02010600040101010101" charset="-122"/>
                <a:sym typeface="+mn-ea"/>
              </a:rPr>
              <a:t>选择</a:t>
            </a:r>
            <a:r>
              <a:rPr lang="en-US" altLang="zh-CN" sz="2400" dirty="0" smtClean="0">
                <a:solidFill>
                  <a:srgbClr val="FF0000"/>
                </a:solidFill>
                <a:latin typeface="华文中宋" panose="02010600040101010101" charset="-122"/>
                <a:ea typeface="华文中宋" panose="02010600040101010101" charset="-122"/>
                <a:sym typeface="+mn-ea"/>
              </a:rPr>
              <a:t>)</a:t>
            </a:r>
            <a:endParaRPr sz="2400" dirty="0">
              <a:latin typeface="华文中宋" panose="02010600040101010101" charset="-122"/>
              <a:ea typeface="华文中宋" panose="02010600040101010101" charset="-122"/>
            </a:endParaRPr>
          </a:p>
          <a:p>
            <a:pPr marL="0" indent="0">
              <a:lnSpc>
                <a:spcPct val="150000"/>
              </a:lnSpc>
              <a:buNone/>
            </a:pPr>
            <a:r>
              <a:rPr sz="2400" dirty="0">
                <a:latin typeface="华文中宋" panose="02010600040101010101" charset="-122"/>
                <a:ea typeface="华文中宋" panose="02010600040101010101" charset="-122"/>
              </a:rPr>
              <a:t>                                        ——恩格斯（</a:t>
            </a:r>
            <a:r>
              <a:rPr sz="2400" b="1" dirty="0">
                <a:solidFill>
                  <a:srgbClr val="FF0000"/>
                </a:solidFill>
                <a:latin typeface="华文中宋" panose="02010600040101010101" charset="-122"/>
                <a:ea typeface="华文中宋" panose="02010600040101010101" charset="-122"/>
              </a:rPr>
              <a:t>唯物辩证法的观点</a:t>
            </a:r>
            <a:r>
              <a:rPr sz="2400" dirty="0">
                <a:latin typeface="华文中宋" panose="02010600040101010101" charset="-122"/>
                <a:ea typeface="华文中宋" panose="02010600040101010101" charset="-122"/>
              </a:rPr>
              <a:t>）</a:t>
            </a:r>
            <a:endParaRPr sz="2400" dirty="0">
              <a:latin typeface="华文中宋" panose="02010600040101010101" charset="-122"/>
              <a:ea typeface="华文中宋" panose="02010600040101010101"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7" name="文本框 6"/>
          <p:cNvSpPr txBox="1"/>
          <p:nvPr/>
        </p:nvSpPr>
        <p:spPr>
          <a:xfrm>
            <a:off x="1136650" y="1412875"/>
            <a:ext cx="2894965" cy="521970"/>
          </a:xfrm>
          <a:prstGeom prst="rect">
            <a:avLst/>
          </a:prstGeom>
          <a:noFill/>
        </p:spPr>
        <p:txBody>
          <a:bodyPr wrap="none" rtlCol="0">
            <a:spAutoFit/>
          </a:bodyPr>
          <a:lstStyle/>
          <a:p>
            <a:pPr algn="l"/>
            <a:r>
              <a:rPr lang="en-US" altLang="zh-CN" sz="2800" dirty="0" smtClean="0">
                <a:latin typeface="华文中宋" panose="02010600040101010101" charset="-122"/>
                <a:ea typeface="华文中宋" panose="02010600040101010101" charset="-122"/>
                <a:sym typeface="+mn-ea"/>
              </a:rPr>
              <a:t>【</a:t>
            </a:r>
            <a:r>
              <a:rPr lang="zh-CN" altLang="en-US" sz="2800" b="1" dirty="0" smtClean="0">
                <a:latin typeface="华文中宋" panose="02010600040101010101" charset="-122"/>
                <a:ea typeface="华文中宋" panose="02010600040101010101" charset="-122"/>
                <a:sym typeface="+mn-ea"/>
              </a:rPr>
              <a:t>知识点</a:t>
            </a:r>
            <a:r>
              <a:rPr lang="en-US" altLang="zh-CN" sz="2800" b="1" dirty="0" smtClean="0">
                <a:latin typeface="华文中宋" panose="02010600040101010101" charset="-122"/>
                <a:ea typeface="华文中宋" panose="02010600040101010101" charset="-122"/>
                <a:sym typeface="+mn-ea"/>
              </a:rPr>
              <a:t>3</a:t>
            </a:r>
            <a:r>
              <a:rPr lang="en-US" altLang="zh-CN" sz="2800" dirty="0" smtClean="0">
                <a:latin typeface="华文中宋" panose="02010600040101010101" charset="-122"/>
                <a:ea typeface="华文中宋" panose="02010600040101010101" charset="-122"/>
                <a:sym typeface="+mn-ea"/>
              </a:rPr>
              <a:t>】</a:t>
            </a:r>
            <a:r>
              <a:rPr lang="zh-CN" altLang="en-US" sz="2800" dirty="0" smtClean="0">
                <a:latin typeface="华文中宋" panose="02010600040101010101" charset="-122"/>
                <a:ea typeface="华文中宋" panose="02010600040101010101" charset="-122"/>
                <a:sym typeface="+mn-ea"/>
              </a:rPr>
              <a:t>发展</a:t>
            </a:r>
            <a:endParaRPr lang="zh-CN" altLang="en-US" sz="2800" dirty="0" smtClean="0">
              <a:latin typeface="华文中宋" panose="02010600040101010101" charset="-122"/>
              <a:ea typeface="华文中宋" panose="02010600040101010101" charset="-122"/>
              <a:sym typeface="+mn-ea"/>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defTabSz="913765">
              <a:lnSpc>
                <a:spcPct val="150000"/>
              </a:lnSpc>
              <a:buNone/>
            </a:pPr>
            <a:r>
              <a:rPr lang="en-US" altLang="zh-CN" sz="2400" dirty="0">
                <a:solidFill>
                  <a:sysClr val="windowText" lastClr="000000"/>
                </a:solidFill>
                <a:latin typeface="华文中宋" panose="02010600040101010101" charset="-122"/>
                <a:ea typeface="华文中宋" panose="02010600040101010101" charset="-122"/>
                <a:cs typeface="+mn-ea"/>
              </a:rPr>
              <a:t>#</a:t>
            </a:r>
            <a:r>
              <a:rPr lang="zh-CN" altLang="en-US" sz="2400" dirty="0">
                <a:solidFill>
                  <a:sysClr val="windowText" lastClr="000000"/>
                </a:solidFill>
                <a:latin typeface="华文中宋" panose="02010600040101010101" charset="-122"/>
                <a:ea typeface="华文中宋" panose="02010600040101010101" charset="-122"/>
                <a:cs typeface="+mn-ea"/>
              </a:rPr>
              <a:t>唯物辩证法认为，</a:t>
            </a:r>
            <a:r>
              <a:rPr lang="zh-CN" altLang="en-US" sz="2400" b="1" dirty="0">
                <a:solidFill>
                  <a:sysClr val="windowText" lastClr="000000"/>
                </a:solidFill>
                <a:latin typeface="华文中宋" panose="02010600040101010101" charset="-122"/>
                <a:ea typeface="华文中宋" panose="02010600040101010101" charset="-122"/>
                <a:cs typeface="+mn-ea"/>
              </a:rPr>
              <a:t>发展的实质</a:t>
            </a:r>
            <a:r>
              <a:rPr lang="zh-CN" altLang="en-US" sz="2400" dirty="0">
                <a:solidFill>
                  <a:sysClr val="windowText" lastClr="000000"/>
                </a:solidFill>
                <a:latin typeface="华文中宋" panose="02010600040101010101" charset="-122"/>
                <a:ea typeface="华文中宋" panose="02010600040101010101" charset="-122"/>
                <a:cs typeface="+mn-ea"/>
              </a:rPr>
              <a:t>是（ ）</a:t>
            </a:r>
            <a:endParaRPr lang="en-US" altLang="zh-CN" sz="2400" dirty="0">
              <a:solidFill>
                <a:sysClr val="windowText" lastClr="000000"/>
              </a:solidFill>
              <a:latin typeface="华文中宋" panose="02010600040101010101" charset="-122"/>
              <a:ea typeface="华文中宋" panose="02010600040101010101" charset="-122"/>
              <a:cs typeface="+mn-ea"/>
              <a:sym typeface="+mn-ea"/>
            </a:endParaRPr>
          </a:p>
          <a:p>
            <a:pPr marL="0" indent="0" defTabSz="913765">
              <a:lnSpc>
                <a:spcPct val="150000"/>
              </a:lnSpc>
              <a:buNone/>
            </a:pPr>
            <a:r>
              <a:rPr lang="en-US" altLang="zh-CN" sz="2400" dirty="0">
                <a:solidFill>
                  <a:sysClr val="windowText" lastClr="000000"/>
                </a:solidFill>
                <a:latin typeface="华文中宋" panose="02010600040101010101" charset="-122"/>
                <a:ea typeface="华文中宋" panose="02010600040101010101" charset="-122"/>
                <a:cs typeface="+mn-ea"/>
              </a:rPr>
              <a:t>A </a:t>
            </a:r>
            <a:r>
              <a:rPr lang="zh-CN" altLang="en-US" sz="2400" dirty="0">
                <a:solidFill>
                  <a:sysClr val="windowText" lastClr="000000"/>
                </a:solidFill>
                <a:latin typeface="华文中宋" panose="02010600040101010101" charset="-122"/>
                <a:ea typeface="华文中宋" panose="02010600040101010101" charset="-122"/>
                <a:cs typeface="+mn-ea"/>
              </a:rPr>
              <a:t>新事物的产生和旧事物的灭亡 </a:t>
            </a:r>
            <a:endParaRPr lang="en-US" altLang="zh-CN" sz="2400" dirty="0">
              <a:solidFill>
                <a:sysClr val="windowText" lastClr="000000"/>
              </a:solidFill>
              <a:latin typeface="华文中宋" panose="02010600040101010101" charset="-122"/>
              <a:ea typeface="华文中宋" panose="02010600040101010101" charset="-122"/>
              <a:cs typeface="+mn-ea"/>
            </a:endParaRPr>
          </a:p>
          <a:p>
            <a:pPr marL="0" indent="0" defTabSz="913765">
              <a:lnSpc>
                <a:spcPct val="150000"/>
              </a:lnSpc>
              <a:buNone/>
            </a:pPr>
            <a:r>
              <a:rPr lang="en-US" altLang="zh-CN" sz="2400" dirty="0">
                <a:solidFill>
                  <a:sysClr val="windowText" lastClr="000000"/>
                </a:solidFill>
                <a:latin typeface="华文中宋" panose="02010600040101010101" charset="-122"/>
                <a:ea typeface="华文中宋" panose="02010600040101010101" charset="-122"/>
                <a:cs typeface="+mn-ea"/>
              </a:rPr>
              <a:t>B </a:t>
            </a:r>
            <a:r>
              <a:rPr lang="zh-CN" altLang="en-US" sz="2400" dirty="0">
                <a:solidFill>
                  <a:sysClr val="windowText" lastClr="000000"/>
                </a:solidFill>
                <a:latin typeface="华文中宋" panose="02010600040101010101" charset="-122"/>
                <a:ea typeface="华文中宋" panose="02010600040101010101" charset="-122"/>
                <a:cs typeface="+mn-ea"/>
              </a:rPr>
              <a:t>事物的特殊运动变化 </a:t>
            </a:r>
            <a:endParaRPr lang="en-US" altLang="zh-CN" sz="2400" dirty="0">
              <a:solidFill>
                <a:sysClr val="windowText" lastClr="000000"/>
              </a:solidFill>
              <a:latin typeface="华文中宋" panose="02010600040101010101" charset="-122"/>
              <a:ea typeface="华文中宋" panose="02010600040101010101" charset="-122"/>
              <a:cs typeface="+mn-ea"/>
            </a:endParaRPr>
          </a:p>
          <a:p>
            <a:pPr marL="0" indent="0" defTabSz="913765">
              <a:lnSpc>
                <a:spcPct val="150000"/>
              </a:lnSpc>
              <a:buNone/>
            </a:pPr>
            <a:r>
              <a:rPr lang="en-US" altLang="zh-CN" sz="2400" dirty="0">
                <a:solidFill>
                  <a:sysClr val="windowText" lastClr="000000"/>
                </a:solidFill>
                <a:latin typeface="华文中宋" panose="02010600040101010101" charset="-122"/>
                <a:ea typeface="华文中宋" panose="02010600040101010101" charset="-122"/>
                <a:cs typeface="+mn-ea"/>
              </a:rPr>
              <a:t>C </a:t>
            </a:r>
            <a:r>
              <a:rPr lang="zh-CN" altLang="en-US" sz="2400" dirty="0">
                <a:solidFill>
                  <a:sysClr val="windowText" lastClr="000000"/>
                </a:solidFill>
                <a:latin typeface="华文中宋" panose="02010600040101010101" charset="-122"/>
                <a:ea typeface="华文中宋" panose="02010600040101010101" charset="-122"/>
                <a:cs typeface="+mn-ea"/>
              </a:rPr>
              <a:t>事物具体性质的变化 </a:t>
            </a:r>
            <a:endParaRPr lang="en-US" altLang="zh-CN" sz="2400" dirty="0">
              <a:solidFill>
                <a:sysClr val="windowText" lastClr="000000"/>
              </a:solidFill>
              <a:latin typeface="华文中宋" panose="02010600040101010101" charset="-122"/>
              <a:ea typeface="华文中宋" panose="02010600040101010101" charset="-122"/>
              <a:cs typeface="+mn-ea"/>
            </a:endParaRPr>
          </a:p>
          <a:p>
            <a:pPr marL="0" indent="0" defTabSz="913765">
              <a:lnSpc>
                <a:spcPct val="150000"/>
              </a:lnSpc>
              <a:buNone/>
            </a:pPr>
            <a:r>
              <a:rPr lang="en-US" altLang="zh-CN" sz="2400" dirty="0">
                <a:solidFill>
                  <a:sysClr val="windowText" lastClr="000000"/>
                </a:solidFill>
                <a:latin typeface="华文中宋" panose="02010600040101010101" charset="-122"/>
                <a:ea typeface="华文中宋" panose="02010600040101010101" charset="-122"/>
                <a:cs typeface="+mn-ea"/>
              </a:rPr>
              <a:t>D </a:t>
            </a:r>
            <a:r>
              <a:rPr lang="zh-CN" altLang="en-US" sz="2400" dirty="0">
                <a:solidFill>
                  <a:sysClr val="windowText" lastClr="000000"/>
                </a:solidFill>
                <a:latin typeface="华文中宋" panose="02010600040101010101" charset="-122"/>
                <a:ea typeface="华文中宋" panose="02010600040101010101" charset="-122"/>
                <a:cs typeface="+mn-ea"/>
              </a:rPr>
              <a:t>事物存在范围的扩大</a:t>
            </a:r>
            <a:endParaRPr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432" y="1744345"/>
            <a:ext cx="10769600" cy="4706620"/>
          </a:xfrm>
        </p:spPr>
        <p:txBody>
          <a:bodyPr>
            <a:normAutofit/>
          </a:bodyPr>
          <a:lstStyle/>
          <a:p>
            <a:pPr marL="0" indent="0" defTabSz="913765">
              <a:lnSpc>
                <a:spcPct val="150000"/>
              </a:lnSpc>
              <a:buNone/>
            </a:pPr>
            <a:r>
              <a:rPr lang="en-US" altLang="zh-CN" sz="2400" dirty="0">
                <a:solidFill>
                  <a:sysClr val="windowText" lastClr="000000"/>
                </a:solidFill>
                <a:latin typeface="华文中宋" panose="02010600040101010101" charset="-122"/>
                <a:ea typeface="华文中宋" panose="02010600040101010101" charset="-122"/>
                <a:cs typeface="+mn-ea"/>
              </a:rPr>
              <a:t>#</a:t>
            </a:r>
            <a:r>
              <a:rPr lang="zh-CN" altLang="en-US" sz="2400" dirty="0">
                <a:solidFill>
                  <a:sysClr val="windowText" lastClr="000000"/>
                </a:solidFill>
                <a:latin typeface="华文中宋" panose="02010600040101010101" charset="-122"/>
                <a:ea typeface="华文中宋" panose="02010600040101010101" charset="-122"/>
                <a:cs typeface="+mn-ea"/>
              </a:rPr>
              <a:t>唯物辩证法认为，</a:t>
            </a:r>
            <a:r>
              <a:rPr lang="zh-CN" altLang="en-US" sz="2400" b="1" dirty="0">
                <a:solidFill>
                  <a:sysClr val="windowText" lastClr="000000"/>
                </a:solidFill>
                <a:latin typeface="华文中宋" panose="02010600040101010101" charset="-122"/>
                <a:ea typeface="华文中宋" panose="02010600040101010101" charset="-122"/>
                <a:cs typeface="+mn-ea"/>
              </a:rPr>
              <a:t>发展的实质</a:t>
            </a:r>
            <a:r>
              <a:rPr lang="zh-CN" altLang="en-US" sz="2400" dirty="0">
                <a:solidFill>
                  <a:sysClr val="windowText" lastClr="000000"/>
                </a:solidFill>
                <a:latin typeface="华文中宋" panose="02010600040101010101" charset="-122"/>
                <a:ea typeface="华文中宋" panose="02010600040101010101" charset="-122"/>
                <a:cs typeface="+mn-ea"/>
              </a:rPr>
              <a:t>是</a:t>
            </a:r>
            <a:r>
              <a:rPr lang="zh-CN" altLang="en-US" sz="2400" dirty="0" smtClean="0">
                <a:solidFill>
                  <a:sysClr val="windowText" lastClr="000000"/>
                </a:solidFill>
                <a:latin typeface="华文中宋" panose="02010600040101010101" charset="-122"/>
                <a:ea typeface="华文中宋" panose="02010600040101010101" charset="-122"/>
                <a:cs typeface="+mn-ea"/>
              </a:rPr>
              <a:t>（</a:t>
            </a:r>
            <a:r>
              <a:rPr lang="en-US" altLang="zh-CN" sz="2400" b="1" dirty="0">
                <a:solidFill>
                  <a:srgbClr val="FF0000"/>
                </a:solidFill>
                <a:latin typeface="华文中宋" panose="02010600040101010101" charset="-122"/>
                <a:ea typeface="华文中宋" panose="02010600040101010101" charset="-122"/>
                <a:cs typeface="+mn-ea"/>
              </a:rPr>
              <a:t>A</a:t>
            </a:r>
            <a:r>
              <a:rPr lang="zh-CN" altLang="en-US" sz="2400" dirty="0" smtClean="0">
                <a:solidFill>
                  <a:sysClr val="windowText" lastClr="000000"/>
                </a:solidFill>
                <a:latin typeface="华文中宋" panose="02010600040101010101" charset="-122"/>
                <a:ea typeface="华文中宋" panose="02010600040101010101" charset="-122"/>
                <a:cs typeface="+mn-ea"/>
              </a:rPr>
              <a:t> </a:t>
            </a:r>
            <a:r>
              <a:rPr lang="zh-CN" altLang="en-US" sz="2400" dirty="0">
                <a:solidFill>
                  <a:sysClr val="windowText" lastClr="000000"/>
                </a:solidFill>
                <a:latin typeface="华文中宋" panose="02010600040101010101" charset="-122"/>
                <a:ea typeface="华文中宋" panose="02010600040101010101" charset="-122"/>
                <a:cs typeface="+mn-ea"/>
              </a:rPr>
              <a:t>）</a:t>
            </a:r>
            <a:endParaRPr lang="en-US" altLang="zh-CN" sz="2400" dirty="0">
              <a:solidFill>
                <a:sysClr val="windowText" lastClr="000000"/>
              </a:solidFill>
              <a:latin typeface="华文中宋" panose="02010600040101010101" charset="-122"/>
              <a:ea typeface="华文中宋" panose="02010600040101010101" charset="-122"/>
              <a:cs typeface="+mn-ea"/>
              <a:sym typeface="+mn-ea"/>
            </a:endParaRPr>
          </a:p>
          <a:p>
            <a:pPr marL="0" indent="0" defTabSz="913765">
              <a:lnSpc>
                <a:spcPct val="150000"/>
              </a:lnSpc>
              <a:buNone/>
            </a:pPr>
            <a:r>
              <a:rPr lang="en-US" altLang="zh-CN" sz="2400" b="1" dirty="0">
                <a:solidFill>
                  <a:srgbClr val="FF0000"/>
                </a:solidFill>
                <a:latin typeface="华文中宋" panose="02010600040101010101" charset="-122"/>
                <a:ea typeface="华文中宋" panose="02010600040101010101" charset="-122"/>
                <a:cs typeface="+mn-ea"/>
              </a:rPr>
              <a:t>A </a:t>
            </a:r>
            <a:r>
              <a:rPr lang="zh-CN" altLang="en-US" sz="2400" b="1" dirty="0">
                <a:solidFill>
                  <a:srgbClr val="FF0000"/>
                </a:solidFill>
                <a:latin typeface="华文中宋" panose="02010600040101010101" charset="-122"/>
                <a:ea typeface="华文中宋" panose="02010600040101010101" charset="-122"/>
                <a:cs typeface="+mn-ea"/>
              </a:rPr>
              <a:t>新事物的产生和旧事物的灭亡 </a:t>
            </a:r>
            <a:endParaRPr lang="en-US" altLang="zh-CN" sz="2400" b="1" dirty="0">
              <a:solidFill>
                <a:srgbClr val="FF0000"/>
              </a:solidFill>
              <a:latin typeface="华文中宋" panose="02010600040101010101" charset="-122"/>
              <a:ea typeface="华文中宋" panose="02010600040101010101" charset="-122"/>
              <a:cs typeface="+mn-ea"/>
            </a:endParaRPr>
          </a:p>
          <a:p>
            <a:pPr marL="0" indent="0" defTabSz="913765">
              <a:lnSpc>
                <a:spcPct val="150000"/>
              </a:lnSpc>
              <a:buNone/>
            </a:pPr>
            <a:r>
              <a:rPr lang="en-US" altLang="zh-CN" sz="2400" dirty="0">
                <a:solidFill>
                  <a:sysClr val="windowText" lastClr="000000"/>
                </a:solidFill>
                <a:latin typeface="华文中宋" panose="02010600040101010101" charset="-122"/>
                <a:ea typeface="华文中宋" panose="02010600040101010101" charset="-122"/>
                <a:cs typeface="+mn-ea"/>
              </a:rPr>
              <a:t>B </a:t>
            </a:r>
            <a:r>
              <a:rPr lang="zh-CN" altLang="en-US" sz="2400" dirty="0">
                <a:solidFill>
                  <a:sysClr val="windowText" lastClr="000000"/>
                </a:solidFill>
                <a:latin typeface="华文中宋" panose="02010600040101010101" charset="-122"/>
                <a:ea typeface="华文中宋" panose="02010600040101010101" charset="-122"/>
                <a:cs typeface="+mn-ea"/>
              </a:rPr>
              <a:t>事物的特殊运动变化 </a:t>
            </a:r>
            <a:endParaRPr lang="en-US" altLang="zh-CN" sz="2400" dirty="0">
              <a:solidFill>
                <a:sysClr val="windowText" lastClr="000000"/>
              </a:solidFill>
              <a:latin typeface="华文中宋" panose="02010600040101010101" charset="-122"/>
              <a:ea typeface="华文中宋" panose="02010600040101010101" charset="-122"/>
              <a:cs typeface="+mn-ea"/>
            </a:endParaRPr>
          </a:p>
          <a:p>
            <a:pPr marL="0" indent="0" defTabSz="913765">
              <a:lnSpc>
                <a:spcPct val="150000"/>
              </a:lnSpc>
              <a:buNone/>
            </a:pPr>
            <a:r>
              <a:rPr lang="en-US" altLang="zh-CN" sz="2400" dirty="0">
                <a:solidFill>
                  <a:sysClr val="windowText" lastClr="000000"/>
                </a:solidFill>
                <a:latin typeface="华文中宋" panose="02010600040101010101" charset="-122"/>
                <a:ea typeface="华文中宋" panose="02010600040101010101" charset="-122"/>
                <a:cs typeface="+mn-ea"/>
              </a:rPr>
              <a:t>C </a:t>
            </a:r>
            <a:r>
              <a:rPr lang="zh-CN" altLang="en-US" sz="2400" dirty="0">
                <a:solidFill>
                  <a:sysClr val="windowText" lastClr="000000"/>
                </a:solidFill>
                <a:latin typeface="华文中宋" panose="02010600040101010101" charset="-122"/>
                <a:ea typeface="华文中宋" panose="02010600040101010101" charset="-122"/>
                <a:cs typeface="+mn-ea"/>
              </a:rPr>
              <a:t>事物具体性质的变化 </a:t>
            </a:r>
            <a:endParaRPr lang="en-US" altLang="zh-CN" sz="2400" dirty="0">
              <a:solidFill>
                <a:sysClr val="windowText" lastClr="000000"/>
              </a:solidFill>
              <a:latin typeface="华文中宋" panose="02010600040101010101" charset="-122"/>
              <a:ea typeface="华文中宋" panose="02010600040101010101" charset="-122"/>
              <a:cs typeface="+mn-ea"/>
            </a:endParaRPr>
          </a:p>
          <a:p>
            <a:pPr marL="0" indent="0" defTabSz="913765">
              <a:lnSpc>
                <a:spcPct val="150000"/>
              </a:lnSpc>
              <a:buNone/>
            </a:pPr>
            <a:r>
              <a:rPr lang="en-US" altLang="zh-CN" sz="2400" dirty="0">
                <a:solidFill>
                  <a:sysClr val="windowText" lastClr="000000"/>
                </a:solidFill>
                <a:latin typeface="华文中宋" panose="02010600040101010101" charset="-122"/>
                <a:ea typeface="华文中宋" panose="02010600040101010101" charset="-122"/>
                <a:cs typeface="+mn-ea"/>
              </a:rPr>
              <a:t>D </a:t>
            </a:r>
            <a:r>
              <a:rPr lang="zh-CN" altLang="en-US" sz="2400" dirty="0">
                <a:solidFill>
                  <a:sysClr val="windowText" lastClr="000000"/>
                </a:solidFill>
                <a:latin typeface="华文中宋" panose="02010600040101010101" charset="-122"/>
                <a:ea typeface="华文中宋" panose="02010600040101010101" charset="-122"/>
                <a:cs typeface="+mn-ea"/>
              </a:rPr>
              <a:t>事物存在范围的扩大</a:t>
            </a:r>
            <a:endParaRPr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843405"/>
            <a:ext cx="10769600" cy="4706620"/>
          </a:xfrm>
        </p:spPr>
        <p:txBody>
          <a:bodyPr>
            <a:normAutofit/>
          </a:bodyPr>
          <a:lstStyle/>
          <a:p>
            <a:pPr marL="0" indent="0" algn="just">
              <a:lnSpc>
                <a:spcPct val="150000"/>
              </a:lnSpc>
              <a:buNone/>
            </a:pPr>
            <a:r>
              <a:rPr lang="en-US" altLang="zh-CN" sz="2400" dirty="0" smtClean="0">
                <a:solidFill>
                  <a:sysClr val="windowText" lastClr="000000"/>
                </a:solidFill>
                <a:latin typeface="华文中宋" panose="02010600040101010101" charset="-122"/>
                <a:ea typeface="华文中宋" panose="02010600040101010101" charset="-122"/>
                <a:cs typeface="+mn-ea"/>
                <a:sym typeface="+mn-ea"/>
              </a:rPr>
              <a:t>#1</a:t>
            </a:r>
            <a:r>
              <a:rPr lang="zh-CN" altLang="en-US"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a:t>区分新事物和旧事物的标志在于看它们（ </a:t>
            </a:r>
            <a:r>
              <a:rPr lang="zh-CN" altLang="en-US" sz="2400" dirty="0" smtClean="0"/>
              <a:t>）</a:t>
            </a:r>
            <a:endParaRPr lang="en-US" altLang="zh-CN" sz="2400" dirty="0">
              <a:latin typeface="华文中宋" panose="02010600040101010101" charset="-122"/>
              <a:ea typeface="华文中宋" panose="02010600040101010101" charset="-122"/>
            </a:endParaRPr>
          </a:p>
          <a:p>
            <a:pPr marL="0" indent="0" defTabSz="913765">
              <a:lnSpc>
                <a:spcPct val="150000"/>
              </a:lnSpc>
              <a:buNone/>
            </a:pPr>
            <a:r>
              <a:rPr lang="en-US" altLang="zh-CN" sz="2400" dirty="0"/>
              <a:t>A </a:t>
            </a:r>
            <a:r>
              <a:rPr lang="zh-CN" altLang="en-US" sz="2400" dirty="0"/>
              <a:t>是否在新的历史条件下产生的 </a:t>
            </a:r>
            <a:endParaRPr lang="en-US" altLang="zh-CN" sz="2400" dirty="0" smtClean="0"/>
          </a:p>
          <a:p>
            <a:pPr marL="0" indent="0" defTabSz="913765">
              <a:lnSpc>
                <a:spcPct val="150000"/>
              </a:lnSpc>
              <a:buNone/>
            </a:pPr>
            <a:r>
              <a:rPr lang="en-US" altLang="zh-CN" sz="2400" dirty="0" smtClean="0"/>
              <a:t>B </a:t>
            </a:r>
            <a:r>
              <a:rPr lang="zh-CN" altLang="en-US" sz="2400" dirty="0"/>
              <a:t>是否得到绝大多数人的认同和支持 </a:t>
            </a:r>
            <a:endParaRPr lang="en-US" altLang="zh-CN" sz="2400" dirty="0" smtClean="0"/>
          </a:p>
          <a:p>
            <a:pPr marL="0" indent="0" defTabSz="913765">
              <a:lnSpc>
                <a:spcPct val="150000"/>
              </a:lnSpc>
              <a:buNone/>
            </a:pPr>
            <a:r>
              <a:rPr lang="en-US" altLang="zh-CN" sz="2400" dirty="0" smtClean="0"/>
              <a:t>C </a:t>
            </a:r>
            <a:r>
              <a:rPr lang="zh-CN" altLang="en-US" sz="2400" dirty="0"/>
              <a:t>是否具有新的形势和新的特点 </a:t>
            </a:r>
            <a:endParaRPr lang="en-US" altLang="zh-CN" sz="2400" dirty="0" smtClean="0"/>
          </a:p>
          <a:p>
            <a:pPr marL="0" indent="0" defTabSz="913765">
              <a:lnSpc>
                <a:spcPct val="150000"/>
              </a:lnSpc>
              <a:buNone/>
            </a:pPr>
            <a:r>
              <a:rPr lang="en-US" altLang="zh-CN" sz="2400" dirty="0" smtClean="0"/>
              <a:t>D </a:t>
            </a:r>
            <a:r>
              <a:rPr lang="zh-CN" altLang="en-US" sz="2400" dirty="0"/>
              <a:t>是否符合事物发展的</a:t>
            </a:r>
            <a:r>
              <a:rPr lang="zh-CN" altLang="en-US" sz="2400" dirty="0" smtClean="0"/>
              <a:t>必然趋势</a:t>
            </a:r>
            <a:endParaRPr lang="en-US" altLang="zh-CN" sz="2400" dirty="0" smtClean="0"/>
          </a:p>
          <a:p>
            <a:pPr marL="0" indent="0" algn="l" defTabSz="913765" eaLnBrk="1" hangingPunct="1">
              <a:lnSpc>
                <a:spcPct val="150000"/>
              </a:lnSpc>
              <a:buNone/>
            </a:pPr>
            <a:endParaRPr lang="en-US" altLang="zh-CN" sz="2400" dirty="0" smtClean="0">
              <a:latin typeface="华文中宋" panose="02010600040101010101" charset="-122"/>
              <a:ea typeface="华文中宋" panose="02010600040101010101" charset="-122"/>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843405"/>
            <a:ext cx="10769600" cy="4706620"/>
          </a:xfrm>
        </p:spPr>
        <p:txBody>
          <a:bodyPr>
            <a:normAutofit/>
          </a:bodyPr>
          <a:lstStyle/>
          <a:p>
            <a:pPr marL="0" indent="0" algn="just">
              <a:lnSpc>
                <a:spcPct val="150000"/>
              </a:lnSpc>
              <a:buNone/>
            </a:pPr>
            <a:r>
              <a:rPr lang="en-US" altLang="zh-CN" sz="2400" dirty="0" smtClean="0">
                <a:solidFill>
                  <a:sysClr val="windowText" lastClr="000000"/>
                </a:solidFill>
                <a:latin typeface="华文中宋" panose="02010600040101010101" charset="-122"/>
                <a:ea typeface="华文中宋" panose="02010600040101010101" charset="-122"/>
                <a:cs typeface="+mn-ea"/>
                <a:sym typeface="+mn-ea"/>
              </a:rPr>
              <a:t>#1</a:t>
            </a:r>
            <a:r>
              <a:rPr lang="zh-CN" altLang="en-US"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a:t>区分新事物和旧事物的标志在于看它们（ </a:t>
            </a:r>
            <a:r>
              <a:rPr lang="en-US" altLang="zh-CN" sz="2400" b="1" dirty="0">
                <a:solidFill>
                  <a:srgbClr val="FF0000"/>
                </a:solidFill>
              </a:rPr>
              <a:t>D</a:t>
            </a:r>
            <a:r>
              <a:rPr lang="zh-CN" altLang="en-US" sz="2400" dirty="0" smtClean="0"/>
              <a:t>）</a:t>
            </a:r>
            <a:endParaRPr lang="en-US" altLang="zh-CN" sz="2400" dirty="0">
              <a:latin typeface="华文中宋" panose="02010600040101010101" charset="-122"/>
              <a:ea typeface="华文中宋" panose="02010600040101010101" charset="-122"/>
            </a:endParaRPr>
          </a:p>
          <a:p>
            <a:pPr marL="0" indent="0" defTabSz="913765">
              <a:lnSpc>
                <a:spcPct val="150000"/>
              </a:lnSpc>
              <a:buNone/>
            </a:pPr>
            <a:r>
              <a:rPr lang="en-US" altLang="zh-CN" sz="2400" dirty="0"/>
              <a:t>A </a:t>
            </a:r>
            <a:r>
              <a:rPr lang="zh-CN" altLang="en-US" sz="2400" dirty="0"/>
              <a:t>是否在新的历史条件下产生的 </a:t>
            </a:r>
            <a:endParaRPr lang="en-US" altLang="zh-CN" sz="2400" dirty="0" smtClean="0"/>
          </a:p>
          <a:p>
            <a:pPr marL="0" indent="0" defTabSz="913765">
              <a:lnSpc>
                <a:spcPct val="150000"/>
              </a:lnSpc>
              <a:buNone/>
            </a:pPr>
            <a:r>
              <a:rPr lang="en-US" altLang="zh-CN" sz="2400" dirty="0" smtClean="0"/>
              <a:t>B </a:t>
            </a:r>
            <a:r>
              <a:rPr lang="zh-CN" altLang="en-US" sz="2400" dirty="0"/>
              <a:t>是否得到绝大多数人的认同和支持 </a:t>
            </a:r>
            <a:endParaRPr lang="en-US" altLang="zh-CN" sz="2400" dirty="0" smtClean="0"/>
          </a:p>
          <a:p>
            <a:pPr marL="0" indent="0" defTabSz="913765">
              <a:lnSpc>
                <a:spcPct val="150000"/>
              </a:lnSpc>
              <a:buNone/>
            </a:pPr>
            <a:r>
              <a:rPr lang="en-US" altLang="zh-CN" sz="2400" dirty="0" smtClean="0"/>
              <a:t>C </a:t>
            </a:r>
            <a:r>
              <a:rPr lang="zh-CN" altLang="en-US" sz="2400" dirty="0"/>
              <a:t>是否具有新的形势和新的特点 </a:t>
            </a:r>
            <a:endParaRPr lang="en-US" altLang="zh-CN" sz="2400" dirty="0" smtClean="0"/>
          </a:p>
          <a:p>
            <a:pPr marL="0" indent="0" defTabSz="913765">
              <a:lnSpc>
                <a:spcPct val="150000"/>
              </a:lnSpc>
              <a:buNone/>
            </a:pPr>
            <a:r>
              <a:rPr lang="en-US" altLang="zh-CN" sz="2400" b="1" dirty="0">
                <a:solidFill>
                  <a:srgbClr val="FF0000"/>
                </a:solidFill>
              </a:rPr>
              <a:t>D </a:t>
            </a:r>
            <a:r>
              <a:rPr lang="zh-CN" altLang="en-US" sz="2400" b="1" dirty="0">
                <a:solidFill>
                  <a:srgbClr val="FF0000"/>
                </a:solidFill>
              </a:rPr>
              <a:t>是否符合事物发展的</a:t>
            </a:r>
            <a:r>
              <a:rPr lang="zh-CN" altLang="en-US" sz="2400" b="1" dirty="0" smtClean="0">
                <a:solidFill>
                  <a:srgbClr val="FF0000"/>
                </a:solidFill>
              </a:rPr>
              <a:t>必然</a:t>
            </a:r>
            <a:r>
              <a:rPr lang="zh-CN" altLang="en-US" sz="2400" b="1" u="sng" dirty="0" smtClean="0">
                <a:solidFill>
                  <a:srgbClr val="FF0000"/>
                </a:solidFill>
              </a:rPr>
              <a:t>趋势</a:t>
            </a:r>
            <a:endParaRPr lang="zh-CN" altLang="en-US" sz="2400" b="1" u="sng" dirty="0" smtClean="0">
              <a:solidFill>
                <a:srgbClr val="FF0000"/>
              </a:solidFill>
            </a:endParaRPr>
          </a:p>
          <a:p>
            <a:pPr marL="0" indent="0" algn="l" defTabSz="913765" eaLnBrk="1" hangingPunct="1">
              <a:lnSpc>
                <a:spcPct val="150000"/>
              </a:lnSpc>
              <a:buNone/>
            </a:pPr>
            <a:endParaRPr lang="en-US" altLang="zh-CN" sz="2400" b="1" dirty="0" smtClean="0">
              <a:latin typeface="华文中宋" panose="02010600040101010101" charset="-122"/>
              <a:ea typeface="华文中宋" panose="02010600040101010101" charset="-122"/>
            </a:endParaRPr>
          </a:p>
          <a:p>
            <a:pPr marL="0" indent="0" algn="just" eaLnBrk="1" hangingPunct="1">
              <a:lnSpc>
                <a:spcPct val="150000"/>
              </a:lnSpc>
              <a:buNone/>
            </a:pPr>
            <a:endParaRPr sz="2800" b="1"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843405"/>
            <a:ext cx="10769600" cy="4706620"/>
          </a:xfrm>
        </p:spPr>
        <p:txBody>
          <a:bodyPr>
            <a:normAutofit/>
          </a:bodyPr>
          <a:lstStyle/>
          <a:p>
            <a:pPr marL="0" indent="0" algn="just">
              <a:lnSpc>
                <a:spcPct val="150000"/>
              </a:lnSpc>
              <a:buNone/>
            </a:pPr>
            <a:r>
              <a:rPr lang="en-US" altLang="zh-CN" sz="2400" dirty="0">
                <a:solidFill>
                  <a:sysClr val="windowText" lastClr="000000"/>
                </a:solidFill>
                <a:latin typeface="华文中宋" panose="02010600040101010101" charset="-122"/>
                <a:ea typeface="华文中宋" panose="02010600040101010101" charset="-122"/>
                <a:cs typeface="+mn-ea"/>
                <a:sym typeface="+mn-ea"/>
              </a:rPr>
              <a:t>#2</a:t>
            </a:r>
            <a:r>
              <a:rPr lang="zh-CN" altLang="en-US"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a:t>新事物之所以必然战胜旧事物，从根本上说是由于（ ） </a:t>
            </a:r>
            <a:endParaRPr lang="en-US" altLang="zh-CN" sz="2400" dirty="0" smtClean="0"/>
          </a:p>
          <a:p>
            <a:pPr marL="0" indent="0" algn="just">
              <a:lnSpc>
                <a:spcPct val="150000"/>
              </a:lnSpc>
              <a:buNone/>
            </a:pPr>
            <a:r>
              <a:rPr lang="en-US" altLang="zh-CN" sz="2400" dirty="0"/>
              <a:t>A </a:t>
            </a:r>
            <a:r>
              <a:rPr lang="zh-CN" altLang="en-US" sz="2400" dirty="0"/>
              <a:t>新事物是在旧事物之后产生的 </a:t>
            </a:r>
            <a:endParaRPr lang="en-US" altLang="zh-CN" sz="2400" dirty="0" smtClean="0"/>
          </a:p>
          <a:p>
            <a:pPr marL="0" indent="0" algn="just">
              <a:lnSpc>
                <a:spcPct val="150000"/>
              </a:lnSpc>
              <a:buNone/>
            </a:pPr>
            <a:r>
              <a:rPr lang="en-US" altLang="zh-CN" sz="2400" dirty="0" smtClean="0"/>
              <a:t>B </a:t>
            </a:r>
            <a:r>
              <a:rPr lang="zh-CN" altLang="en-US" sz="2400" dirty="0"/>
              <a:t>新事物具有旧事物所没有的新形式 </a:t>
            </a:r>
            <a:endParaRPr lang="en-US" altLang="zh-CN" sz="2400" dirty="0" smtClean="0"/>
          </a:p>
          <a:p>
            <a:pPr marL="0" indent="0" algn="just">
              <a:lnSpc>
                <a:spcPct val="150000"/>
              </a:lnSpc>
              <a:buNone/>
            </a:pPr>
            <a:r>
              <a:rPr lang="en-US" altLang="zh-CN" sz="2400" dirty="0" smtClean="0"/>
              <a:t>C </a:t>
            </a:r>
            <a:r>
              <a:rPr lang="zh-CN" altLang="en-US" sz="2400" dirty="0"/>
              <a:t>新事物具有旧事物所没有的新内容 </a:t>
            </a:r>
            <a:endParaRPr lang="en-US" altLang="zh-CN" sz="2400" dirty="0" smtClean="0"/>
          </a:p>
          <a:p>
            <a:pPr marL="0" indent="0" algn="just">
              <a:lnSpc>
                <a:spcPct val="150000"/>
              </a:lnSpc>
              <a:buNone/>
            </a:pPr>
            <a:r>
              <a:rPr lang="en-US" altLang="zh-CN" sz="2400" dirty="0" smtClean="0"/>
              <a:t>D </a:t>
            </a:r>
            <a:r>
              <a:rPr lang="zh-CN" altLang="en-US" sz="2400" dirty="0"/>
              <a:t>新事物较旧事物更符合事物发展的必然趋势</a:t>
            </a:r>
            <a:endParaRPr lang="en-US" altLang="zh-CN" sz="2400" dirty="0" smtClean="0">
              <a:latin typeface="华文中宋" panose="02010600040101010101" charset="-122"/>
              <a:ea typeface="华文中宋" panose="02010600040101010101" charset="-122"/>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843405"/>
            <a:ext cx="10769600" cy="4706620"/>
          </a:xfrm>
        </p:spPr>
        <p:txBody>
          <a:bodyPr>
            <a:normAutofit/>
          </a:bodyPr>
          <a:lstStyle/>
          <a:p>
            <a:pPr marL="0" indent="0" algn="just">
              <a:lnSpc>
                <a:spcPct val="150000"/>
              </a:lnSpc>
              <a:buNone/>
            </a:pPr>
            <a:r>
              <a:rPr lang="en-US" altLang="zh-CN" sz="2400" dirty="0">
                <a:solidFill>
                  <a:sysClr val="windowText" lastClr="000000"/>
                </a:solidFill>
                <a:latin typeface="华文中宋" panose="02010600040101010101" charset="-122"/>
                <a:ea typeface="华文中宋" panose="02010600040101010101" charset="-122"/>
                <a:cs typeface="+mn-ea"/>
                <a:sym typeface="+mn-ea"/>
              </a:rPr>
              <a:t>#2</a:t>
            </a:r>
            <a:r>
              <a:rPr lang="zh-CN" altLang="en-US"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a:t>新事物之所以必然战胜旧事物，从根本上说是由于</a:t>
            </a:r>
            <a:r>
              <a:rPr lang="zh-CN" altLang="en-US" sz="2400" dirty="0" smtClean="0"/>
              <a:t>（</a:t>
            </a:r>
            <a:r>
              <a:rPr lang="en-US" altLang="zh-CN" sz="2400" dirty="0" smtClean="0">
                <a:solidFill>
                  <a:srgbClr val="FF0000"/>
                </a:solidFill>
              </a:rPr>
              <a:t>D</a:t>
            </a:r>
            <a:r>
              <a:rPr lang="zh-CN" altLang="en-US" sz="2400" dirty="0" smtClean="0"/>
              <a:t> </a:t>
            </a:r>
            <a:r>
              <a:rPr lang="zh-CN" altLang="en-US" sz="2400" dirty="0"/>
              <a:t>） </a:t>
            </a:r>
            <a:endParaRPr lang="en-US" altLang="zh-CN" sz="2400" dirty="0" smtClean="0"/>
          </a:p>
          <a:p>
            <a:pPr marL="0" indent="0" algn="just">
              <a:lnSpc>
                <a:spcPct val="150000"/>
              </a:lnSpc>
              <a:buNone/>
            </a:pPr>
            <a:r>
              <a:rPr lang="en-US" altLang="zh-CN" sz="2400" dirty="0"/>
              <a:t>A </a:t>
            </a:r>
            <a:r>
              <a:rPr lang="zh-CN" altLang="en-US" sz="2400" dirty="0"/>
              <a:t>新事物是在旧事物之后产生的 </a:t>
            </a:r>
            <a:endParaRPr lang="en-US" altLang="zh-CN" sz="2400" dirty="0" smtClean="0"/>
          </a:p>
          <a:p>
            <a:pPr marL="0" indent="0" algn="just">
              <a:lnSpc>
                <a:spcPct val="150000"/>
              </a:lnSpc>
              <a:buNone/>
            </a:pPr>
            <a:r>
              <a:rPr lang="en-US" altLang="zh-CN" sz="2400" dirty="0" smtClean="0"/>
              <a:t>B </a:t>
            </a:r>
            <a:r>
              <a:rPr lang="zh-CN" altLang="en-US" sz="2400" dirty="0"/>
              <a:t>新事物具有旧事物所没有的新形式 </a:t>
            </a:r>
            <a:endParaRPr lang="en-US" altLang="zh-CN" sz="2400" dirty="0" smtClean="0"/>
          </a:p>
          <a:p>
            <a:pPr marL="0" indent="0" algn="just">
              <a:lnSpc>
                <a:spcPct val="150000"/>
              </a:lnSpc>
              <a:buNone/>
            </a:pPr>
            <a:r>
              <a:rPr lang="en-US" altLang="zh-CN" sz="2400" dirty="0" smtClean="0"/>
              <a:t>C </a:t>
            </a:r>
            <a:r>
              <a:rPr lang="zh-CN" altLang="en-US" sz="2400" dirty="0"/>
              <a:t>新事物具有旧事物所没有的新内容 </a:t>
            </a:r>
            <a:endParaRPr lang="en-US" altLang="zh-CN" sz="2400" dirty="0" smtClean="0"/>
          </a:p>
          <a:p>
            <a:pPr marL="0" indent="0" algn="just">
              <a:lnSpc>
                <a:spcPct val="150000"/>
              </a:lnSpc>
              <a:buNone/>
            </a:pPr>
            <a:r>
              <a:rPr lang="en-US" altLang="zh-CN" sz="2400" b="1" dirty="0" smtClean="0">
                <a:solidFill>
                  <a:srgbClr val="FF0000"/>
                </a:solidFill>
              </a:rPr>
              <a:t>D </a:t>
            </a:r>
            <a:r>
              <a:rPr lang="zh-CN" altLang="en-US" sz="2400" b="1" dirty="0">
                <a:solidFill>
                  <a:srgbClr val="FF0000"/>
                </a:solidFill>
              </a:rPr>
              <a:t>新事物较旧事物更符合事物发展的</a:t>
            </a:r>
            <a:r>
              <a:rPr lang="zh-CN" altLang="en-US" sz="2400" b="1" u="sng" dirty="0">
                <a:solidFill>
                  <a:srgbClr val="FF0000"/>
                </a:solidFill>
              </a:rPr>
              <a:t>必然趋势</a:t>
            </a:r>
            <a:endParaRPr lang="en-US" altLang="zh-CN" sz="2400" b="1" u="sng" dirty="0" smtClean="0">
              <a:solidFill>
                <a:srgbClr val="FF0000"/>
              </a:solidFill>
              <a:latin typeface="华文中宋" panose="02010600040101010101" charset="-122"/>
              <a:ea typeface="华文中宋" panose="02010600040101010101" charset="-122"/>
            </a:endParaRPr>
          </a:p>
          <a:p>
            <a:pPr marL="0" indent="0" algn="just" eaLnBrk="1" hangingPunct="1">
              <a:lnSpc>
                <a:spcPct val="150000"/>
              </a:lnSpc>
              <a:buNone/>
            </a:pPr>
            <a:endParaRPr sz="2800" u="sng"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14425" y="549275"/>
            <a:ext cx="9730105" cy="72263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mtClean="0"/>
              <a:t>自我介绍</a:t>
            </a:r>
            <a:endParaRPr lang="zh-CN" altLang="en-US"/>
          </a:p>
        </p:txBody>
      </p:sp>
      <p:sp>
        <p:nvSpPr>
          <p:cNvPr id="3" name="文本框 5"/>
          <p:cNvSpPr txBox="1"/>
          <p:nvPr/>
        </p:nvSpPr>
        <p:spPr>
          <a:xfrm>
            <a:off x="1114425" y="1983095"/>
            <a:ext cx="6437630" cy="4401205"/>
          </a:xfrm>
          <a:prstGeom prst="rect">
            <a:avLst/>
          </a:prstGeom>
          <a:noFill/>
        </p:spPr>
        <p:txBody>
          <a:bodyPr wrap="square" rtlCol="0" anchor="ctr" anchorCtr="0">
            <a:spAutoFit/>
          </a:bodyPr>
          <a:lstStyle/>
          <a:p>
            <a:pPr algn="l" fontAlgn="auto">
              <a:lnSpc>
                <a:spcPct val="200000"/>
              </a:lnSpc>
            </a:pPr>
            <a:r>
              <a:rPr lang="zh-CN" altLang="en-US" sz="2800" dirty="0">
                <a:latin typeface="华文中宋" panose="02010600040101010101" charset="-122"/>
                <a:ea typeface="华文中宋" panose="02010600040101010101" charset="-122"/>
              </a:rPr>
              <a:t>主讲老师</a:t>
            </a:r>
            <a:r>
              <a:rPr lang="zh-CN" altLang="en-US" sz="2800" dirty="0" smtClean="0">
                <a:latin typeface="华文中宋" panose="02010600040101010101" charset="-122"/>
                <a:ea typeface="华文中宋" panose="02010600040101010101" charset="-122"/>
              </a:rPr>
              <a:t>：</a:t>
            </a:r>
            <a:r>
              <a:rPr lang="zh-CN" altLang="en-US" sz="2800" dirty="0">
                <a:latin typeface="华文中宋" panose="02010600040101010101" charset="-122"/>
                <a:ea typeface="华文中宋" panose="02010600040101010101" charset="-122"/>
              </a:rPr>
              <a:t>刘永丽</a:t>
            </a:r>
            <a:r>
              <a:rPr lang="zh-CN" altLang="en-US" sz="2800" dirty="0" smtClean="0">
                <a:latin typeface="华文中宋" panose="02010600040101010101" charset="-122"/>
                <a:ea typeface="华文中宋" panose="02010600040101010101" charset="-122"/>
              </a:rPr>
              <a:t>老师（丽丽老师</a:t>
            </a:r>
            <a:r>
              <a:rPr lang="en-US" altLang="zh-CN" sz="2800" dirty="0" smtClean="0">
                <a:latin typeface="华文中宋" panose="02010600040101010101" charset="-122"/>
                <a:ea typeface="华文中宋" panose="02010600040101010101" charset="-122"/>
              </a:rPr>
              <a:t>)</a:t>
            </a:r>
            <a:endParaRPr lang="zh-CN" altLang="en-US" sz="2800" dirty="0">
              <a:latin typeface="华文中宋" panose="02010600040101010101" charset="-122"/>
              <a:ea typeface="华文中宋" panose="02010600040101010101" charset="-122"/>
            </a:endParaRPr>
          </a:p>
          <a:p>
            <a:pPr>
              <a:lnSpc>
                <a:spcPct val="200000"/>
              </a:lnSpc>
            </a:pPr>
            <a:r>
              <a:rPr lang="zh-CN" altLang="en-US" sz="2800" dirty="0" smtClean="0">
                <a:solidFill>
                  <a:schemeClr val="tx1"/>
                </a:solidFill>
                <a:latin typeface="华文中宋" panose="02010600040101010101" charset="-122"/>
                <a:ea typeface="华文中宋" panose="02010600040101010101" charset="-122"/>
              </a:rPr>
              <a:t>邮箱：</a:t>
            </a:r>
            <a:r>
              <a:rPr lang="en-US" altLang="zh-CN" sz="2800" dirty="0">
                <a:latin typeface="华文中宋" panose="02010600040101010101" charset="-122"/>
                <a:ea typeface="华文中宋" panose="02010600040101010101" charset="-122"/>
              </a:rPr>
              <a:t>liuyongli01@sunlands.com</a:t>
            </a:r>
            <a:endParaRPr lang="en-US" altLang="zh-CN" sz="2800" dirty="0">
              <a:solidFill>
                <a:schemeClr val="tx1"/>
              </a:solidFill>
              <a:latin typeface="华文中宋" panose="02010600040101010101" charset="-122"/>
              <a:ea typeface="华文中宋" panose="02010600040101010101" charset="-122"/>
            </a:endParaRPr>
          </a:p>
          <a:p>
            <a:pPr algn="l" fontAlgn="auto">
              <a:lnSpc>
                <a:spcPct val="200000"/>
              </a:lnSpc>
            </a:pPr>
            <a:endParaRPr lang="zh-CN" altLang="en-US" sz="2800" dirty="0">
              <a:latin typeface="华文中宋" panose="02010600040101010101" charset="-122"/>
              <a:ea typeface="华文中宋" panose="02010600040101010101" charset="-122"/>
            </a:endParaRPr>
          </a:p>
          <a:p>
            <a:pPr algn="l" fontAlgn="auto">
              <a:lnSpc>
                <a:spcPct val="200000"/>
              </a:lnSpc>
            </a:pPr>
            <a:endParaRPr lang="zh-CN" altLang="en-US" sz="2800" dirty="0">
              <a:latin typeface="华文中宋" panose="02010600040101010101" charset="-122"/>
              <a:ea typeface="华文中宋" panose="02010600040101010101" charset="-122"/>
            </a:endParaRPr>
          </a:p>
          <a:p>
            <a:pPr algn="l" fontAlgn="auto">
              <a:lnSpc>
                <a:spcPct val="200000"/>
              </a:lnSpc>
            </a:pPr>
            <a:endParaRPr lang="en-US" altLang="zh-CN" sz="2800" dirty="0">
              <a:solidFill>
                <a:srgbClr val="FF0000"/>
              </a:solidFill>
              <a:latin typeface="华文中宋" panose="02010600040101010101" charset="-122"/>
              <a:ea typeface="华文中宋" panose="02010600040101010101"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64152" y="549275"/>
            <a:ext cx="4128120" cy="412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766445" y="2550795"/>
            <a:ext cx="11666259" cy="3902541"/>
          </a:xfrm>
        </p:spPr>
        <p:txBody>
          <a:bodyPr>
            <a:noAutofit/>
          </a:bodyPr>
          <a:lstStyle/>
          <a:p>
            <a:pPr marL="0" indent="0">
              <a:lnSpc>
                <a:spcPct val="170000"/>
              </a:lnSpc>
              <a:buNone/>
            </a:pPr>
            <a:r>
              <a:rPr lang="en-US" altLang="zh-CN" sz="2400" dirty="0" smtClean="0"/>
              <a:t>#</a:t>
            </a:r>
            <a:r>
              <a:rPr lang="zh-CN" altLang="en-US" sz="2400" dirty="0" smtClean="0"/>
              <a:t>马克思主义</a:t>
            </a:r>
            <a:r>
              <a:rPr lang="zh-CN" altLang="en-US" sz="2400" dirty="0"/>
              <a:t>产生于</a:t>
            </a:r>
            <a:r>
              <a:rPr lang="zh-CN" altLang="en-US" sz="2400" dirty="0" smtClean="0"/>
              <a:t>（</a:t>
            </a:r>
            <a:r>
              <a:rPr lang="en-US" altLang="zh-CN" sz="2400" b="1" dirty="0" smtClean="0">
                <a:solidFill>
                  <a:srgbClr val="FF0000"/>
                </a:solidFill>
              </a:rPr>
              <a:t>B</a:t>
            </a:r>
            <a:r>
              <a:rPr lang="zh-CN" altLang="en-US" sz="2400" dirty="0" smtClean="0"/>
              <a:t> </a:t>
            </a:r>
            <a:r>
              <a:rPr lang="zh-CN" altLang="en-US" sz="2400" dirty="0"/>
              <a:t>） </a:t>
            </a:r>
            <a:endParaRPr lang="en-US" altLang="zh-CN" sz="2400" dirty="0" smtClean="0"/>
          </a:p>
          <a:p>
            <a:pPr marL="0" indent="0">
              <a:lnSpc>
                <a:spcPct val="170000"/>
              </a:lnSpc>
              <a:buNone/>
            </a:pPr>
            <a:r>
              <a:rPr lang="en-US" altLang="zh-CN" sz="2400" dirty="0"/>
              <a:t>A 19</a:t>
            </a:r>
            <a:r>
              <a:rPr lang="zh-CN" altLang="en-US" sz="2400" dirty="0"/>
              <a:t>世纪</a:t>
            </a:r>
            <a:r>
              <a:rPr lang="en-US" altLang="zh-CN" sz="2400" dirty="0"/>
              <a:t>20</a:t>
            </a:r>
            <a:r>
              <a:rPr lang="zh-CN" altLang="en-US" sz="2400" dirty="0"/>
              <a:t>年代 </a:t>
            </a:r>
            <a:endParaRPr lang="en-US" altLang="zh-CN" sz="2400" dirty="0" smtClean="0"/>
          </a:p>
          <a:p>
            <a:pPr marL="0" indent="0">
              <a:lnSpc>
                <a:spcPct val="170000"/>
              </a:lnSpc>
              <a:buNone/>
            </a:pPr>
            <a:r>
              <a:rPr lang="en-US" altLang="zh-CN" sz="2400" b="1" dirty="0" smtClean="0">
                <a:solidFill>
                  <a:srgbClr val="FF0000"/>
                </a:solidFill>
              </a:rPr>
              <a:t>B </a:t>
            </a:r>
            <a:r>
              <a:rPr lang="en-US" altLang="zh-CN" sz="2400" b="1" dirty="0">
                <a:solidFill>
                  <a:srgbClr val="FF0000"/>
                </a:solidFill>
              </a:rPr>
              <a:t>19</a:t>
            </a:r>
            <a:r>
              <a:rPr lang="zh-CN" altLang="en-US" sz="2400" b="1" dirty="0">
                <a:solidFill>
                  <a:srgbClr val="FF0000"/>
                </a:solidFill>
              </a:rPr>
              <a:t>世纪</a:t>
            </a:r>
            <a:r>
              <a:rPr lang="en-US" altLang="zh-CN" sz="2400" b="1" dirty="0">
                <a:solidFill>
                  <a:srgbClr val="FF0000"/>
                </a:solidFill>
              </a:rPr>
              <a:t>40</a:t>
            </a:r>
            <a:r>
              <a:rPr lang="zh-CN" altLang="en-US" sz="2400" b="1" dirty="0">
                <a:solidFill>
                  <a:srgbClr val="FF0000"/>
                </a:solidFill>
              </a:rPr>
              <a:t>年代 </a:t>
            </a:r>
            <a:endParaRPr lang="en-US" altLang="zh-CN" sz="2400" b="1" dirty="0" smtClean="0">
              <a:solidFill>
                <a:srgbClr val="FF0000"/>
              </a:solidFill>
            </a:endParaRPr>
          </a:p>
          <a:p>
            <a:pPr marL="0" indent="0">
              <a:lnSpc>
                <a:spcPct val="170000"/>
              </a:lnSpc>
              <a:buNone/>
            </a:pPr>
            <a:r>
              <a:rPr lang="en-US" altLang="zh-CN" sz="2400" dirty="0" smtClean="0"/>
              <a:t>C </a:t>
            </a:r>
            <a:r>
              <a:rPr lang="en-US" altLang="zh-CN" sz="2400" dirty="0"/>
              <a:t>19</a:t>
            </a:r>
            <a:r>
              <a:rPr lang="zh-CN" altLang="en-US" sz="2400" dirty="0"/>
              <a:t>世纪</a:t>
            </a:r>
            <a:r>
              <a:rPr lang="en-US" altLang="zh-CN" sz="2400" dirty="0"/>
              <a:t>60</a:t>
            </a:r>
            <a:r>
              <a:rPr lang="zh-CN" altLang="en-US" sz="2400" dirty="0"/>
              <a:t>年代 </a:t>
            </a:r>
            <a:endParaRPr lang="en-US" altLang="zh-CN" sz="2400" dirty="0" smtClean="0"/>
          </a:p>
          <a:p>
            <a:pPr marL="0" indent="0">
              <a:lnSpc>
                <a:spcPct val="170000"/>
              </a:lnSpc>
              <a:buNone/>
            </a:pPr>
            <a:r>
              <a:rPr lang="en-US" altLang="zh-CN" sz="2400" dirty="0" smtClean="0"/>
              <a:t>D </a:t>
            </a:r>
            <a:r>
              <a:rPr lang="en-US" altLang="zh-CN" sz="2400" dirty="0"/>
              <a:t>19</a:t>
            </a:r>
            <a:r>
              <a:rPr lang="zh-CN" altLang="en-US" sz="2400" dirty="0"/>
              <a:t>世纪</a:t>
            </a:r>
            <a:r>
              <a:rPr lang="en-US" altLang="zh-CN" sz="2400" dirty="0"/>
              <a:t>80</a:t>
            </a:r>
            <a:r>
              <a:rPr lang="zh-CN" altLang="en-US" sz="2400" dirty="0"/>
              <a:t>年代 </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432" y="548680"/>
            <a:ext cx="8376592" cy="5077460"/>
          </a:xfrm>
          <a:prstGeom prst="rect">
            <a:avLst/>
          </a:prstGeom>
        </p:spPr>
        <p:txBody>
          <a:bodyPr wrap="square">
            <a:spAutoFit/>
          </a:bodyPr>
          <a:lstStyle/>
          <a:p>
            <a:pPr algn="just">
              <a:lnSpc>
                <a:spcPct val="150000"/>
              </a:lnSpc>
              <a:spcAft>
                <a:spcPts val="0"/>
              </a:spcAft>
            </a:pPr>
            <a:r>
              <a:rPr lang="zh-CN" altLang="zh-CN" sz="2400" dirty="0"/>
              <a:t>【</a:t>
            </a:r>
            <a:r>
              <a:rPr lang="zh-CN" altLang="en-US" sz="2400" dirty="0"/>
              <a:t>总结</a:t>
            </a:r>
            <a:r>
              <a:rPr lang="zh-CN" altLang="zh-CN" sz="2400" dirty="0"/>
              <a:t>】联系的观点和发展的观点是唯物辩证法的总特征。</a:t>
            </a:r>
            <a:endParaRPr lang="zh-CN" altLang="zh-CN" sz="2400" dirty="0"/>
          </a:p>
          <a:p>
            <a:pPr algn="just">
              <a:lnSpc>
                <a:spcPct val="150000"/>
              </a:lnSpc>
              <a:spcAft>
                <a:spcPts val="0"/>
              </a:spcAft>
            </a:pPr>
            <a:r>
              <a:rPr lang="en-US" altLang="zh-CN" sz="2400" dirty="0"/>
              <a:t>      1</a:t>
            </a:r>
            <a:r>
              <a:rPr lang="zh-CN" altLang="zh-CN" sz="2400" dirty="0"/>
              <a:t>、联系：事物之间以及事物内部诸要素之间的相互影响、相互作用和相互制约。</a:t>
            </a:r>
            <a:endParaRPr lang="zh-CN" altLang="zh-CN" sz="2400" dirty="0"/>
          </a:p>
          <a:p>
            <a:pPr algn="just">
              <a:lnSpc>
                <a:spcPct val="150000"/>
              </a:lnSpc>
              <a:spcAft>
                <a:spcPts val="0"/>
              </a:spcAft>
            </a:pPr>
            <a:r>
              <a:rPr lang="en-US" altLang="zh-CN" sz="2400" dirty="0"/>
              <a:t>         </a:t>
            </a:r>
            <a:r>
              <a:rPr lang="zh-CN" altLang="zh-CN" sz="2400" dirty="0"/>
              <a:t>联系的特点：客观性，普遍性，多样性。</a:t>
            </a:r>
            <a:endParaRPr lang="zh-CN" altLang="zh-CN" sz="2400" dirty="0"/>
          </a:p>
          <a:p>
            <a:pPr algn="just">
              <a:lnSpc>
                <a:spcPct val="150000"/>
              </a:lnSpc>
              <a:spcAft>
                <a:spcPts val="0"/>
              </a:spcAft>
            </a:pPr>
            <a:r>
              <a:rPr lang="en-US" altLang="zh-CN" sz="2400" dirty="0"/>
              <a:t>      2</a:t>
            </a:r>
            <a:r>
              <a:rPr lang="zh-CN" altLang="zh-CN" sz="2400" dirty="0"/>
              <a:t>、发展：新事物代替旧事物的过程。（新事物的产生和旧事物的灭亡）</a:t>
            </a:r>
            <a:endParaRPr lang="zh-CN" altLang="zh-CN" sz="2400" dirty="0"/>
          </a:p>
          <a:p>
            <a:pPr algn="just">
              <a:lnSpc>
                <a:spcPct val="150000"/>
              </a:lnSpc>
              <a:spcAft>
                <a:spcPts val="0"/>
              </a:spcAft>
            </a:pPr>
            <a:r>
              <a:rPr lang="en-US" altLang="zh-CN" sz="2400" dirty="0" smtClean="0"/>
              <a:t>A</a:t>
            </a:r>
            <a:r>
              <a:rPr lang="zh-CN" altLang="zh-CN" sz="2400" dirty="0" smtClean="0"/>
              <a:t>区分</a:t>
            </a:r>
            <a:r>
              <a:rPr lang="zh-CN" altLang="zh-CN" sz="2400" dirty="0"/>
              <a:t>新旧事物根本标志：趋势；生命力；前途</a:t>
            </a:r>
            <a:r>
              <a:rPr lang="zh-CN" altLang="zh-CN" sz="2400" dirty="0" smtClean="0"/>
              <a:t>。</a:t>
            </a:r>
            <a:endParaRPr lang="en-US" altLang="zh-CN" sz="2400" dirty="0" smtClean="0"/>
          </a:p>
          <a:p>
            <a:pPr algn="just">
              <a:lnSpc>
                <a:spcPct val="150000"/>
              </a:lnSpc>
              <a:spcAft>
                <a:spcPts val="0"/>
              </a:spcAft>
            </a:pPr>
            <a:r>
              <a:rPr lang="en-US" altLang="zh-CN" sz="2400" dirty="0" smtClean="0"/>
              <a:t>B</a:t>
            </a:r>
            <a:r>
              <a:rPr lang="zh-CN" altLang="zh-CN" sz="2400" dirty="0" smtClean="0"/>
              <a:t>新事物</a:t>
            </a:r>
            <a:r>
              <a:rPr lang="zh-CN" altLang="zh-CN" sz="2400" dirty="0"/>
              <a:t>必然战胜旧事物：趋势，优越</a:t>
            </a:r>
            <a:r>
              <a:rPr lang="zh-CN" altLang="en-US" sz="2400" dirty="0"/>
              <a:t>，</a:t>
            </a:r>
            <a:r>
              <a:rPr lang="zh-CN" altLang="zh-CN" sz="2400" dirty="0" smtClean="0"/>
              <a:t>人民</a:t>
            </a:r>
            <a:endParaRPr lang="en-US" altLang="zh-CN" sz="2400" dirty="0" smtClean="0"/>
          </a:p>
          <a:p>
            <a:pPr algn="just">
              <a:lnSpc>
                <a:spcPct val="150000"/>
              </a:lnSpc>
            </a:pPr>
            <a:r>
              <a:rPr lang="en-US" altLang="zh-CN" sz="2400" dirty="0" smtClean="0"/>
              <a:t>C</a:t>
            </a:r>
            <a:r>
              <a:rPr lang="zh-CN" altLang="en-US" sz="2400" dirty="0" smtClean="0"/>
              <a:t>世界</a:t>
            </a:r>
            <a:r>
              <a:rPr lang="zh-CN" altLang="en-US" sz="2400" dirty="0"/>
              <a:t>的发展是过程的集合</a:t>
            </a:r>
            <a:endParaRPr lang="zh-CN" altLang="zh-CN" sz="2400"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98425" y="396240"/>
            <a:ext cx="11994515" cy="6065520"/>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solidFill>
                <a:prstClr val="black"/>
              </a:solidFill>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371364" y="1196752"/>
          <a:ext cx="11161240" cy="42930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Box 1"/>
          <p:cNvSpPr txBox="1"/>
          <p:nvPr/>
        </p:nvSpPr>
        <p:spPr>
          <a:xfrm>
            <a:off x="1343472" y="4077072"/>
            <a:ext cx="1584176" cy="400110"/>
          </a:xfrm>
          <a:prstGeom prst="rect">
            <a:avLst/>
          </a:prstGeom>
          <a:noFill/>
        </p:spPr>
        <p:txBody>
          <a:bodyPr wrap="square" rtlCol="0">
            <a:spAutoFit/>
          </a:bodyPr>
          <a:lstStyle/>
          <a:p>
            <a:r>
              <a:rPr lang="zh-CN" altLang="en-US" sz="2000" b="1" dirty="0" smtClean="0">
                <a:solidFill>
                  <a:srgbClr val="00B050"/>
                </a:solidFill>
                <a:latin typeface="微软雅黑" panose="020B0503020204020204" pitchFamily="34" charset="-122"/>
                <a:ea typeface="微软雅黑" panose="020B0503020204020204" pitchFamily="34" charset="-122"/>
              </a:rPr>
              <a:t>（选择题）</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2390" y="2060575"/>
            <a:ext cx="3855720" cy="645160"/>
          </a:xfrm>
          <a:prstGeom prst="rect">
            <a:avLst/>
          </a:prstGeom>
          <a:noFill/>
        </p:spPr>
        <p:txBody>
          <a:bodyPr wrap="none" rtlCol="0" anchor="t">
            <a:spAutoFit/>
          </a:bodyPr>
          <a:lstStyle/>
          <a:p>
            <a:pPr>
              <a:lnSpc>
                <a:spcPct val="150000"/>
              </a:lnSpc>
            </a:pPr>
            <a:r>
              <a:rPr lang="zh-CN" altLang="en-US" sz="2400" b="1" dirty="0" smtClean="0">
                <a:latin typeface="方正清刻本悦宋简体" panose="02000000000000000000" pitchFamily="2" charset="-122"/>
                <a:ea typeface="方正清刻本悦宋简体" panose="02000000000000000000" pitchFamily="2" charset="-122"/>
                <a:sym typeface="+mn-ea"/>
              </a:rPr>
              <a:t>世界联系与发展的基本规律</a:t>
            </a:r>
            <a:endParaRPr lang="zh-CN" altLang="en-US" sz="2400" b="1" dirty="0" smtClean="0">
              <a:latin typeface="方正清刻本悦宋简体" panose="02000000000000000000" pitchFamily="2" charset="-122"/>
              <a:ea typeface="方正清刻本悦宋简体" panose="02000000000000000000" pitchFamily="2" charset="-122"/>
              <a:sym typeface="+mn-ea"/>
            </a:endParaRPr>
          </a:p>
        </p:txBody>
      </p:sp>
      <p:sp>
        <p:nvSpPr>
          <p:cNvPr id="5" name="文本框 4"/>
          <p:cNvSpPr txBox="1"/>
          <p:nvPr/>
        </p:nvSpPr>
        <p:spPr>
          <a:xfrm>
            <a:off x="5447928" y="2464435"/>
            <a:ext cx="1551940"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（矛盾）</a:t>
            </a:r>
            <a:endParaRPr lang="zh-CN" altLang="en-US" sz="2400" b="1" dirty="0">
              <a:latin typeface="微软雅黑" panose="020B0503020204020204" pitchFamily="34" charset="-122"/>
              <a:ea typeface="微软雅黑" panose="020B0503020204020204" pitchFamily="34" charset="-122"/>
            </a:endParaRPr>
          </a:p>
        </p:txBody>
      </p:sp>
      <p:sp>
        <p:nvSpPr>
          <p:cNvPr id="7" name="矩形 6"/>
          <p:cNvSpPr/>
          <p:nvPr/>
        </p:nvSpPr>
        <p:spPr>
          <a:xfrm>
            <a:off x="4152265" y="1666240"/>
            <a:ext cx="7704455" cy="1258570"/>
          </a:xfrm>
          <a:prstGeom prst="rect">
            <a:avLst/>
          </a:prstGeom>
          <a:noFill/>
          <a:ln w="698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063" y="458768"/>
            <a:ext cx="10515600" cy="645130"/>
          </a:xfrm>
        </p:spPr>
        <p:txBody>
          <a:bodyPr>
            <a:normAutofit fontScale="90000"/>
          </a:bodyPr>
          <a:lstStyle/>
          <a:p>
            <a:r>
              <a:rPr lang="zh-CN" altLang="en-US" dirty="0">
                <a:latin typeface="微软雅黑" panose="020B0503020204020204" pitchFamily="34" charset="-122"/>
                <a:ea typeface="微软雅黑" panose="020B0503020204020204" pitchFamily="34" charset="-122"/>
              </a:rPr>
              <a:t>对立统一规律</a:t>
            </a: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1055185" y="1202574"/>
            <a:ext cx="9697972" cy="4979957"/>
            <a:chOff x="1282166" y="1193021"/>
            <a:chExt cx="6669184" cy="4979957"/>
          </a:xfrm>
        </p:grpSpPr>
        <p:sp>
          <p:nvSpPr>
            <p:cNvPr id="8" name="任意多边形 7"/>
            <p:cNvSpPr/>
            <p:nvPr/>
          </p:nvSpPr>
          <p:spPr>
            <a:xfrm>
              <a:off x="2033857" y="3683000"/>
              <a:ext cx="493109" cy="2114133"/>
            </a:xfrm>
            <a:custGeom>
              <a:avLst/>
              <a:gdLst>
                <a:gd name="connsiteX0" fmla="*/ 0 w 493109"/>
                <a:gd name="connsiteY0" fmla="*/ 0 h 2114133"/>
                <a:gd name="connsiteX1" fmla="*/ 246554 w 493109"/>
                <a:gd name="connsiteY1" fmla="*/ 0 h 2114133"/>
                <a:gd name="connsiteX2" fmla="*/ 246554 w 493109"/>
                <a:gd name="connsiteY2" fmla="*/ 2114133 h 2114133"/>
                <a:gd name="connsiteX3" fmla="*/ 493109 w 493109"/>
                <a:gd name="connsiteY3" fmla="*/ 2114133 h 2114133"/>
              </a:gdLst>
              <a:ahLst/>
              <a:cxnLst>
                <a:cxn ang="0">
                  <a:pos x="connsiteX0" y="connsiteY0"/>
                </a:cxn>
                <a:cxn ang="0">
                  <a:pos x="connsiteX1" y="connsiteY1"/>
                </a:cxn>
                <a:cxn ang="0">
                  <a:pos x="connsiteX2" y="connsiteY2"/>
                </a:cxn>
                <a:cxn ang="0">
                  <a:pos x="connsiteX3" y="connsiteY3"/>
                </a:cxn>
              </a:cxnLst>
              <a:rect l="l" t="t" r="r" b="b"/>
              <a:pathLst>
                <a:path w="493109" h="2114133">
                  <a:moveTo>
                    <a:pt x="0" y="0"/>
                  </a:moveTo>
                  <a:lnTo>
                    <a:pt x="246554" y="0"/>
                  </a:lnTo>
                  <a:lnTo>
                    <a:pt x="246554" y="2114133"/>
                  </a:lnTo>
                  <a:lnTo>
                    <a:pt x="493109" y="2114133"/>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4983" tIns="1002795" rIns="204983" bIns="100279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9" name="任意多边形 8"/>
            <p:cNvSpPr/>
            <p:nvPr/>
          </p:nvSpPr>
          <p:spPr>
            <a:xfrm>
              <a:off x="4992517" y="4694346"/>
              <a:ext cx="493109" cy="91440"/>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3" rIns="246927" bIns="33392"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0" name="任意多边形 9"/>
            <p:cNvSpPr/>
            <p:nvPr/>
          </p:nvSpPr>
          <p:spPr>
            <a:xfrm>
              <a:off x="2033857" y="3683000"/>
              <a:ext cx="493109" cy="1174518"/>
            </a:xfrm>
            <a:custGeom>
              <a:avLst/>
              <a:gdLst>
                <a:gd name="connsiteX0" fmla="*/ 0 w 493109"/>
                <a:gd name="connsiteY0" fmla="*/ 0 h 1174518"/>
                <a:gd name="connsiteX1" fmla="*/ 246554 w 493109"/>
                <a:gd name="connsiteY1" fmla="*/ 0 h 1174518"/>
                <a:gd name="connsiteX2" fmla="*/ 246554 w 493109"/>
                <a:gd name="connsiteY2" fmla="*/ 1174518 h 1174518"/>
                <a:gd name="connsiteX3" fmla="*/ 493109 w 493109"/>
                <a:gd name="connsiteY3" fmla="*/ 1174518 h 1174518"/>
              </a:gdLst>
              <a:ahLst/>
              <a:cxnLst>
                <a:cxn ang="0">
                  <a:pos x="connsiteX0" y="connsiteY0"/>
                </a:cxn>
                <a:cxn ang="0">
                  <a:pos x="connsiteX1" y="connsiteY1"/>
                </a:cxn>
                <a:cxn ang="0">
                  <a:pos x="connsiteX2" y="connsiteY2"/>
                </a:cxn>
                <a:cxn ang="0">
                  <a:pos x="connsiteX3" y="connsiteY3"/>
                </a:cxn>
              </a:cxnLst>
              <a:rect l="l" t="t" r="r" b="b"/>
              <a:pathLst>
                <a:path w="493109" h="1174518">
                  <a:moveTo>
                    <a:pt x="0" y="0"/>
                  </a:moveTo>
                  <a:lnTo>
                    <a:pt x="246554" y="0"/>
                  </a:lnTo>
                  <a:lnTo>
                    <a:pt x="246554" y="1174518"/>
                  </a:lnTo>
                  <a:lnTo>
                    <a:pt x="493109" y="1174518"/>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27409" tIns="555413" rIns="227409" bIns="55541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1" name="任意多边形 10"/>
            <p:cNvSpPr/>
            <p:nvPr/>
          </p:nvSpPr>
          <p:spPr>
            <a:xfrm>
              <a:off x="4992517" y="3166212"/>
              <a:ext cx="493109" cy="91440"/>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2" rIns="246927" bIns="3339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7" name="任意多边形 16"/>
            <p:cNvSpPr/>
            <p:nvPr/>
          </p:nvSpPr>
          <p:spPr>
            <a:xfrm>
              <a:off x="4992516" y="1523147"/>
              <a:ext cx="493109" cy="91440"/>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2" rIns="246927" bIns="3339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8" name="任意多边形 17"/>
            <p:cNvSpPr/>
            <p:nvPr/>
          </p:nvSpPr>
          <p:spPr>
            <a:xfrm>
              <a:off x="2033857" y="1568867"/>
              <a:ext cx="493109" cy="2114133"/>
            </a:xfrm>
            <a:custGeom>
              <a:avLst/>
              <a:gdLst>
                <a:gd name="connsiteX0" fmla="*/ 0 w 493109"/>
                <a:gd name="connsiteY0" fmla="*/ 2114133 h 2114133"/>
                <a:gd name="connsiteX1" fmla="*/ 246554 w 493109"/>
                <a:gd name="connsiteY1" fmla="*/ 2114133 h 2114133"/>
                <a:gd name="connsiteX2" fmla="*/ 246554 w 493109"/>
                <a:gd name="connsiteY2" fmla="*/ 0 h 2114133"/>
                <a:gd name="connsiteX3" fmla="*/ 493109 w 493109"/>
                <a:gd name="connsiteY3" fmla="*/ 0 h 2114133"/>
              </a:gdLst>
              <a:ahLst/>
              <a:cxnLst>
                <a:cxn ang="0">
                  <a:pos x="connsiteX0" y="connsiteY0"/>
                </a:cxn>
                <a:cxn ang="0">
                  <a:pos x="connsiteX1" y="connsiteY1"/>
                </a:cxn>
                <a:cxn ang="0">
                  <a:pos x="connsiteX2" y="connsiteY2"/>
                </a:cxn>
                <a:cxn ang="0">
                  <a:pos x="connsiteX3" y="connsiteY3"/>
                </a:cxn>
              </a:cxnLst>
              <a:rect l="l" t="t" r="r" b="b"/>
              <a:pathLst>
                <a:path w="493109" h="2114133">
                  <a:moveTo>
                    <a:pt x="0" y="2114133"/>
                  </a:moveTo>
                  <a:lnTo>
                    <a:pt x="246554" y="2114133"/>
                  </a:lnTo>
                  <a:lnTo>
                    <a:pt x="246554" y="0"/>
                  </a:lnTo>
                  <a:lnTo>
                    <a:pt x="493109" y="0"/>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4983" tIns="1002795" rIns="204983" bIns="100279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9" name="任意多边形 18"/>
            <p:cNvSpPr/>
            <p:nvPr/>
          </p:nvSpPr>
          <p:spPr>
            <a:xfrm rot="16200000">
              <a:off x="-320124" y="3307154"/>
              <a:ext cx="3956272" cy="751691"/>
            </a:xfrm>
            <a:custGeom>
              <a:avLst/>
              <a:gdLst>
                <a:gd name="connsiteX0" fmla="*/ 0 w 3956272"/>
                <a:gd name="connsiteY0" fmla="*/ 0 h 751691"/>
                <a:gd name="connsiteX1" fmla="*/ 3956272 w 3956272"/>
                <a:gd name="connsiteY1" fmla="*/ 0 h 751691"/>
                <a:gd name="connsiteX2" fmla="*/ 3956272 w 3956272"/>
                <a:gd name="connsiteY2" fmla="*/ 751691 h 751691"/>
                <a:gd name="connsiteX3" fmla="*/ 0 w 3956272"/>
                <a:gd name="connsiteY3" fmla="*/ 751691 h 751691"/>
                <a:gd name="connsiteX4" fmla="*/ 0 w 3956272"/>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272" h="751691">
                  <a:moveTo>
                    <a:pt x="0" y="0"/>
                  </a:moveTo>
                  <a:lnTo>
                    <a:pt x="3956272" y="0"/>
                  </a:lnTo>
                  <a:lnTo>
                    <a:pt x="3956272"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699" rIns="12700" bIns="12700" numCol="1" spcCol="1270" anchor="ctr" anchorCtr="0">
              <a:noAutofit/>
            </a:bodyPr>
            <a:lstStyle/>
            <a:p>
              <a:pPr algn="ctr" defTabSz="889000">
                <a:lnSpc>
                  <a:spcPct val="90000"/>
                </a:lnSpc>
                <a:spcBef>
                  <a:spcPct val="0"/>
                </a:spcBef>
                <a:spcAft>
                  <a:spcPct val="35000"/>
                </a:spcAft>
              </a:pPr>
              <a:r>
                <a:rPr lang="zh-CN" altLang="en-US" sz="3600" b="1" dirty="0">
                  <a:solidFill>
                    <a:srgbClr val="C00000"/>
                  </a:solidFill>
                  <a:latin typeface="微软雅黑" panose="020B0503020204020204" pitchFamily="34" charset="-122"/>
                  <a:ea typeface="微软雅黑" panose="020B0503020204020204" pitchFamily="34" charset="-122"/>
                </a:rPr>
                <a:t>矛盾</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20" name="任意多边形 19"/>
            <p:cNvSpPr/>
            <p:nvPr/>
          </p:nvSpPr>
          <p:spPr>
            <a:xfrm>
              <a:off x="2526967" y="1193021"/>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定义</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1" name="任意多边形 20"/>
            <p:cNvSpPr/>
            <p:nvPr/>
          </p:nvSpPr>
          <p:spPr>
            <a:xfrm>
              <a:off x="5485626" y="1193021"/>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对立统一</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6" name="任意多边形 25"/>
            <p:cNvSpPr/>
            <p:nvPr/>
          </p:nvSpPr>
          <p:spPr>
            <a:xfrm>
              <a:off x="2526968" y="2790367"/>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同一性和斗争性（</a:t>
              </a:r>
              <a:r>
                <a:rPr lang="zh-CN" altLang="en-US" sz="2000" dirty="0">
                  <a:latin typeface="华文中宋" panose="02010600040101010101" charset="-122"/>
                  <a:ea typeface="华文中宋" panose="02010600040101010101" charset="-122"/>
                </a:rPr>
                <a:t>基本属性</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7" name="任意多边形 26"/>
            <p:cNvSpPr/>
            <p:nvPr/>
          </p:nvSpPr>
          <p:spPr>
            <a:xfrm>
              <a:off x="5485626" y="2790366"/>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内因和外因</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8" name="任意多边形 27"/>
            <p:cNvSpPr/>
            <p:nvPr/>
          </p:nvSpPr>
          <p:spPr>
            <a:xfrm>
              <a:off x="2526967" y="4364220"/>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特殊性和普遍性</a:t>
              </a:r>
              <a:r>
                <a:rPr lang="en-US" altLang="zh-CN"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矛盾的精髓</a:t>
              </a:r>
              <a:r>
                <a:rPr lang="en-US" altLang="zh-CN"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5485802" y="4364219"/>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  共性和个性，一般和个别</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30" name="任意多边形 29"/>
            <p:cNvSpPr/>
            <p:nvPr/>
          </p:nvSpPr>
          <p:spPr>
            <a:xfrm>
              <a:off x="2526967" y="5421287"/>
              <a:ext cx="4830569"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矛盾的不平衡性：主次矛盾以及矛盾的主次方面</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31" name="任意多边形 30"/>
          <p:cNvSpPr/>
          <p:nvPr/>
        </p:nvSpPr>
        <p:spPr>
          <a:xfrm>
            <a:off x="2507039" y="3195714"/>
            <a:ext cx="358524" cy="45719"/>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2" rIns="246927" bIns="3339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p2.so.qhimgs1.com/t01933fdc7a05070dc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416" y="1556792"/>
            <a:ext cx="5112569" cy="317058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g0.hexunimg.cn/2014-11-12/1703116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1556792"/>
            <a:ext cx="5014716" cy="3539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9"/>
          <p:cNvSpPr txBox="1">
            <a:spLocks noChangeArrowheads="1"/>
          </p:cNvSpPr>
          <p:nvPr/>
        </p:nvSpPr>
        <p:spPr bwMode="auto">
          <a:xfrm>
            <a:off x="3648025" y="5606835"/>
            <a:ext cx="1439863" cy="523220"/>
          </a:xfrm>
          <a:prstGeom prst="rect">
            <a:avLst/>
          </a:prstGeom>
          <a:solidFill>
            <a:schemeClr val="folHlink"/>
          </a:solidFill>
          <a:ln>
            <a:noFill/>
          </a:ln>
          <a:effectLst>
            <a:prstShdw prst="shdw18" dist="17961" dir="13500000">
              <a:schemeClr val="folHlink">
                <a:gamma/>
                <a:shade val="60000"/>
                <a:invGamma/>
              </a:schemeClr>
            </a:prstShdw>
          </a:effectLst>
          <a:extLst>
            <a:ext uri="{91240B29-F687-4F45-9708-019B960494DF}">
              <a14:hiddenLine xmlns:a14="http://schemas.microsoft.com/office/drawing/2010/main" w="9525">
                <a:solidFill>
                  <a:schemeClr val="bg1"/>
                </a:solidFill>
                <a:miter lim="800000"/>
                <a:headEnd/>
                <a:tailEnd/>
              </a14:hiddenLine>
            </a:ext>
          </a:extLst>
        </p:spPr>
        <p:txBody>
          <a:bodyPr>
            <a:spAutoFit/>
          </a:bodyPr>
          <a:lstStyle/>
          <a:p>
            <a:pPr algn="ctr">
              <a:spcBef>
                <a:spcPct val="50000"/>
              </a:spcBef>
            </a:pPr>
            <a:r>
              <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rPr>
              <a:t>对立   </a:t>
            </a:r>
            <a:endPar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5" name="Text Box 9"/>
          <p:cNvSpPr txBox="1">
            <a:spLocks noChangeArrowheads="1"/>
          </p:cNvSpPr>
          <p:nvPr/>
        </p:nvSpPr>
        <p:spPr bwMode="auto">
          <a:xfrm>
            <a:off x="6600353" y="5634826"/>
            <a:ext cx="1439863" cy="523220"/>
          </a:xfrm>
          <a:prstGeom prst="rect">
            <a:avLst/>
          </a:prstGeom>
          <a:solidFill>
            <a:schemeClr val="folHlink"/>
          </a:solidFill>
          <a:ln>
            <a:noFill/>
          </a:ln>
          <a:effectLst>
            <a:prstShdw prst="shdw18" dist="17961" dir="13500000">
              <a:schemeClr val="folHlink">
                <a:gamma/>
                <a:shade val="60000"/>
                <a:invGamma/>
              </a:schemeClr>
            </a:prstShdw>
          </a:effectLst>
          <a:extLst>
            <a:ext uri="{91240B29-F687-4F45-9708-019B960494DF}">
              <a14:hiddenLine xmlns:a14="http://schemas.microsoft.com/office/drawing/2010/main" w="9525">
                <a:solidFill>
                  <a:schemeClr val="bg1"/>
                </a:solidFill>
                <a:miter lim="800000"/>
                <a:headEnd/>
                <a:tailEnd/>
              </a14:hiddenLine>
            </a:ext>
          </a:extLst>
        </p:spPr>
        <p:txBody>
          <a:bodyPr>
            <a:spAutoFit/>
          </a:bodyPr>
          <a:lstStyle/>
          <a:p>
            <a:pPr algn="ctr">
              <a:spcBef>
                <a:spcPct val="50000"/>
              </a:spcBef>
            </a:pPr>
            <a:r>
              <a:rPr lang="zh-CN" altLang="en-US" sz="2800" b="1" i="1" dirty="0" smtClean="0">
                <a:effectLst>
                  <a:outerShdw blurRad="38100" dist="38100" dir="2700000" algn="tl">
                    <a:srgbClr val="FFFFFF"/>
                  </a:outerShdw>
                </a:effectLst>
                <a:latin typeface="微软雅黑" panose="020B0503020204020204" pitchFamily="34" charset="-122"/>
                <a:ea typeface="微软雅黑" panose="020B0503020204020204" pitchFamily="34" charset="-122"/>
              </a:rPr>
              <a:t>统一   </a:t>
            </a:r>
            <a:endPar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6" name="AutoShape 18"/>
          <p:cNvSpPr>
            <a:spLocks noChangeArrowheads="1"/>
          </p:cNvSpPr>
          <p:nvPr/>
        </p:nvSpPr>
        <p:spPr bwMode="auto">
          <a:xfrm>
            <a:off x="5304209" y="5805948"/>
            <a:ext cx="1079500" cy="180975"/>
          </a:xfrm>
          <a:prstGeom prst="rightArrow">
            <a:avLst>
              <a:gd name="adj1" fmla="val 50000"/>
              <a:gd name="adj2" fmla="val 149123"/>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par>
                          <p:cTn id="8" fill="hold">
                            <p:stCondLst>
                              <p:cond delay="2000"/>
                            </p:stCondLst>
                            <p:childTnLst>
                              <p:par>
                                <p:cTn id="9" presetID="4"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ox(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9942" y="2411147"/>
            <a:ext cx="10894912" cy="1135054"/>
          </a:xfrm>
          <a:prstGeom prst="rect">
            <a:avLst/>
          </a:prstGeom>
          <a:noFill/>
        </p:spPr>
        <p:txBody>
          <a:bodyPr wrap="square" rtlCol="0">
            <a:spAutoFit/>
          </a:bodyPr>
          <a:lstStyle/>
          <a:p>
            <a:pPr>
              <a:lnSpc>
                <a:spcPct val="150000"/>
              </a:lnSpc>
            </a:pP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矛盾的含义：</a:t>
            </a:r>
            <a:r>
              <a:rPr lang="zh-CN" altLang="en-US" sz="2400" b="1" dirty="0">
                <a:latin typeface="微软雅黑" panose="020B0503020204020204" pitchFamily="34" charset="-122"/>
                <a:ea typeface="微软雅黑" panose="020B0503020204020204" pitchFamily="34" charset="-122"/>
              </a:rPr>
              <a:t> 矛盾是反映事物内部</a:t>
            </a:r>
            <a:r>
              <a:rPr lang="zh-CN" altLang="en-US" sz="2400" b="1" dirty="0">
                <a:solidFill>
                  <a:srgbClr val="FF0000"/>
                </a:solidFill>
                <a:latin typeface="微软雅黑" panose="020B0503020204020204" pitchFamily="34" charset="-122"/>
                <a:ea typeface="微软雅黑" panose="020B0503020204020204" pitchFamily="34" charset="-122"/>
              </a:rPr>
              <a:t>对立</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统一</a:t>
            </a:r>
            <a:r>
              <a:rPr lang="zh-CN" altLang="en-US" sz="2400" b="1" dirty="0">
                <a:latin typeface="微软雅黑" panose="020B0503020204020204" pitchFamily="34" charset="-122"/>
                <a:ea typeface="微软雅黑" panose="020B0503020204020204" pitchFamily="34" charset="-122"/>
              </a:rPr>
              <a:t>的关系哲学范畴，矛盾就是对立统一。</a:t>
            </a:r>
            <a:endParaRPr lang="zh-CN" altLang="en-US" sz="2400" b="1" dirty="0">
              <a:latin typeface="微软雅黑" panose="020B0503020204020204" pitchFamily="34" charset="-122"/>
              <a:ea typeface="微软雅黑" panose="020B0503020204020204" pitchFamily="34" charset="-122"/>
            </a:endParaRPr>
          </a:p>
        </p:txBody>
      </p:sp>
      <p:sp>
        <p:nvSpPr>
          <p:cNvPr id="9" name="TextBox 8"/>
          <p:cNvSpPr txBox="1"/>
          <p:nvPr/>
        </p:nvSpPr>
        <p:spPr>
          <a:xfrm>
            <a:off x="10163175" y="4303395"/>
            <a:ext cx="1497965" cy="523240"/>
          </a:xfrm>
          <a:prstGeom prst="rect">
            <a:avLst/>
          </a:prstGeom>
          <a:no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3" name="文本框 2"/>
          <p:cNvSpPr txBox="1"/>
          <p:nvPr/>
        </p:nvSpPr>
        <p:spPr>
          <a:xfrm>
            <a:off x="1079500" y="1469390"/>
            <a:ext cx="6459855" cy="521970"/>
          </a:xfrm>
          <a:prstGeom prst="rect">
            <a:avLst/>
          </a:prstGeom>
          <a:noFill/>
        </p:spPr>
        <p:txBody>
          <a:bodyPr wrap="none" rtlCol="0">
            <a:spAutoFit/>
          </a:bodyPr>
          <a:lstStyle/>
          <a:p>
            <a:pPr algn="l"/>
            <a:r>
              <a:rPr lang="en-US" altLang="zh-CN" sz="2800" b="1" dirty="0" smtClean="0">
                <a:latin typeface="华文中宋" panose="02010600040101010101" charset="-122"/>
                <a:ea typeface="华文中宋" panose="02010600040101010101" charset="-122"/>
                <a:sym typeface="+mn-ea"/>
              </a:rPr>
              <a:t>【</a:t>
            </a:r>
            <a:r>
              <a:rPr lang="zh-CN" altLang="en-US" sz="2800" b="1" dirty="0" smtClean="0">
                <a:latin typeface="华文中宋" panose="02010600040101010101" charset="-122"/>
                <a:ea typeface="华文中宋" panose="02010600040101010101" charset="-122"/>
                <a:sym typeface="+mn-ea"/>
              </a:rPr>
              <a:t>知识点</a:t>
            </a:r>
            <a:r>
              <a:rPr lang="en-US" altLang="zh-CN" sz="2800" b="1" dirty="0">
                <a:latin typeface="华文中宋" panose="02010600040101010101" charset="-122"/>
                <a:ea typeface="华文中宋" panose="02010600040101010101" charset="-122"/>
                <a:sym typeface="+mn-ea"/>
              </a:rPr>
              <a:t>1</a:t>
            </a:r>
            <a:r>
              <a:rPr lang="en-US" altLang="zh-CN" sz="2800" b="1" dirty="0" smtClean="0">
                <a:latin typeface="华文中宋" panose="02010600040101010101" charset="-122"/>
                <a:ea typeface="华文中宋" panose="02010600040101010101" charset="-122"/>
                <a:sym typeface="+mn-ea"/>
              </a:rPr>
              <a:t>】</a:t>
            </a:r>
            <a:r>
              <a:rPr lang="zh-CN" altLang="en-US" sz="2800" b="1" dirty="0" smtClean="0">
                <a:latin typeface="华文中宋" panose="02010600040101010101" charset="-122"/>
                <a:ea typeface="华文中宋" panose="02010600040101010101" charset="-122"/>
                <a:sym typeface="+mn-ea"/>
              </a:rPr>
              <a:t>对立统一规律（</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mn-ea"/>
              </a:rPr>
              <a:t>矛盾规律</a:t>
            </a:r>
            <a:r>
              <a:rPr lang="zh-CN" altLang="en-US" sz="2800" b="1" dirty="0" smtClean="0">
                <a:latin typeface="华文中宋" panose="02010600040101010101" charset="-122"/>
                <a:ea typeface="华文中宋" panose="02010600040101010101" charset="-122"/>
                <a:sym typeface="+mn-ea"/>
              </a:rPr>
              <a:t>）</a:t>
            </a:r>
            <a:endParaRPr lang="zh-CN" altLang="en-US" sz="2800" b="1" dirty="0" smtClean="0">
              <a:latin typeface="华文中宋" panose="02010600040101010101" charset="-122"/>
              <a:ea typeface="华文中宋" panose="02010600040101010101" charset="-122"/>
              <a:sym typeface="+mn-ea"/>
            </a:endParaRPr>
          </a:p>
        </p:txBody>
      </p:sp>
      <p:sp>
        <p:nvSpPr>
          <p:cNvPr id="7" name="Text Box 8"/>
          <p:cNvSpPr txBox="1">
            <a:spLocks noChangeArrowheads="1"/>
          </p:cNvSpPr>
          <p:nvPr/>
        </p:nvSpPr>
        <p:spPr bwMode="auto">
          <a:xfrm>
            <a:off x="2351584" y="4892275"/>
            <a:ext cx="1439862" cy="523220"/>
          </a:xfrm>
          <a:prstGeom prst="rect">
            <a:avLst/>
          </a:prstGeom>
          <a:solidFill>
            <a:schemeClr val="folHlink"/>
          </a:solidFill>
          <a:ln>
            <a:noFill/>
          </a:ln>
          <a:effectLst>
            <a:prstShdw prst="shdw17" dist="17961" dir="2700000">
              <a:schemeClr val="folHlink">
                <a:gamma/>
                <a:shade val="60000"/>
                <a:invGamma/>
              </a:schemeClr>
            </a:prstShdw>
          </a:effectLst>
          <a:extLst>
            <a:ext uri="{91240B29-F687-4F45-9708-019B960494DF}">
              <a14:hiddenLine xmlns:a14="http://schemas.microsoft.com/office/drawing/2010/main" w="9525">
                <a:solidFill>
                  <a:schemeClr val="bg1"/>
                </a:solidFill>
                <a:miter lim="800000"/>
                <a:headEnd/>
                <a:tailEnd/>
              </a14:hiddenLine>
            </a:ext>
          </a:extLst>
        </p:spPr>
        <p:txBody>
          <a:bodyPr>
            <a:spAutoFit/>
          </a:bodyPr>
          <a:lstStyle/>
          <a:p>
            <a:pPr algn="ctr">
              <a:spcBef>
                <a:spcPct val="50000"/>
              </a:spcBef>
            </a:pPr>
            <a:r>
              <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rPr>
              <a:t>统一</a:t>
            </a:r>
            <a:endPar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8" name="Text Box 9"/>
          <p:cNvSpPr txBox="1">
            <a:spLocks noChangeArrowheads="1"/>
          </p:cNvSpPr>
          <p:nvPr/>
        </p:nvSpPr>
        <p:spPr bwMode="auto">
          <a:xfrm>
            <a:off x="2406175" y="3662266"/>
            <a:ext cx="1439863" cy="523220"/>
          </a:xfrm>
          <a:prstGeom prst="rect">
            <a:avLst/>
          </a:prstGeom>
          <a:solidFill>
            <a:schemeClr val="folHlink"/>
          </a:solidFill>
          <a:ln>
            <a:noFill/>
          </a:ln>
          <a:effectLst>
            <a:prstShdw prst="shdw18" dist="17961" dir="13500000">
              <a:schemeClr val="folHlink">
                <a:gamma/>
                <a:shade val="60000"/>
                <a:invGamma/>
              </a:schemeClr>
            </a:prstShdw>
          </a:effectLst>
          <a:extLst>
            <a:ext uri="{91240B29-F687-4F45-9708-019B960494DF}">
              <a14:hiddenLine xmlns:a14="http://schemas.microsoft.com/office/drawing/2010/main" w="9525">
                <a:solidFill>
                  <a:schemeClr val="bg1"/>
                </a:solidFill>
                <a:miter lim="800000"/>
                <a:headEnd/>
                <a:tailEnd/>
              </a14:hiddenLine>
            </a:ext>
          </a:extLst>
        </p:spPr>
        <p:txBody>
          <a:bodyPr>
            <a:spAutoFit/>
          </a:bodyPr>
          <a:lstStyle/>
          <a:p>
            <a:pPr algn="ctr">
              <a:spcBef>
                <a:spcPct val="50000"/>
              </a:spcBef>
            </a:pPr>
            <a:r>
              <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rPr>
              <a:t>对立   </a:t>
            </a:r>
            <a:endPar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auto">
          <a:xfrm>
            <a:off x="6248669" y="3717032"/>
            <a:ext cx="1415557" cy="521970"/>
          </a:xfrm>
          <a:prstGeom prst="rect">
            <a:avLst/>
          </a:prstGeom>
          <a:solidFill>
            <a:schemeClr val="folHlink"/>
          </a:solidFill>
          <a:ln>
            <a:noFill/>
          </a:ln>
          <a:effectLst>
            <a:prstShdw prst="shdw18" dist="17961" dir="13500000">
              <a:schemeClr val="folHlink">
                <a:gamma/>
                <a:shade val="60000"/>
                <a:invGamma/>
              </a:schemeClr>
            </a:prstShdw>
          </a:effectLst>
          <a:extLst>
            <a:ext uri="{91240B29-F687-4F45-9708-019B960494DF}">
              <a14:hiddenLine xmlns:a14="http://schemas.microsoft.com/office/drawing/2010/main" w="9525">
                <a:solidFill>
                  <a:schemeClr val="bg1"/>
                </a:solidFill>
                <a:miter lim="800000"/>
                <a:headEnd/>
                <a:tailEnd/>
              </a14:hiddenLine>
            </a:ext>
          </a:extLst>
        </p:spPr>
        <p:txBody>
          <a:bodyPr wrap="square">
            <a:spAutoFit/>
          </a:bodyPr>
          <a:lstStyle/>
          <a:p>
            <a:pPr algn="ctr">
              <a:spcBef>
                <a:spcPct val="50000"/>
              </a:spcBef>
            </a:pPr>
            <a:endPar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1" name="Text Box 9"/>
          <p:cNvSpPr txBox="1">
            <a:spLocks noChangeArrowheads="1"/>
          </p:cNvSpPr>
          <p:nvPr/>
        </p:nvSpPr>
        <p:spPr bwMode="auto">
          <a:xfrm>
            <a:off x="6214882" y="4994012"/>
            <a:ext cx="1415557" cy="521970"/>
          </a:xfrm>
          <a:prstGeom prst="rect">
            <a:avLst/>
          </a:prstGeom>
          <a:solidFill>
            <a:schemeClr val="folHlink"/>
          </a:solidFill>
          <a:ln>
            <a:noFill/>
          </a:ln>
          <a:effectLst>
            <a:prstShdw prst="shdw18" dist="17961" dir="13500000">
              <a:schemeClr val="folHlink">
                <a:gamma/>
                <a:shade val="60000"/>
                <a:invGamma/>
              </a:schemeClr>
            </a:prstShdw>
          </a:effectLst>
          <a:extLst>
            <a:ext uri="{91240B29-F687-4F45-9708-019B960494DF}">
              <a14:hiddenLine xmlns:a14="http://schemas.microsoft.com/office/drawing/2010/main" w="9525">
                <a:solidFill>
                  <a:schemeClr val="bg1"/>
                </a:solidFill>
                <a:miter lim="800000"/>
                <a:headEnd/>
                <a:tailEnd/>
              </a14:hiddenLine>
            </a:ext>
          </a:extLst>
        </p:spPr>
        <p:txBody>
          <a:bodyPr wrap="square">
            <a:spAutoFit/>
          </a:bodyPr>
          <a:lstStyle/>
          <a:p>
            <a:pPr algn="ctr">
              <a:spcBef>
                <a:spcPct val="50000"/>
              </a:spcBef>
            </a:pPr>
            <a:endPar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2" name="AutoShape 18"/>
          <p:cNvSpPr>
            <a:spLocks noChangeArrowheads="1"/>
          </p:cNvSpPr>
          <p:nvPr/>
        </p:nvSpPr>
        <p:spPr bwMode="auto">
          <a:xfrm>
            <a:off x="4584452" y="3850595"/>
            <a:ext cx="1079500" cy="180975"/>
          </a:xfrm>
          <a:prstGeom prst="rightArrow">
            <a:avLst>
              <a:gd name="adj1" fmla="val 50000"/>
              <a:gd name="adj2" fmla="val 149123"/>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
        <p:nvSpPr>
          <p:cNvPr id="13" name="AutoShape 18"/>
          <p:cNvSpPr>
            <a:spLocks noChangeArrowheads="1"/>
          </p:cNvSpPr>
          <p:nvPr/>
        </p:nvSpPr>
        <p:spPr bwMode="auto">
          <a:xfrm>
            <a:off x="4602255" y="5074731"/>
            <a:ext cx="1079500" cy="180975"/>
          </a:xfrm>
          <a:prstGeom prst="rightArrow">
            <a:avLst>
              <a:gd name="adj1" fmla="val 50000"/>
              <a:gd name="adj2" fmla="val 149123"/>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par>
                          <p:cTn id="8" fill="hold">
                            <p:stCondLst>
                              <p:cond delay="2000"/>
                            </p:stCondLst>
                            <p:childTnLst>
                              <p:par>
                                <p:cTn id="9" presetID="4"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ox(in)">
                                      <p:cBhvr>
                                        <p:cTn id="11" dur="2000"/>
                                        <p:tgtEl>
                                          <p:spTgt spid="7"/>
                                        </p:tgtEl>
                                      </p:cBhvr>
                                    </p:animEffect>
                                  </p:childTnLst>
                                </p:cTn>
                              </p:par>
                            </p:childTnLst>
                          </p:cTn>
                        </p:par>
                        <p:par>
                          <p:cTn id="12" fill="hold">
                            <p:stCondLst>
                              <p:cond delay="4000"/>
                            </p:stCondLst>
                            <p:childTnLst>
                              <p:par>
                                <p:cTn id="13" presetID="4" presetClass="entr" presetSubtype="16"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2000"/>
                                        <p:tgtEl>
                                          <p:spTgt spid="10"/>
                                        </p:tgtEl>
                                      </p:cBhvr>
                                    </p:animEffect>
                                  </p:childTnLst>
                                </p:cTn>
                              </p:par>
                            </p:childTnLst>
                          </p:cTn>
                        </p:par>
                        <p:par>
                          <p:cTn id="16" fill="hold">
                            <p:stCondLst>
                              <p:cond delay="6000"/>
                            </p:stCondLst>
                            <p:childTnLst>
                              <p:par>
                                <p:cTn id="17" presetID="4"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0" grpId="0" bldLvl="0" animBg="1"/>
      <p:bldP spid="11" grpId="0" bldLvl="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9942" y="2411147"/>
            <a:ext cx="10894912" cy="1135054"/>
          </a:xfrm>
          <a:prstGeom prst="rect">
            <a:avLst/>
          </a:prstGeom>
          <a:noFill/>
        </p:spPr>
        <p:txBody>
          <a:bodyPr wrap="square" rtlCol="0">
            <a:spAutoFit/>
          </a:bodyPr>
          <a:lstStyle/>
          <a:p>
            <a:pPr>
              <a:lnSpc>
                <a:spcPct val="150000"/>
              </a:lnSpc>
            </a:pP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矛盾的含义：</a:t>
            </a:r>
            <a:r>
              <a:rPr lang="zh-CN" altLang="en-US" sz="2400" b="1" dirty="0">
                <a:latin typeface="微软雅黑" panose="020B0503020204020204" pitchFamily="34" charset="-122"/>
                <a:ea typeface="微软雅黑" panose="020B0503020204020204" pitchFamily="34" charset="-122"/>
              </a:rPr>
              <a:t> 矛盾是反映事物内部</a:t>
            </a:r>
            <a:r>
              <a:rPr lang="zh-CN" altLang="en-US" sz="2400" b="1" dirty="0">
                <a:solidFill>
                  <a:srgbClr val="FF0000"/>
                </a:solidFill>
                <a:latin typeface="微软雅黑" panose="020B0503020204020204" pitchFamily="34" charset="-122"/>
                <a:ea typeface="微软雅黑" panose="020B0503020204020204" pitchFamily="34" charset="-122"/>
              </a:rPr>
              <a:t>对立</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统一</a:t>
            </a:r>
            <a:r>
              <a:rPr lang="zh-CN" altLang="en-US" sz="2400" b="1" dirty="0">
                <a:latin typeface="微软雅黑" panose="020B0503020204020204" pitchFamily="34" charset="-122"/>
                <a:ea typeface="微软雅黑" panose="020B0503020204020204" pitchFamily="34" charset="-122"/>
              </a:rPr>
              <a:t>的关系哲学范畴，矛盾就是对立统一。</a:t>
            </a:r>
            <a:endParaRPr lang="zh-CN" altLang="en-US" sz="2400" b="1" dirty="0">
              <a:latin typeface="微软雅黑" panose="020B0503020204020204" pitchFamily="34" charset="-122"/>
              <a:ea typeface="微软雅黑" panose="020B0503020204020204" pitchFamily="34" charset="-122"/>
            </a:endParaRPr>
          </a:p>
        </p:txBody>
      </p:sp>
      <p:sp>
        <p:nvSpPr>
          <p:cNvPr id="9" name="TextBox 8"/>
          <p:cNvSpPr txBox="1"/>
          <p:nvPr/>
        </p:nvSpPr>
        <p:spPr>
          <a:xfrm>
            <a:off x="10163175" y="4303395"/>
            <a:ext cx="1497965" cy="523240"/>
          </a:xfrm>
          <a:prstGeom prst="rect">
            <a:avLst/>
          </a:prstGeom>
          <a:no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3" name="文本框 2"/>
          <p:cNvSpPr txBox="1"/>
          <p:nvPr/>
        </p:nvSpPr>
        <p:spPr>
          <a:xfrm>
            <a:off x="1079500" y="1469390"/>
            <a:ext cx="6459855" cy="521970"/>
          </a:xfrm>
          <a:prstGeom prst="rect">
            <a:avLst/>
          </a:prstGeom>
          <a:noFill/>
        </p:spPr>
        <p:txBody>
          <a:bodyPr wrap="none" rtlCol="0">
            <a:spAutoFit/>
          </a:bodyPr>
          <a:lstStyle/>
          <a:p>
            <a:pPr algn="l"/>
            <a:r>
              <a:rPr lang="en-US" altLang="zh-CN" sz="2800" b="1" dirty="0" smtClean="0">
                <a:latin typeface="华文中宋" panose="02010600040101010101" charset="-122"/>
                <a:ea typeface="华文中宋" panose="02010600040101010101" charset="-122"/>
                <a:sym typeface="+mn-ea"/>
              </a:rPr>
              <a:t>【</a:t>
            </a:r>
            <a:r>
              <a:rPr lang="zh-CN" altLang="en-US" sz="2800" b="1" dirty="0" smtClean="0">
                <a:latin typeface="华文中宋" panose="02010600040101010101" charset="-122"/>
                <a:ea typeface="华文中宋" panose="02010600040101010101" charset="-122"/>
                <a:sym typeface="+mn-ea"/>
              </a:rPr>
              <a:t>知识点</a:t>
            </a:r>
            <a:r>
              <a:rPr lang="en-US" altLang="zh-CN" sz="2800" b="1" dirty="0">
                <a:latin typeface="华文中宋" panose="02010600040101010101" charset="-122"/>
                <a:ea typeface="华文中宋" panose="02010600040101010101" charset="-122"/>
                <a:sym typeface="+mn-ea"/>
              </a:rPr>
              <a:t>1</a:t>
            </a:r>
            <a:r>
              <a:rPr lang="en-US" altLang="zh-CN" sz="2800" b="1" dirty="0" smtClean="0">
                <a:latin typeface="华文中宋" panose="02010600040101010101" charset="-122"/>
                <a:ea typeface="华文中宋" panose="02010600040101010101" charset="-122"/>
                <a:sym typeface="+mn-ea"/>
              </a:rPr>
              <a:t>】</a:t>
            </a:r>
            <a:r>
              <a:rPr lang="zh-CN" altLang="en-US" sz="2800" b="1" dirty="0" smtClean="0">
                <a:latin typeface="华文中宋" panose="02010600040101010101" charset="-122"/>
                <a:ea typeface="华文中宋" panose="02010600040101010101" charset="-122"/>
                <a:sym typeface="+mn-ea"/>
              </a:rPr>
              <a:t>对立统一规律（</a:t>
            </a: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mn-ea"/>
              </a:rPr>
              <a:t>矛盾规律</a:t>
            </a:r>
            <a:r>
              <a:rPr lang="zh-CN" altLang="en-US" sz="2800" b="1" dirty="0" smtClean="0">
                <a:latin typeface="华文中宋" panose="02010600040101010101" charset="-122"/>
                <a:ea typeface="华文中宋" panose="02010600040101010101" charset="-122"/>
                <a:sym typeface="+mn-ea"/>
              </a:rPr>
              <a:t>）</a:t>
            </a:r>
            <a:endParaRPr lang="zh-CN" altLang="en-US" sz="2800" b="1" dirty="0" smtClean="0">
              <a:latin typeface="华文中宋" panose="02010600040101010101" charset="-122"/>
              <a:ea typeface="华文中宋" panose="02010600040101010101" charset="-122"/>
              <a:sym typeface="+mn-ea"/>
            </a:endParaRPr>
          </a:p>
        </p:txBody>
      </p:sp>
      <p:sp>
        <p:nvSpPr>
          <p:cNvPr id="7" name="Text Box 8"/>
          <p:cNvSpPr txBox="1">
            <a:spLocks noChangeArrowheads="1"/>
          </p:cNvSpPr>
          <p:nvPr/>
        </p:nvSpPr>
        <p:spPr bwMode="auto">
          <a:xfrm>
            <a:off x="2351584" y="4892275"/>
            <a:ext cx="1439862" cy="523220"/>
          </a:xfrm>
          <a:prstGeom prst="rect">
            <a:avLst/>
          </a:prstGeom>
          <a:solidFill>
            <a:schemeClr val="folHlink"/>
          </a:solidFill>
          <a:ln>
            <a:noFill/>
          </a:ln>
          <a:effectLst>
            <a:prstShdw prst="shdw17" dist="17961" dir="2700000">
              <a:schemeClr val="folHlink">
                <a:gamma/>
                <a:shade val="60000"/>
                <a:invGamma/>
              </a:schemeClr>
            </a:prstShdw>
          </a:effectLst>
          <a:extLst>
            <a:ext uri="{91240B29-F687-4F45-9708-019B960494DF}">
              <a14:hiddenLine xmlns:a14="http://schemas.microsoft.com/office/drawing/2010/main" w="9525">
                <a:solidFill>
                  <a:schemeClr val="bg1"/>
                </a:solidFill>
                <a:miter lim="800000"/>
                <a:headEnd/>
                <a:tailEnd/>
              </a14:hiddenLine>
            </a:ext>
          </a:extLst>
        </p:spPr>
        <p:txBody>
          <a:bodyPr>
            <a:spAutoFit/>
          </a:bodyPr>
          <a:lstStyle/>
          <a:p>
            <a:pPr algn="ctr">
              <a:spcBef>
                <a:spcPct val="50000"/>
              </a:spcBef>
            </a:pPr>
            <a:r>
              <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rPr>
              <a:t>统一</a:t>
            </a:r>
            <a:endPar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8" name="Text Box 9"/>
          <p:cNvSpPr txBox="1">
            <a:spLocks noChangeArrowheads="1"/>
          </p:cNvSpPr>
          <p:nvPr/>
        </p:nvSpPr>
        <p:spPr bwMode="auto">
          <a:xfrm>
            <a:off x="2406175" y="3662266"/>
            <a:ext cx="1439863" cy="523220"/>
          </a:xfrm>
          <a:prstGeom prst="rect">
            <a:avLst/>
          </a:prstGeom>
          <a:solidFill>
            <a:schemeClr val="folHlink"/>
          </a:solidFill>
          <a:ln>
            <a:noFill/>
          </a:ln>
          <a:effectLst>
            <a:prstShdw prst="shdw18" dist="17961" dir="13500000">
              <a:schemeClr val="folHlink">
                <a:gamma/>
                <a:shade val="60000"/>
                <a:invGamma/>
              </a:schemeClr>
            </a:prstShdw>
          </a:effectLst>
          <a:extLst>
            <a:ext uri="{91240B29-F687-4F45-9708-019B960494DF}">
              <a14:hiddenLine xmlns:a14="http://schemas.microsoft.com/office/drawing/2010/main" w="9525">
                <a:solidFill>
                  <a:schemeClr val="bg1"/>
                </a:solidFill>
                <a:miter lim="800000"/>
                <a:headEnd/>
                <a:tailEnd/>
              </a14:hiddenLine>
            </a:ext>
          </a:extLst>
        </p:spPr>
        <p:txBody>
          <a:bodyPr>
            <a:spAutoFit/>
          </a:bodyPr>
          <a:lstStyle/>
          <a:p>
            <a:pPr algn="ctr">
              <a:spcBef>
                <a:spcPct val="50000"/>
              </a:spcBef>
            </a:pPr>
            <a:r>
              <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rPr>
              <a:t>对立   </a:t>
            </a:r>
            <a:endPar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auto">
          <a:xfrm>
            <a:off x="6248669" y="3717032"/>
            <a:ext cx="1415557" cy="523220"/>
          </a:xfrm>
          <a:prstGeom prst="rect">
            <a:avLst/>
          </a:prstGeom>
          <a:solidFill>
            <a:schemeClr val="folHlink"/>
          </a:solidFill>
          <a:ln>
            <a:noFill/>
          </a:ln>
          <a:effectLst>
            <a:prstShdw prst="shdw18" dist="17961" dir="13500000">
              <a:schemeClr val="folHlink">
                <a:gamma/>
                <a:shade val="60000"/>
                <a:invGamma/>
              </a:schemeClr>
            </a:prstShdw>
          </a:effectLst>
          <a:extLst>
            <a:ext uri="{91240B29-F687-4F45-9708-019B960494DF}">
              <a14:hiddenLine xmlns:a14="http://schemas.microsoft.com/office/drawing/2010/main" w="9525">
                <a:solidFill>
                  <a:schemeClr val="bg1"/>
                </a:solidFill>
                <a:miter lim="800000"/>
                <a:headEnd/>
                <a:tailEnd/>
              </a14:hiddenLine>
            </a:ext>
          </a:extLst>
        </p:spPr>
        <p:txBody>
          <a:bodyPr wrap="square">
            <a:spAutoFit/>
          </a:bodyPr>
          <a:lstStyle/>
          <a:p>
            <a:pPr algn="ctr">
              <a:spcBef>
                <a:spcPct val="50000"/>
              </a:spcBef>
            </a:pPr>
            <a:r>
              <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rPr>
              <a:t>斗争性</a:t>
            </a:r>
            <a:endPar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1" name="Text Box 9"/>
          <p:cNvSpPr txBox="1">
            <a:spLocks noChangeArrowheads="1"/>
          </p:cNvSpPr>
          <p:nvPr/>
        </p:nvSpPr>
        <p:spPr bwMode="auto">
          <a:xfrm>
            <a:off x="6214882" y="4994012"/>
            <a:ext cx="1415557" cy="523220"/>
          </a:xfrm>
          <a:prstGeom prst="rect">
            <a:avLst/>
          </a:prstGeom>
          <a:solidFill>
            <a:schemeClr val="folHlink"/>
          </a:solidFill>
          <a:ln>
            <a:noFill/>
          </a:ln>
          <a:effectLst>
            <a:prstShdw prst="shdw18" dist="17961" dir="13500000">
              <a:schemeClr val="folHlink">
                <a:gamma/>
                <a:shade val="60000"/>
                <a:invGamma/>
              </a:schemeClr>
            </a:prstShdw>
          </a:effectLst>
          <a:extLst>
            <a:ext uri="{91240B29-F687-4F45-9708-019B960494DF}">
              <a14:hiddenLine xmlns:a14="http://schemas.microsoft.com/office/drawing/2010/main" w="9525">
                <a:solidFill>
                  <a:schemeClr val="bg1"/>
                </a:solidFill>
                <a:miter lim="800000"/>
                <a:headEnd/>
                <a:tailEnd/>
              </a14:hiddenLine>
            </a:ext>
          </a:extLst>
        </p:spPr>
        <p:txBody>
          <a:bodyPr wrap="square">
            <a:spAutoFit/>
          </a:bodyPr>
          <a:lstStyle/>
          <a:p>
            <a:pPr algn="ctr">
              <a:spcBef>
                <a:spcPct val="50000"/>
              </a:spcBef>
            </a:pPr>
            <a:r>
              <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rPr>
              <a:t>同</a:t>
            </a:r>
            <a:r>
              <a:rPr lang="zh-CN" altLang="en-US" sz="2800" b="1" i="1" dirty="0" smtClean="0">
                <a:effectLst>
                  <a:outerShdw blurRad="38100" dist="38100" dir="2700000" algn="tl">
                    <a:srgbClr val="FFFFFF"/>
                  </a:outerShdw>
                </a:effectLst>
                <a:latin typeface="微软雅黑" panose="020B0503020204020204" pitchFamily="34" charset="-122"/>
                <a:ea typeface="微软雅黑" panose="020B0503020204020204" pitchFamily="34" charset="-122"/>
              </a:rPr>
              <a:t>一性</a:t>
            </a:r>
            <a:endParaRPr lang="zh-CN" altLang="en-US" sz="2800" b="1" i="1"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2" name="AutoShape 18"/>
          <p:cNvSpPr>
            <a:spLocks noChangeArrowheads="1"/>
          </p:cNvSpPr>
          <p:nvPr/>
        </p:nvSpPr>
        <p:spPr bwMode="auto">
          <a:xfrm>
            <a:off x="4584452" y="3850595"/>
            <a:ext cx="1079500" cy="180975"/>
          </a:xfrm>
          <a:prstGeom prst="rightArrow">
            <a:avLst>
              <a:gd name="adj1" fmla="val 50000"/>
              <a:gd name="adj2" fmla="val 149123"/>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
        <p:nvSpPr>
          <p:cNvPr id="13" name="AutoShape 18"/>
          <p:cNvSpPr>
            <a:spLocks noChangeArrowheads="1"/>
          </p:cNvSpPr>
          <p:nvPr/>
        </p:nvSpPr>
        <p:spPr bwMode="auto">
          <a:xfrm>
            <a:off x="4602255" y="5074731"/>
            <a:ext cx="1079500" cy="180975"/>
          </a:xfrm>
          <a:prstGeom prst="rightArrow">
            <a:avLst>
              <a:gd name="adj1" fmla="val 50000"/>
              <a:gd name="adj2" fmla="val 149123"/>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par>
                          <p:cTn id="8" fill="hold">
                            <p:stCondLst>
                              <p:cond delay="2000"/>
                            </p:stCondLst>
                            <p:childTnLst>
                              <p:par>
                                <p:cTn id="9" presetID="4"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ox(in)">
                                      <p:cBhvr>
                                        <p:cTn id="11" dur="2000"/>
                                        <p:tgtEl>
                                          <p:spTgt spid="7"/>
                                        </p:tgtEl>
                                      </p:cBhvr>
                                    </p:animEffect>
                                  </p:childTnLst>
                                </p:cTn>
                              </p:par>
                            </p:childTnLst>
                          </p:cTn>
                        </p:par>
                        <p:par>
                          <p:cTn id="12" fill="hold">
                            <p:stCondLst>
                              <p:cond delay="4000"/>
                            </p:stCondLst>
                            <p:childTnLst>
                              <p:par>
                                <p:cTn id="13" presetID="4" presetClass="entr" presetSubtype="16"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2000"/>
                                        <p:tgtEl>
                                          <p:spTgt spid="10"/>
                                        </p:tgtEl>
                                      </p:cBhvr>
                                    </p:animEffect>
                                  </p:childTnLst>
                                </p:cTn>
                              </p:par>
                            </p:childTnLst>
                          </p:cTn>
                        </p:par>
                        <p:par>
                          <p:cTn id="16" fill="hold">
                            <p:stCondLst>
                              <p:cond delay="6000"/>
                            </p:stCondLst>
                            <p:childTnLst>
                              <p:par>
                                <p:cTn id="17" presetID="4"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0" grpId="0" bldLvl="0" animBg="1"/>
      <p:bldP spid="11" grpId="0" bldLvl="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3" name="内容占位符 2"/>
          <p:cNvSpPr>
            <a:spLocks noGrp="1"/>
          </p:cNvSpPr>
          <p:nvPr/>
        </p:nvSpPr>
        <p:spPr>
          <a:xfrm>
            <a:off x="870585" y="1631135"/>
            <a:ext cx="10515600" cy="551180"/>
          </a:xfrm>
        </p:spPr>
        <p:txBody>
          <a:bodyPr>
            <a:normAutofit/>
          </a:bodyPr>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400" b="1" dirty="0" smtClean="0">
                <a:latin typeface="华文中宋" panose="02010600040101010101" charset="-122"/>
                <a:ea typeface="华文中宋" panose="02010600040101010101" charset="-122"/>
              </a:rPr>
              <a:t>【知识点</a:t>
            </a:r>
            <a:r>
              <a:rPr lang="en-US" altLang="zh-CN" sz="2400" b="1" dirty="0">
                <a:latin typeface="华文中宋" panose="02010600040101010101" charset="-122"/>
                <a:ea typeface="华文中宋" panose="02010600040101010101" charset="-122"/>
              </a:rPr>
              <a:t>2</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矛盾的</a:t>
            </a:r>
            <a:r>
              <a:rPr lang="zh-CN" altLang="en-US" sz="2400" b="1" u="sng" dirty="0" smtClean="0">
                <a:solidFill>
                  <a:srgbClr val="FF0000"/>
                </a:solidFill>
                <a:latin typeface="华文中宋" panose="02010600040101010101" charset="-122"/>
                <a:ea typeface="华文中宋" panose="02010600040101010101" charset="-122"/>
              </a:rPr>
              <a:t>基本属性</a:t>
            </a: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矛盾的同一性和斗争性</a:t>
            </a:r>
            <a:r>
              <a:rPr lang="zh-CN" altLang="en-US" sz="2400" b="1" dirty="0" smtClean="0">
                <a:solidFill>
                  <a:srgbClr val="00B050"/>
                </a:solidFill>
                <a:latin typeface="华文中宋" panose="02010600040101010101" charset="-122"/>
                <a:ea typeface="华文中宋" panose="02010600040101010101" charset="-122"/>
              </a:rPr>
              <a:t>（选择题） </a:t>
            </a:r>
            <a:r>
              <a:rPr lang="en-US" altLang="zh-CN" sz="2400" b="1" dirty="0" smtClean="0">
                <a:solidFill>
                  <a:srgbClr val="00B050"/>
                </a:solidFill>
                <a:latin typeface="华文中宋" panose="02010600040101010101" charset="-122"/>
                <a:ea typeface="华文中宋" panose="02010600040101010101" charset="-122"/>
              </a:rPr>
              <a:t> </a:t>
            </a:r>
            <a:endParaRPr lang="en-US" altLang="zh-CN" sz="2400" b="1" dirty="0" smtClean="0">
              <a:solidFill>
                <a:srgbClr val="00B050"/>
              </a:solidFill>
              <a:latin typeface="华文中宋" panose="02010600040101010101" charset="-122"/>
              <a:ea typeface="华文中宋" panose="02010600040101010101" charset="-122"/>
            </a:endParaRPr>
          </a:p>
        </p:txBody>
      </p:sp>
      <p:sp>
        <p:nvSpPr>
          <p:cNvPr id="7" name="文本框 6"/>
          <p:cNvSpPr txBox="1"/>
          <p:nvPr/>
        </p:nvSpPr>
        <p:spPr>
          <a:xfrm>
            <a:off x="1080770" y="2405200"/>
            <a:ext cx="3530600" cy="2308324"/>
          </a:xfrm>
          <a:prstGeom prst="rect">
            <a:avLst/>
          </a:prstGeom>
          <a:noFill/>
        </p:spPr>
        <p:txBody>
          <a:bodyPr wrap="square" rtlCol="0" anchor="t">
            <a:spAutoFit/>
          </a:bodyPr>
          <a:lstStyle/>
          <a:p>
            <a:pPr>
              <a:lnSpc>
                <a:spcPct val="120000"/>
              </a:lnSpc>
            </a:pPr>
            <a:r>
              <a:rPr lang="zh-CN" altLang="en-US" sz="2400" b="1" dirty="0" smtClean="0">
                <a:latin typeface="华文中宋" panose="02010600040101010101" charset="-122"/>
                <a:ea typeface="华文中宋" panose="02010600040101010101" charset="-122"/>
                <a:sym typeface="+mn-ea"/>
              </a:rPr>
              <a:t>同一性：（相对的）</a:t>
            </a:r>
            <a:endParaRPr lang="zh-CN" altLang="en-US" sz="2400" b="1" dirty="0" smtClean="0">
              <a:latin typeface="华文中宋" panose="02010600040101010101" charset="-122"/>
              <a:ea typeface="华文中宋" panose="02010600040101010101" charset="-122"/>
              <a:sym typeface="+mn-ea"/>
            </a:endParaRPr>
          </a:p>
          <a:p>
            <a:pPr>
              <a:lnSpc>
                <a:spcPct val="120000"/>
              </a:lnSpc>
            </a:pPr>
            <a:r>
              <a:rPr lang="en-US" altLang="zh-CN" sz="2400" dirty="0" smtClean="0">
                <a:latin typeface="华文中宋" panose="02010600040101010101" charset="-122"/>
                <a:ea typeface="华文中宋" panose="02010600040101010101" charset="-122"/>
                <a:sym typeface="+mn-ea"/>
              </a:rPr>
              <a:t>1</a:t>
            </a:r>
            <a:r>
              <a:rPr lang="zh-CN" altLang="en-US" sz="2400" dirty="0" smtClean="0">
                <a:latin typeface="华文中宋" panose="02010600040101010101" charset="-122"/>
                <a:ea typeface="华文中宋" panose="02010600040101010101" charset="-122"/>
                <a:sym typeface="+mn-ea"/>
              </a:rPr>
              <a:t>、矛盾双方相互</a:t>
            </a:r>
            <a:r>
              <a:rPr lang="zh-CN" altLang="en-US" sz="2400" b="1" dirty="0" smtClean="0">
                <a:solidFill>
                  <a:srgbClr val="C00000"/>
                </a:solidFill>
                <a:latin typeface="华文中宋" panose="02010600040101010101" charset="-122"/>
                <a:ea typeface="华文中宋" panose="02010600040101010101" charset="-122"/>
                <a:sym typeface="+mn-ea"/>
              </a:rPr>
              <a:t>依存</a:t>
            </a:r>
            <a:endParaRPr lang="en-US" altLang="zh-CN" sz="2400" b="1" dirty="0" smtClean="0">
              <a:solidFill>
                <a:srgbClr val="C00000"/>
              </a:solidFill>
              <a:latin typeface="华文中宋" panose="02010600040101010101" charset="-122"/>
              <a:ea typeface="华文中宋" panose="02010600040101010101" charset="-122"/>
            </a:endParaRPr>
          </a:p>
          <a:p>
            <a:pPr>
              <a:lnSpc>
                <a:spcPct val="120000"/>
              </a:lnSpc>
            </a:pPr>
            <a:r>
              <a:rPr lang="en-US" altLang="zh-CN" sz="2400" dirty="0" smtClean="0">
                <a:latin typeface="华文中宋" panose="02010600040101010101" charset="-122"/>
                <a:ea typeface="华文中宋" panose="02010600040101010101" charset="-122"/>
                <a:sym typeface="+mn-ea"/>
              </a:rPr>
              <a:t>2</a:t>
            </a:r>
            <a:r>
              <a:rPr lang="zh-CN" altLang="en-US" sz="2400" dirty="0" smtClean="0">
                <a:latin typeface="华文中宋" panose="02010600040101010101" charset="-122"/>
                <a:ea typeface="华文中宋" panose="02010600040101010101" charset="-122"/>
                <a:sym typeface="+mn-ea"/>
              </a:rPr>
              <a:t>、矛盾双方相互</a:t>
            </a:r>
            <a:r>
              <a:rPr lang="zh-CN" altLang="en-US" sz="2400" b="1" dirty="0" smtClean="0">
                <a:solidFill>
                  <a:srgbClr val="C00000"/>
                </a:solidFill>
                <a:latin typeface="华文中宋" panose="02010600040101010101" charset="-122"/>
                <a:ea typeface="华文中宋" panose="02010600040101010101" charset="-122"/>
                <a:sym typeface="+mn-ea"/>
              </a:rPr>
              <a:t>贯通</a:t>
            </a:r>
            <a:endParaRPr lang="zh-CN" altLang="en-US" sz="2400" b="1" dirty="0" smtClean="0">
              <a:solidFill>
                <a:srgbClr val="C00000"/>
              </a:solidFill>
              <a:latin typeface="华文中宋" panose="02010600040101010101" charset="-122"/>
              <a:ea typeface="华文中宋" panose="02010600040101010101" charset="-122"/>
              <a:sym typeface="+mn-ea"/>
            </a:endParaRPr>
          </a:p>
          <a:p>
            <a:pPr>
              <a:lnSpc>
                <a:spcPct val="120000"/>
              </a:lnSpc>
            </a:pPr>
            <a:r>
              <a:rPr lang="zh-CN" altLang="en-US" sz="2400" b="1" dirty="0" smtClean="0">
                <a:solidFill>
                  <a:srgbClr val="C00000"/>
                </a:solidFill>
                <a:latin typeface="华文中宋" panose="02010600040101010101" charset="-122"/>
                <a:ea typeface="华文中宋" panose="02010600040101010101" charset="-122"/>
                <a:sym typeface="+mn-ea"/>
              </a:rPr>
              <a:t>   </a:t>
            </a:r>
            <a:r>
              <a:rPr lang="zh-CN" altLang="en-US" sz="2400" dirty="0" smtClean="0">
                <a:latin typeface="华文中宋" panose="02010600040101010101" charset="-122"/>
                <a:ea typeface="华文中宋" panose="02010600040101010101" charset="-122"/>
                <a:sym typeface="+mn-ea"/>
              </a:rPr>
              <a:t>①相互渗透或者包含</a:t>
            </a:r>
            <a:endParaRPr lang="en-US" altLang="zh-CN" sz="2400" dirty="0" smtClean="0">
              <a:latin typeface="华文中宋" panose="02010600040101010101" charset="-122"/>
              <a:ea typeface="华文中宋" panose="02010600040101010101" charset="-122"/>
            </a:endParaRPr>
          </a:p>
          <a:p>
            <a:pPr>
              <a:lnSpc>
                <a:spcPct val="120000"/>
              </a:lnSpc>
            </a:pPr>
            <a:r>
              <a:rPr lang="zh-CN" altLang="en-US" sz="2400" dirty="0" smtClean="0">
                <a:latin typeface="华文中宋" panose="02010600040101010101" charset="-122"/>
                <a:ea typeface="华文中宋" panose="02010600040101010101" charset="-122"/>
                <a:sym typeface="+mn-ea"/>
              </a:rPr>
              <a:t>   ②一定条件下相互转化</a:t>
            </a:r>
            <a:endParaRPr lang="en-US" altLang="zh-CN" sz="2400" dirty="0" smtClean="0">
              <a:latin typeface="华文中宋" panose="02010600040101010101" charset="-122"/>
              <a:ea typeface="华文中宋" panose="02010600040101010101" charset="-122"/>
              <a:sym typeface="+mn-ea"/>
            </a:endParaRPr>
          </a:p>
        </p:txBody>
      </p:sp>
      <p:sp>
        <p:nvSpPr>
          <p:cNvPr id="9" name="文本框 8"/>
          <p:cNvSpPr txBox="1"/>
          <p:nvPr/>
        </p:nvSpPr>
        <p:spPr>
          <a:xfrm>
            <a:off x="8699500" y="2659200"/>
            <a:ext cx="2910205" cy="1420495"/>
          </a:xfrm>
          <a:prstGeom prst="rect">
            <a:avLst/>
          </a:prstGeom>
          <a:noFill/>
        </p:spPr>
        <p:txBody>
          <a:bodyPr wrap="square" rtlCol="0" anchor="t">
            <a:spAutoFit/>
          </a:bodyPr>
          <a:lstStyle/>
          <a:p>
            <a:pPr>
              <a:lnSpc>
                <a:spcPct val="120000"/>
              </a:lnSpc>
            </a:pPr>
            <a:r>
              <a:rPr lang="zh-CN" altLang="en-US" sz="2400" b="1" dirty="0" smtClean="0">
                <a:latin typeface="华文中宋" panose="02010600040101010101" charset="-122"/>
                <a:ea typeface="华文中宋" panose="02010600040101010101" charset="-122"/>
                <a:sym typeface="+mn-ea"/>
              </a:rPr>
              <a:t>斗争性：（绝对的）</a:t>
            </a:r>
            <a:endParaRPr lang="zh-CN" altLang="en-US" sz="2400" b="1" dirty="0" smtClean="0">
              <a:latin typeface="华文中宋" panose="02010600040101010101" charset="-122"/>
              <a:ea typeface="华文中宋" panose="02010600040101010101" charset="-122"/>
              <a:sym typeface="+mn-ea"/>
            </a:endParaRPr>
          </a:p>
          <a:p>
            <a:pPr>
              <a:lnSpc>
                <a:spcPct val="120000"/>
              </a:lnSpc>
            </a:pPr>
            <a:r>
              <a:rPr lang="zh-CN" altLang="en-US" sz="2400" dirty="0" smtClean="0">
                <a:latin typeface="华文中宋" panose="02010600040101010101" charset="-122"/>
                <a:ea typeface="华文中宋" panose="02010600040101010101" charset="-122"/>
                <a:sym typeface="+mn-ea"/>
              </a:rPr>
              <a:t>矛盾双方相互</a:t>
            </a:r>
            <a:r>
              <a:rPr lang="zh-CN" altLang="en-US" sz="2400" b="1" dirty="0" smtClean="0">
                <a:solidFill>
                  <a:srgbClr val="C00000"/>
                </a:solidFill>
                <a:latin typeface="华文中宋" panose="02010600040101010101" charset="-122"/>
                <a:ea typeface="华文中宋" panose="02010600040101010101" charset="-122"/>
                <a:sym typeface="+mn-ea"/>
              </a:rPr>
              <a:t>排斥</a:t>
            </a:r>
            <a:r>
              <a:rPr lang="zh-CN" altLang="en-US" sz="2400" dirty="0" smtClean="0">
                <a:latin typeface="华文中宋" panose="02010600040101010101" charset="-122"/>
                <a:ea typeface="华文中宋" panose="02010600040101010101" charset="-122"/>
                <a:sym typeface="+mn-ea"/>
              </a:rPr>
              <a:t>、相互</a:t>
            </a:r>
            <a:r>
              <a:rPr lang="zh-CN" altLang="en-US" sz="2400" b="1" dirty="0" smtClean="0">
                <a:solidFill>
                  <a:srgbClr val="C00000"/>
                </a:solidFill>
                <a:latin typeface="华文中宋" panose="02010600040101010101" charset="-122"/>
                <a:ea typeface="华文中宋" panose="02010600040101010101" charset="-122"/>
                <a:sym typeface="+mn-ea"/>
              </a:rPr>
              <a:t>对立</a:t>
            </a:r>
            <a:r>
              <a:rPr lang="zh-CN" altLang="en-US" sz="2400" dirty="0" smtClean="0">
                <a:latin typeface="华文中宋" panose="02010600040101010101" charset="-122"/>
                <a:ea typeface="华文中宋" panose="02010600040101010101" charset="-122"/>
                <a:sym typeface="+mn-ea"/>
              </a:rPr>
              <a:t>的性质</a:t>
            </a:r>
            <a:endParaRPr lang="zh-CN" altLang="en-US" sz="2400" dirty="0">
              <a:latin typeface="华文中宋" panose="02010600040101010101" charset="-122"/>
              <a:ea typeface="华文中宋" panose="02010600040101010101" charset="-122"/>
            </a:endParaRPr>
          </a:p>
        </p:txBody>
      </p:sp>
      <p:sp>
        <p:nvSpPr>
          <p:cNvPr id="10" name="文本框 9"/>
          <p:cNvSpPr txBox="1"/>
          <p:nvPr/>
        </p:nvSpPr>
        <p:spPr>
          <a:xfrm>
            <a:off x="4836795" y="2816045"/>
            <a:ext cx="1071245" cy="1107996"/>
          </a:xfrm>
          <a:prstGeom prst="rect">
            <a:avLst/>
          </a:prstGeom>
          <a:noFill/>
        </p:spPr>
        <p:txBody>
          <a:bodyPr wrap="square" rtlCol="0">
            <a:spAutoFit/>
          </a:bodyPr>
          <a:lstStyle/>
          <a:p>
            <a:r>
              <a:rPr lang="zh-CN" altLang="en-US" sz="6600" dirty="0">
                <a:solidFill>
                  <a:srgbClr val="FF0000"/>
                </a:solidFill>
                <a:latin typeface="方正清刻本悦宋简体" panose="02000000000000000000" pitchFamily="2" charset="-122"/>
                <a:ea typeface="方正清刻本悦宋简体" panose="02000000000000000000" pitchFamily="2" charset="-122"/>
              </a:rPr>
              <a:t>买</a:t>
            </a:r>
            <a:endParaRPr lang="zh-CN" altLang="en-US" sz="6600" dirty="0">
              <a:solidFill>
                <a:srgbClr val="FF0000"/>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6084570" y="3000830"/>
            <a:ext cx="993775" cy="922020"/>
          </a:xfrm>
          <a:prstGeom prst="rect">
            <a:avLst/>
          </a:prstGeom>
          <a:noFill/>
        </p:spPr>
        <p:txBody>
          <a:bodyPr wrap="square" rtlCol="0">
            <a:spAutoFit/>
          </a:bodyPr>
          <a:lstStyle/>
          <a:p>
            <a:r>
              <a:rPr lang="en-US" altLang="zh-CN" sz="5400">
                <a:solidFill>
                  <a:schemeClr val="tx1"/>
                </a:solidFill>
                <a:latin typeface="方正清刻本悦宋简体" panose="02000000000000000000" pitchFamily="2" charset="-122"/>
                <a:ea typeface="方正清刻本悦宋简体" panose="02000000000000000000" pitchFamily="2" charset="-122"/>
              </a:rPr>
              <a:t>VS</a:t>
            </a:r>
            <a:endParaRPr lang="en-US" altLang="zh-CN" sz="5400">
              <a:solidFill>
                <a:schemeClr val="tx1"/>
              </a:solidFill>
              <a:latin typeface="方正清刻本悦宋简体" panose="02000000000000000000" pitchFamily="2" charset="-122"/>
              <a:ea typeface="方正清刻本悦宋简体" panose="02000000000000000000" pitchFamily="2" charset="-122"/>
            </a:endParaRPr>
          </a:p>
        </p:txBody>
      </p:sp>
      <p:sp>
        <p:nvSpPr>
          <p:cNvPr id="12" name="文本框 11"/>
          <p:cNvSpPr txBox="1"/>
          <p:nvPr/>
        </p:nvSpPr>
        <p:spPr>
          <a:xfrm>
            <a:off x="7254875" y="2816045"/>
            <a:ext cx="1071245" cy="1107996"/>
          </a:xfrm>
          <a:prstGeom prst="rect">
            <a:avLst/>
          </a:prstGeom>
          <a:noFill/>
        </p:spPr>
        <p:txBody>
          <a:bodyPr wrap="square" rtlCol="0">
            <a:spAutoFit/>
          </a:bodyPr>
          <a:lstStyle/>
          <a:p>
            <a:r>
              <a:rPr lang="zh-CN" altLang="en-US" sz="6600" dirty="0" smtClean="0">
                <a:solidFill>
                  <a:schemeClr val="tx1"/>
                </a:solidFill>
                <a:latin typeface="方正清刻本悦宋简体" panose="02000000000000000000" pitchFamily="2" charset="-122"/>
                <a:ea typeface="方正清刻本悦宋简体" panose="02000000000000000000" pitchFamily="2" charset="-122"/>
              </a:rPr>
              <a:t>卖</a:t>
            </a:r>
            <a:endParaRPr lang="zh-CN" altLang="en-US" sz="660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14" name="矩形 13"/>
          <p:cNvSpPr/>
          <p:nvPr/>
        </p:nvSpPr>
        <p:spPr>
          <a:xfrm>
            <a:off x="4780915" y="2770325"/>
            <a:ext cx="3600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4" grpId="0" bldLvl="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862965" y="1449070"/>
            <a:ext cx="10681335" cy="2306955"/>
          </a:xfrm>
          <a:prstGeom prst="rect">
            <a:avLst/>
          </a:prstGeom>
          <a:noFill/>
        </p:spPr>
        <p:txBody>
          <a:bodyPr wrap="square" rtlCol="0">
            <a:spAutoFit/>
          </a:bodyPr>
          <a:lstStyle/>
          <a:p>
            <a:pPr lvl="0">
              <a:lnSpc>
                <a:spcPct val="150000"/>
              </a:lnSpc>
            </a:pP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a:latin typeface="华文中宋" panose="02010600040101010101" charset="-122"/>
                <a:ea typeface="华文中宋" panose="02010600040101010101" charset="-122"/>
              </a:rPr>
              <a:t>3</a:t>
            </a:r>
            <a:r>
              <a:rPr lang="en-US" altLang="zh-CN" sz="2400" b="1"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事物发展的内因和外因</a:t>
            </a:r>
            <a:r>
              <a:rPr lang="zh-CN" altLang="en-US" sz="2400" dirty="0" smtClean="0">
                <a:latin typeface="华文中宋" panose="02010600040101010101" charset="-122"/>
                <a:ea typeface="华文中宋" panose="02010600040101010101" charset="-122"/>
                <a:sym typeface="+mn-ea"/>
              </a:rPr>
              <a:t>【</a:t>
            </a:r>
            <a:r>
              <a:rPr lang="zh-CN" altLang="en-US" sz="2400" b="1" dirty="0" smtClean="0">
                <a:latin typeface="华文中宋" panose="02010600040101010101" charset="-122"/>
                <a:ea typeface="华文中宋" panose="02010600040101010101" charset="-122"/>
                <a:sym typeface="+mn-ea"/>
              </a:rPr>
              <a:t>选择、简答】</a:t>
            </a:r>
            <a:endParaRPr lang="en-US" altLang="zh-CN" sz="2400" b="1" dirty="0" smtClean="0">
              <a:latin typeface="华文中宋" panose="02010600040101010101" charset="-122"/>
              <a:ea typeface="华文中宋" panose="02010600040101010101" charset="-122"/>
            </a:endParaRPr>
          </a:p>
          <a:p>
            <a:pPr lvl="0">
              <a:lnSpc>
                <a:spcPct val="150000"/>
              </a:lnSpc>
            </a:pPr>
            <a:r>
              <a:rPr lang="zh-CN" altLang="en-US" sz="2400" b="1" dirty="0">
                <a:latin typeface="华文中宋" panose="02010600040101010101" charset="-122"/>
                <a:ea typeface="华文中宋" panose="02010600040101010101" charset="-122"/>
              </a:rPr>
              <a:t>①含义</a:t>
            </a:r>
            <a:r>
              <a:rPr lang="zh-CN" altLang="en-US" sz="2400" b="1" dirty="0" smtClean="0">
                <a:latin typeface="华文中宋" panose="02010600040101010101" charset="-122"/>
                <a:ea typeface="华文中宋" panose="02010600040101010101" charset="-122"/>
              </a:rPr>
              <a:t>：内因：</a:t>
            </a:r>
            <a:r>
              <a:rPr lang="zh-CN" altLang="en-US" sz="2400" dirty="0" smtClean="0">
                <a:latin typeface="华文中宋" panose="02010600040101010101" charset="-122"/>
                <a:ea typeface="华文中宋" panose="02010600040101010101" charset="-122"/>
              </a:rPr>
              <a:t>事物的</a:t>
            </a:r>
            <a:r>
              <a:rPr lang="zh-CN" altLang="en-US" sz="2400" b="1" dirty="0" smtClean="0">
                <a:solidFill>
                  <a:srgbClr val="C00000"/>
                </a:solidFill>
                <a:latin typeface="华文中宋" panose="02010600040101010101" charset="-122"/>
                <a:ea typeface="华文中宋" panose="02010600040101010101" charset="-122"/>
              </a:rPr>
              <a:t>内部矛盾</a:t>
            </a:r>
            <a:r>
              <a:rPr lang="zh-CN" altLang="en-US" sz="2400"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外因：</a:t>
            </a:r>
            <a:r>
              <a:rPr lang="zh-CN" altLang="en-US" sz="2400" dirty="0" smtClean="0">
                <a:latin typeface="华文中宋" panose="02010600040101010101" charset="-122"/>
                <a:ea typeface="华文中宋" panose="02010600040101010101" charset="-122"/>
              </a:rPr>
              <a:t>即</a:t>
            </a:r>
            <a:r>
              <a:rPr lang="zh-CN" altLang="en-US" sz="2400" b="1" dirty="0" smtClean="0">
                <a:solidFill>
                  <a:srgbClr val="C00000"/>
                </a:solidFill>
                <a:latin typeface="华文中宋" panose="02010600040101010101" charset="-122"/>
                <a:ea typeface="华文中宋" panose="02010600040101010101" charset="-122"/>
              </a:rPr>
              <a:t>外部矛盾</a:t>
            </a:r>
            <a:r>
              <a:rPr lang="zh-CN" altLang="en-US" sz="2400" dirty="0" smtClean="0">
                <a:latin typeface="华文中宋" panose="02010600040101010101" charset="-122"/>
                <a:ea typeface="华文中宋" panose="02010600040101010101" charset="-122"/>
              </a:rPr>
              <a:t>。</a:t>
            </a:r>
            <a:endParaRPr lang="en-US" altLang="zh-CN" sz="2400" b="1" dirty="0" smtClean="0">
              <a:latin typeface="华文中宋" panose="02010600040101010101" charset="-122"/>
              <a:ea typeface="华文中宋" panose="02010600040101010101" charset="-122"/>
            </a:endParaRPr>
          </a:p>
          <a:p>
            <a:pPr lvl="0">
              <a:lnSpc>
                <a:spcPct val="150000"/>
              </a:lnSpc>
            </a:pPr>
            <a:r>
              <a:rPr lang="zh-CN" altLang="en-US" sz="2400" b="1" dirty="0">
                <a:latin typeface="华文中宋" panose="02010600040101010101" charset="-122"/>
                <a:ea typeface="华文中宋" panose="02010600040101010101" charset="-122"/>
              </a:rPr>
              <a:t>②关系</a:t>
            </a:r>
            <a:r>
              <a:rPr lang="zh-CN" altLang="en-US" sz="2400" b="1" dirty="0" smtClean="0">
                <a:latin typeface="华文中宋" panose="02010600040101010101" charset="-122"/>
                <a:ea typeface="华文中宋" panose="02010600040101010101" charset="-122"/>
              </a:rPr>
              <a:t>：</a:t>
            </a:r>
            <a:r>
              <a:rPr lang="zh-CN" altLang="en-US" sz="2400" b="1" u="sng" dirty="0" smtClean="0">
                <a:solidFill>
                  <a:srgbClr val="C00000"/>
                </a:solidFill>
                <a:latin typeface="华文中宋" panose="02010600040101010101" charset="-122"/>
                <a:ea typeface="华文中宋" panose="02010600040101010101" charset="-122"/>
              </a:rPr>
              <a:t>内因</a:t>
            </a:r>
            <a:r>
              <a:rPr lang="zh-CN" altLang="en-US" sz="2400" u="sng" dirty="0" smtClean="0">
                <a:latin typeface="华文中宋" panose="02010600040101010101" charset="-122"/>
                <a:ea typeface="华文中宋" panose="02010600040101010101" charset="-122"/>
              </a:rPr>
              <a:t>是事物发展变化的</a:t>
            </a:r>
            <a:r>
              <a:rPr lang="en-US" altLang="zh-CN" sz="2400" u="sng" dirty="0" smtClean="0">
                <a:latin typeface="华文中宋" panose="02010600040101010101" charset="-122"/>
                <a:ea typeface="华文中宋" panose="02010600040101010101" charset="-122"/>
              </a:rPr>
              <a:t>(     )</a:t>
            </a:r>
            <a:r>
              <a:rPr lang="zh-CN" altLang="en-US" sz="2400" dirty="0" smtClean="0">
                <a:latin typeface="华文中宋" panose="02010600040101010101" charset="-122"/>
                <a:ea typeface="华文中宋" panose="02010600040101010101" charset="-122"/>
              </a:rPr>
              <a:t>，</a:t>
            </a:r>
            <a:r>
              <a:rPr lang="zh-CN" altLang="en-US" sz="2400" b="1" u="sng" dirty="0" smtClean="0">
                <a:solidFill>
                  <a:srgbClr val="C00000"/>
                </a:solidFill>
                <a:latin typeface="华文中宋" panose="02010600040101010101" charset="-122"/>
                <a:ea typeface="华文中宋" panose="02010600040101010101" charset="-122"/>
              </a:rPr>
              <a:t>外因</a:t>
            </a:r>
            <a:r>
              <a:rPr lang="zh-CN" altLang="en-US" sz="2400" u="sng" dirty="0" smtClean="0">
                <a:latin typeface="华文中宋" panose="02010600040101010101" charset="-122"/>
                <a:ea typeface="华文中宋" panose="02010600040101010101" charset="-122"/>
              </a:rPr>
              <a:t>是事物发展变化的</a:t>
            </a:r>
            <a:r>
              <a:rPr lang="en-US" altLang="zh-CN" sz="2400" u="sng" dirty="0" smtClean="0">
                <a:latin typeface="华文中宋" panose="02010600040101010101" charset="-122"/>
                <a:ea typeface="华文中宋" panose="02010600040101010101" charset="-122"/>
              </a:rPr>
              <a:t>(       )</a:t>
            </a:r>
            <a:r>
              <a:rPr lang="zh-CN" altLang="en-US" sz="2400" u="sng" dirty="0" smtClean="0">
                <a:latin typeface="华文中宋" panose="02010600040101010101" charset="-122"/>
                <a:ea typeface="华文中宋" panose="02010600040101010101" charset="-122"/>
              </a:rPr>
              <a:t>。</a:t>
            </a:r>
            <a:endParaRPr lang="en-US" altLang="zh-CN" sz="2400" u="sng" dirty="0" smtClean="0">
              <a:latin typeface="华文中宋" panose="02010600040101010101" charset="-122"/>
              <a:ea typeface="华文中宋" panose="02010600040101010101" charset="-122"/>
            </a:endParaRPr>
          </a:p>
          <a:p>
            <a:pPr lvl="0">
              <a:lnSpc>
                <a:spcPct val="150000"/>
              </a:lnSpc>
            </a:pPr>
            <a:r>
              <a:rPr lang="zh-CN" altLang="en-US" sz="2400" b="1" dirty="0" smtClean="0">
                <a:solidFill>
                  <a:srgbClr val="C00000"/>
                </a:solidFill>
                <a:latin typeface="华文中宋" panose="02010600040101010101" charset="-122"/>
                <a:ea typeface="华文中宋" panose="02010600040101010101" charset="-122"/>
              </a:rPr>
              <a:t>             </a:t>
            </a:r>
            <a:r>
              <a:rPr lang="en-US" altLang="zh-CN" sz="2400" u="sng" dirty="0" smtClean="0">
                <a:latin typeface="华文中宋" panose="02010600040101010101" charset="-122"/>
                <a:ea typeface="华文中宋" panose="02010600040101010101" charset="-122"/>
                <a:sym typeface="+mn-ea"/>
              </a:rPr>
              <a:t>(     )</a:t>
            </a:r>
            <a:r>
              <a:rPr lang="zh-CN" altLang="en-US" sz="2400" u="sng" dirty="0" smtClean="0">
                <a:latin typeface="华文中宋" panose="02010600040101010101" charset="-122"/>
                <a:ea typeface="华文中宋" panose="02010600040101010101" charset="-122"/>
              </a:rPr>
              <a:t>通过</a:t>
            </a:r>
            <a:r>
              <a:rPr lang="en-US" altLang="zh-CN" sz="2400" u="sng" dirty="0" smtClean="0">
                <a:latin typeface="华文中宋" panose="02010600040101010101" charset="-122"/>
                <a:ea typeface="华文中宋" panose="02010600040101010101" charset="-122"/>
                <a:sym typeface="+mn-ea"/>
              </a:rPr>
              <a:t>(     )</a:t>
            </a:r>
            <a:r>
              <a:rPr lang="zh-CN" altLang="en-US" sz="2400" u="sng" dirty="0" smtClean="0">
                <a:latin typeface="华文中宋" panose="02010600040101010101" charset="-122"/>
                <a:ea typeface="华文中宋" panose="02010600040101010101" charset="-122"/>
              </a:rPr>
              <a:t>而起作用。</a:t>
            </a:r>
            <a:endParaRPr lang="zh-CN" altLang="en-US" sz="2400" u="sng" dirty="0">
              <a:latin typeface="华文中宋" panose="02010600040101010101" charset="-122"/>
              <a:ea typeface="华文中宋" panose="02010600040101010101" charset="-122"/>
            </a:endParaRPr>
          </a:p>
        </p:txBody>
      </p:sp>
      <p:sp>
        <p:nvSpPr>
          <p:cNvPr id="10" name="TextBox 9"/>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2" name="文本框 1"/>
          <p:cNvSpPr txBox="1"/>
          <p:nvPr/>
        </p:nvSpPr>
        <p:spPr>
          <a:xfrm>
            <a:off x="2326005" y="4578350"/>
            <a:ext cx="8637270" cy="1630045"/>
          </a:xfrm>
          <a:prstGeom prst="rect">
            <a:avLst/>
          </a:prstGeom>
          <a:noFill/>
        </p:spPr>
        <p:txBody>
          <a:bodyPr wrap="square" rtlCol="0" anchor="t">
            <a:spAutoFit/>
          </a:bodyPr>
          <a:lstStyle/>
          <a:p>
            <a:pPr lvl="0">
              <a:lnSpc>
                <a:spcPct val="125000"/>
              </a:lnSpc>
              <a:spcBef>
                <a:spcPts val="0"/>
              </a:spcBef>
              <a:spcAft>
                <a:spcPts val="0"/>
              </a:spcAft>
            </a:pPr>
            <a:r>
              <a:rPr lang="en-US" altLang="zh-CN" sz="2000" dirty="0" smtClean="0">
                <a:latin typeface="微软雅黑" panose="020B0503020204020204" pitchFamily="34" charset="-122"/>
                <a:ea typeface="微软雅黑" panose="020B0503020204020204" pitchFamily="34" charset="-122"/>
                <a:sym typeface="+mn-ea"/>
              </a:rPr>
              <a:t>1. </a:t>
            </a:r>
            <a:r>
              <a:rPr lang="zh-CN" altLang="en-US" sz="2000" dirty="0" smtClean="0">
                <a:latin typeface="微软雅黑" panose="020B0503020204020204" pitchFamily="34" charset="-122"/>
                <a:ea typeface="微软雅黑" panose="020B0503020204020204" pitchFamily="34" charset="-122"/>
                <a:sym typeface="+mn-ea"/>
              </a:rPr>
              <a:t>我对现在的工作、工资不满意，想提升自己的学历</a:t>
            </a:r>
            <a:r>
              <a:rPr lang="en-US" altLang="zh-CN" sz="2000" dirty="0" smtClean="0">
                <a:latin typeface="微软雅黑" panose="020B0503020204020204" pitchFamily="34" charset="-122"/>
                <a:ea typeface="微软雅黑" panose="020B0503020204020204" pitchFamily="34" charset="-122"/>
                <a:sym typeface="+mn-ea"/>
              </a:rPr>
              <a:t>……</a:t>
            </a:r>
            <a:r>
              <a:rPr lang="zh-CN" altLang="en-US" sz="2000" dirty="0" smtClean="0">
                <a:latin typeface="微软雅黑" panose="020B0503020204020204" pitchFamily="34" charset="-122"/>
                <a:ea typeface="微软雅黑" panose="020B0503020204020204" pitchFamily="34" charset="-122"/>
                <a:sym typeface="+mn-ea"/>
              </a:rPr>
              <a:t>（内因）</a:t>
            </a:r>
            <a:endParaRPr lang="zh-CN" altLang="en-US" sz="2000" dirty="0" smtClean="0">
              <a:latin typeface="微软雅黑" panose="020B0503020204020204" pitchFamily="34" charset="-122"/>
              <a:ea typeface="微软雅黑" panose="020B0503020204020204" pitchFamily="34" charset="-122"/>
              <a:sym typeface="+mn-ea"/>
            </a:endParaRPr>
          </a:p>
          <a:p>
            <a:pPr lvl="0">
              <a:lnSpc>
                <a:spcPct val="125000"/>
              </a:lnSpc>
            </a:pPr>
            <a:r>
              <a:rPr lang="en-US" altLang="zh-CN" sz="2000" dirty="0" smtClean="0">
                <a:latin typeface="微软雅黑" panose="020B0503020204020204" pitchFamily="34" charset="-122"/>
                <a:ea typeface="微软雅黑" panose="020B0503020204020204" pitchFamily="34" charset="-122"/>
                <a:sym typeface="+mn-ea"/>
              </a:rPr>
              <a:t>2. </a:t>
            </a:r>
            <a:r>
              <a:rPr lang="zh-CN" altLang="en-US" sz="2000" dirty="0" smtClean="0">
                <a:latin typeface="微软雅黑" panose="020B0503020204020204" pitchFamily="34" charset="-122"/>
                <a:ea typeface="微软雅黑" panose="020B0503020204020204" pitchFamily="34" charset="-122"/>
                <a:sym typeface="+mn-ea"/>
              </a:rPr>
              <a:t>父母亲戚老公老婆想让我考</a:t>
            </a:r>
            <a:r>
              <a:rPr lang="en-US" altLang="zh-CN" sz="2000" dirty="0" smtClean="0">
                <a:latin typeface="微软雅黑" panose="020B0503020204020204" pitchFamily="34" charset="-122"/>
                <a:ea typeface="微软雅黑" panose="020B0503020204020204" pitchFamily="34" charset="-122"/>
                <a:sym typeface="+mn-ea"/>
              </a:rPr>
              <a:t>……</a:t>
            </a:r>
            <a:endParaRPr lang="en-US" altLang="zh-CN" sz="2000" dirty="0" smtClean="0">
              <a:latin typeface="微软雅黑" panose="020B0503020204020204" pitchFamily="34" charset="-122"/>
              <a:ea typeface="微软雅黑" panose="020B0503020204020204" pitchFamily="34" charset="-122"/>
            </a:endParaRPr>
          </a:p>
          <a:p>
            <a:pPr lvl="0">
              <a:lnSpc>
                <a:spcPct val="125000"/>
              </a:lnSpc>
            </a:pPr>
            <a:r>
              <a:rPr lang="en-US" altLang="zh-CN" sz="2000" dirty="0" smtClean="0">
                <a:latin typeface="微软雅黑" panose="020B0503020204020204" pitchFamily="34" charset="-122"/>
                <a:ea typeface="微软雅黑" panose="020B0503020204020204" pitchFamily="34" charset="-122"/>
                <a:sym typeface="+mn-ea"/>
              </a:rPr>
              <a:t>3. </a:t>
            </a:r>
            <a:r>
              <a:rPr lang="zh-CN" altLang="en-US" sz="2000" dirty="0" smtClean="0">
                <a:latin typeface="微软雅黑" panose="020B0503020204020204" pitchFamily="34" charset="-122"/>
                <a:ea typeface="微软雅黑" panose="020B0503020204020204" pitchFamily="34" charset="-122"/>
                <a:sym typeface="+mn-ea"/>
              </a:rPr>
              <a:t>老板同事刺激我</a:t>
            </a:r>
            <a:r>
              <a:rPr lang="en-US" altLang="zh-CN" sz="2000" dirty="0" smtClean="0">
                <a:latin typeface="微软雅黑" panose="020B0503020204020204" pitchFamily="34" charset="-122"/>
                <a:ea typeface="微软雅黑" panose="020B0503020204020204" pitchFamily="34" charset="-122"/>
                <a:sym typeface="+mn-ea"/>
              </a:rPr>
              <a:t>……</a:t>
            </a:r>
            <a:endParaRPr lang="en-US" altLang="zh-CN" sz="2000" dirty="0" smtClean="0">
              <a:latin typeface="微软雅黑" panose="020B0503020204020204" pitchFamily="34" charset="-122"/>
              <a:ea typeface="微软雅黑" panose="020B0503020204020204" pitchFamily="34" charset="-122"/>
            </a:endParaRPr>
          </a:p>
          <a:p>
            <a:pPr lvl="0">
              <a:lnSpc>
                <a:spcPct val="125000"/>
              </a:lnSpc>
            </a:pPr>
            <a:r>
              <a:rPr lang="en-US" altLang="zh-CN" sz="2000" dirty="0" smtClean="0">
                <a:latin typeface="微软雅黑" panose="020B0503020204020204" pitchFamily="34" charset="-122"/>
                <a:ea typeface="微软雅黑" panose="020B0503020204020204" pitchFamily="34" charset="-122"/>
                <a:sym typeface="+mn-ea"/>
              </a:rPr>
              <a:t>4. </a:t>
            </a:r>
            <a:r>
              <a:rPr lang="zh-CN" altLang="en-US" sz="2000" dirty="0">
                <a:latin typeface="微软雅黑" panose="020B0503020204020204" pitchFamily="34" charset="-122"/>
                <a:ea typeface="微软雅黑" panose="020B0503020204020204" pitchFamily="34" charset="-122"/>
                <a:sym typeface="+mn-ea"/>
              </a:rPr>
              <a:t>丽丽</a:t>
            </a:r>
            <a:r>
              <a:rPr lang="zh-CN" altLang="en-US" sz="2000" dirty="0" smtClean="0">
                <a:latin typeface="微软雅黑" panose="020B0503020204020204" pitchFamily="34" charset="-122"/>
                <a:ea typeface="微软雅黑" panose="020B0503020204020204" pitchFamily="34" charset="-122"/>
                <a:sym typeface="+mn-ea"/>
              </a:rPr>
              <a:t>老师鼓励我</a:t>
            </a:r>
            <a:r>
              <a:rPr lang="en-US" altLang="zh-CN" sz="2000" dirty="0" smtClean="0">
                <a:latin typeface="微软雅黑" panose="020B0503020204020204" pitchFamily="34" charset="-122"/>
                <a:ea typeface="微软雅黑" panose="020B0503020204020204" pitchFamily="34" charset="-122"/>
                <a:sym typeface="+mn-ea"/>
              </a:rPr>
              <a:t>……</a:t>
            </a:r>
            <a:endParaRPr lang="zh-CN" altLang="en-US" sz="2000" dirty="0"/>
          </a:p>
        </p:txBody>
      </p:sp>
      <p:sp>
        <p:nvSpPr>
          <p:cNvPr id="3" name="右大括号 2"/>
          <p:cNvSpPr/>
          <p:nvPr/>
        </p:nvSpPr>
        <p:spPr>
          <a:xfrm>
            <a:off x="6456045" y="5301615"/>
            <a:ext cx="143510" cy="863600"/>
          </a:xfrm>
          <a:prstGeom prst="rightBrac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6998335" y="5541645"/>
            <a:ext cx="1148080" cy="383540"/>
          </a:xfrm>
          <a:prstGeom prst="rect">
            <a:avLst/>
          </a:prstGeom>
          <a:noFill/>
        </p:spPr>
        <p:txBody>
          <a:bodyPr wrap="none" rtlCol="0" anchor="t">
            <a:spAutoFit/>
          </a:bodyPr>
          <a:lstStyle/>
          <a:p>
            <a:r>
              <a:rPr lang="zh-CN" altLang="en-US" dirty="0" smtClean="0">
                <a:latin typeface="微软雅黑" panose="020B0503020204020204" pitchFamily="34" charset="-122"/>
                <a:ea typeface="微软雅黑" panose="020B0503020204020204" pitchFamily="34" charset="-122"/>
                <a:sym typeface="+mn-ea"/>
              </a:rPr>
              <a:t>（外因）</a:t>
            </a:r>
            <a:endParaRPr lang="zh-CN" altLang="en-US"/>
          </a:p>
        </p:txBody>
      </p:sp>
      <p:sp>
        <p:nvSpPr>
          <p:cNvPr id="8" name="矩形 7"/>
          <p:cNvSpPr/>
          <p:nvPr/>
        </p:nvSpPr>
        <p:spPr>
          <a:xfrm>
            <a:off x="1455338" y="6165215"/>
            <a:ext cx="11337406" cy="460375"/>
          </a:xfrm>
          <a:prstGeom prst="rect">
            <a:avLst/>
          </a:prstGeom>
        </p:spPr>
        <p:txBody>
          <a:bodyPr wrap="square">
            <a:spAutoFit/>
          </a:bodyPr>
          <a:lstStyle/>
          <a:p>
            <a:r>
              <a:rPr lang="zh-CN" altLang="en-US" sz="2400" b="1" dirty="0">
                <a:latin typeface="华文中宋" panose="02010600040101010101" charset="-122"/>
                <a:ea typeface="华文中宋" panose="02010600040101010101" charset="-122"/>
              </a:rPr>
              <a:t>矛盾是事物发展的动力，说明事物发展的根本原因是</a:t>
            </a:r>
            <a:r>
              <a:rPr lang="en-US" altLang="zh-CN" sz="2400" b="1" dirty="0">
                <a:latin typeface="华文中宋" panose="02010600040101010101" charset="-122"/>
                <a:ea typeface="华文中宋" panose="02010600040101010101" charset="-122"/>
              </a:rPr>
              <a:t>(          )  </a:t>
            </a:r>
            <a:r>
              <a:rPr lang="zh-CN" altLang="en-US" sz="2400" b="1" dirty="0" smtClean="0">
                <a:latin typeface="华文中宋" panose="02010600040101010101" charset="-122"/>
                <a:ea typeface="华文中宋" panose="02010600040101010101" charset="-122"/>
              </a:rPr>
              <a:t>。</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sym typeface="+mn-ea"/>
              </a:rPr>
              <a:t>选择</a:t>
            </a:r>
            <a:r>
              <a:rPr lang="en-US" altLang="zh-CN" sz="2400" b="1" dirty="0" smtClean="0">
                <a:latin typeface="华文中宋" panose="02010600040101010101" charset="-122"/>
                <a:ea typeface="华文中宋" panose="02010600040101010101" charset="-122"/>
                <a:sym typeface="+mn-ea"/>
              </a:rPr>
              <a:t>)</a:t>
            </a:r>
            <a:endParaRPr lang="zh-CN" altLang="en-US" sz="2400" b="1" dirty="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862965" y="1449070"/>
            <a:ext cx="10681335" cy="2861310"/>
          </a:xfrm>
          <a:prstGeom prst="rect">
            <a:avLst/>
          </a:prstGeom>
          <a:noFill/>
        </p:spPr>
        <p:txBody>
          <a:bodyPr wrap="square" rtlCol="0">
            <a:spAutoFit/>
          </a:bodyPr>
          <a:lstStyle/>
          <a:p>
            <a:pPr lvl="0">
              <a:lnSpc>
                <a:spcPct val="150000"/>
              </a:lnSpc>
            </a:pP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a:latin typeface="华文中宋" panose="02010600040101010101" charset="-122"/>
                <a:ea typeface="华文中宋" panose="02010600040101010101" charset="-122"/>
              </a:rPr>
              <a:t>3</a:t>
            </a:r>
            <a:r>
              <a:rPr lang="en-US" altLang="zh-CN" sz="2400" b="1"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事物发展的内因和外因</a:t>
            </a:r>
            <a:r>
              <a:rPr lang="zh-CN" altLang="en-US" sz="2400" dirty="0" smtClean="0">
                <a:latin typeface="华文中宋" panose="02010600040101010101" charset="-122"/>
                <a:ea typeface="华文中宋" panose="02010600040101010101" charset="-122"/>
                <a:sym typeface="+mn-ea"/>
              </a:rPr>
              <a:t>【</a:t>
            </a:r>
            <a:r>
              <a:rPr lang="zh-CN" altLang="en-US" sz="2400" b="1" dirty="0" smtClean="0">
                <a:latin typeface="华文中宋" panose="02010600040101010101" charset="-122"/>
                <a:ea typeface="华文中宋" panose="02010600040101010101" charset="-122"/>
                <a:sym typeface="+mn-ea"/>
              </a:rPr>
              <a:t>选择、简答】</a:t>
            </a:r>
            <a:endParaRPr lang="en-US" altLang="zh-CN" sz="2400" b="1" dirty="0" smtClean="0">
              <a:latin typeface="华文中宋" panose="02010600040101010101" charset="-122"/>
              <a:ea typeface="华文中宋" panose="02010600040101010101" charset="-122"/>
            </a:endParaRPr>
          </a:p>
          <a:p>
            <a:pPr lvl="0">
              <a:lnSpc>
                <a:spcPct val="150000"/>
              </a:lnSpc>
            </a:pPr>
            <a:r>
              <a:rPr lang="zh-CN" altLang="en-US" sz="2400" b="1" dirty="0">
                <a:latin typeface="华文中宋" panose="02010600040101010101" charset="-122"/>
                <a:ea typeface="华文中宋" panose="02010600040101010101" charset="-122"/>
              </a:rPr>
              <a:t>①含义</a:t>
            </a:r>
            <a:r>
              <a:rPr lang="zh-CN" altLang="en-US" sz="2400" b="1" dirty="0" smtClean="0">
                <a:latin typeface="华文中宋" panose="02010600040101010101" charset="-122"/>
                <a:ea typeface="华文中宋" panose="02010600040101010101" charset="-122"/>
              </a:rPr>
              <a:t>：内因：</a:t>
            </a:r>
            <a:r>
              <a:rPr lang="zh-CN" altLang="en-US" sz="2400" dirty="0" smtClean="0">
                <a:latin typeface="华文中宋" panose="02010600040101010101" charset="-122"/>
                <a:ea typeface="华文中宋" panose="02010600040101010101" charset="-122"/>
              </a:rPr>
              <a:t>事物的</a:t>
            </a:r>
            <a:r>
              <a:rPr lang="zh-CN" altLang="en-US" sz="2400" b="1" dirty="0" smtClean="0">
                <a:solidFill>
                  <a:srgbClr val="C00000"/>
                </a:solidFill>
                <a:latin typeface="华文中宋" panose="02010600040101010101" charset="-122"/>
                <a:ea typeface="华文中宋" panose="02010600040101010101" charset="-122"/>
              </a:rPr>
              <a:t>内部</a:t>
            </a:r>
            <a:r>
              <a:rPr lang="zh-CN" altLang="en-US" sz="2400" dirty="0" smtClean="0">
                <a:latin typeface="华文中宋" panose="02010600040101010101" charset="-122"/>
                <a:ea typeface="华文中宋" panose="02010600040101010101" charset="-122"/>
              </a:rPr>
              <a:t>矛盾。</a:t>
            </a:r>
            <a:endParaRPr lang="en-US" altLang="zh-CN" sz="2400" dirty="0" smtClean="0">
              <a:latin typeface="华文中宋" panose="02010600040101010101" charset="-122"/>
              <a:ea typeface="华文中宋" panose="02010600040101010101" charset="-122"/>
            </a:endParaRPr>
          </a:p>
          <a:p>
            <a:pPr lvl="0">
              <a:lnSpc>
                <a:spcPct val="150000"/>
              </a:lnSpc>
            </a:pPr>
            <a:r>
              <a:rPr lang="zh-CN" altLang="en-US" sz="2400" b="1" dirty="0" smtClean="0">
                <a:latin typeface="华文中宋" panose="02010600040101010101" charset="-122"/>
                <a:ea typeface="华文中宋" panose="02010600040101010101" charset="-122"/>
              </a:rPr>
              <a:t>        外因：</a:t>
            </a:r>
            <a:r>
              <a:rPr lang="zh-CN" altLang="en-US" sz="2400" dirty="0" smtClean="0">
                <a:latin typeface="华文中宋" panose="02010600040101010101" charset="-122"/>
                <a:ea typeface="华文中宋" panose="02010600040101010101" charset="-122"/>
              </a:rPr>
              <a:t>事物与</a:t>
            </a:r>
            <a:r>
              <a:rPr lang="zh-CN" altLang="en-US" sz="2400" b="1" dirty="0" smtClean="0">
                <a:solidFill>
                  <a:srgbClr val="C00000"/>
                </a:solidFill>
                <a:latin typeface="华文中宋" panose="02010600040101010101" charset="-122"/>
                <a:ea typeface="华文中宋" panose="02010600040101010101" charset="-122"/>
              </a:rPr>
              <a:t>其他事物</a:t>
            </a:r>
            <a:r>
              <a:rPr lang="zh-CN" altLang="en-US" sz="2400" dirty="0" smtClean="0">
                <a:latin typeface="华文中宋" panose="02010600040101010101" charset="-122"/>
                <a:ea typeface="华文中宋" panose="02010600040101010101" charset="-122"/>
              </a:rPr>
              <a:t>的相互影响和相互作用，即</a:t>
            </a:r>
            <a:r>
              <a:rPr lang="zh-CN" altLang="en-US" sz="2400" dirty="0">
                <a:latin typeface="华文中宋" panose="02010600040101010101" charset="-122"/>
                <a:ea typeface="华文中宋" panose="02010600040101010101" charset="-122"/>
              </a:rPr>
              <a:t>外部矛盾</a:t>
            </a:r>
            <a:r>
              <a:rPr lang="zh-CN" altLang="en-US" sz="2400" dirty="0" smtClean="0">
                <a:latin typeface="华文中宋" panose="02010600040101010101" charset="-122"/>
                <a:ea typeface="华文中宋" panose="02010600040101010101" charset="-122"/>
              </a:rPr>
              <a:t>。</a:t>
            </a:r>
            <a:endParaRPr lang="en-US" altLang="zh-CN" sz="2400" b="1" dirty="0" smtClean="0">
              <a:latin typeface="华文中宋" panose="02010600040101010101" charset="-122"/>
              <a:ea typeface="华文中宋" panose="02010600040101010101" charset="-122"/>
            </a:endParaRPr>
          </a:p>
          <a:p>
            <a:pPr lvl="0">
              <a:lnSpc>
                <a:spcPct val="150000"/>
              </a:lnSpc>
            </a:pPr>
            <a:r>
              <a:rPr lang="zh-CN" altLang="en-US" sz="2400" b="1" dirty="0">
                <a:latin typeface="华文中宋" panose="02010600040101010101" charset="-122"/>
                <a:ea typeface="华文中宋" panose="02010600040101010101" charset="-122"/>
              </a:rPr>
              <a:t>②关系</a:t>
            </a:r>
            <a:r>
              <a:rPr lang="zh-CN" altLang="en-US" sz="2400" b="1" dirty="0" smtClean="0">
                <a:latin typeface="华文中宋" panose="02010600040101010101" charset="-122"/>
                <a:ea typeface="华文中宋" panose="02010600040101010101" charset="-122"/>
              </a:rPr>
              <a:t>：</a:t>
            </a:r>
            <a:r>
              <a:rPr lang="zh-CN" altLang="en-US" sz="2400" b="1" u="sng" dirty="0" smtClean="0">
                <a:solidFill>
                  <a:srgbClr val="C00000"/>
                </a:solidFill>
                <a:latin typeface="华文中宋" panose="02010600040101010101" charset="-122"/>
                <a:ea typeface="华文中宋" panose="02010600040101010101" charset="-122"/>
              </a:rPr>
              <a:t>内因</a:t>
            </a:r>
            <a:r>
              <a:rPr lang="zh-CN" altLang="en-US" sz="2400" u="sng" dirty="0" smtClean="0">
                <a:latin typeface="华文中宋" panose="02010600040101010101" charset="-122"/>
                <a:ea typeface="华文中宋" panose="02010600040101010101" charset="-122"/>
              </a:rPr>
              <a:t>是事物发展变化的</a:t>
            </a:r>
            <a:r>
              <a:rPr lang="zh-CN" altLang="en-US" sz="2400" b="1" u="sng" dirty="0" smtClean="0">
                <a:solidFill>
                  <a:srgbClr val="C00000"/>
                </a:solidFill>
                <a:latin typeface="华文中宋" panose="02010600040101010101" charset="-122"/>
                <a:ea typeface="华文中宋" panose="02010600040101010101" charset="-122"/>
              </a:rPr>
              <a:t>根据</a:t>
            </a:r>
            <a:r>
              <a:rPr lang="zh-CN" altLang="en-US" sz="2400" dirty="0" smtClean="0">
                <a:latin typeface="华文中宋" panose="02010600040101010101" charset="-122"/>
                <a:ea typeface="华文中宋" panose="02010600040101010101" charset="-122"/>
              </a:rPr>
              <a:t>，</a:t>
            </a:r>
            <a:r>
              <a:rPr lang="zh-CN" altLang="en-US" sz="2400" b="1" u="sng" dirty="0" smtClean="0">
                <a:solidFill>
                  <a:srgbClr val="C00000"/>
                </a:solidFill>
                <a:latin typeface="华文中宋" panose="02010600040101010101" charset="-122"/>
                <a:ea typeface="华文中宋" panose="02010600040101010101" charset="-122"/>
              </a:rPr>
              <a:t>外因</a:t>
            </a:r>
            <a:r>
              <a:rPr lang="zh-CN" altLang="en-US" sz="2400" u="sng" dirty="0" smtClean="0">
                <a:latin typeface="华文中宋" panose="02010600040101010101" charset="-122"/>
                <a:ea typeface="华文中宋" panose="02010600040101010101" charset="-122"/>
              </a:rPr>
              <a:t>是事物发展变化的</a:t>
            </a:r>
            <a:r>
              <a:rPr lang="zh-CN" altLang="en-US" sz="2400" b="1" u="sng" dirty="0">
                <a:solidFill>
                  <a:srgbClr val="C00000"/>
                </a:solidFill>
                <a:latin typeface="华文中宋" panose="02010600040101010101" charset="-122"/>
                <a:ea typeface="华文中宋" panose="02010600040101010101" charset="-122"/>
              </a:rPr>
              <a:t>条件</a:t>
            </a:r>
            <a:r>
              <a:rPr lang="zh-CN" altLang="en-US" sz="2400" u="sng" dirty="0" smtClean="0">
                <a:latin typeface="华文中宋" panose="02010600040101010101" charset="-122"/>
                <a:ea typeface="华文中宋" panose="02010600040101010101" charset="-122"/>
              </a:rPr>
              <a:t>。</a:t>
            </a:r>
            <a:endParaRPr lang="en-US" altLang="zh-CN" sz="2400" u="sng" dirty="0" smtClean="0">
              <a:latin typeface="华文中宋" panose="02010600040101010101" charset="-122"/>
              <a:ea typeface="华文中宋" panose="02010600040101010101" charset="-122"/>
            </a:endParaRPr>
          </a:p>
          <a:p>
            <a:pPr lvl="0">
              <a:lnSpc>
                <a:spcPct val="150000"/>
              </a:lnSpc>
            </a:pPr>
            <a:r>
              <a:rPr lang="zh-CN" altLang="en-US" sz="2400" b="1" dirty="0" smtClean="0">
                <a:solidFill>
                  <a:srgbClr val="C00000"/>
                </a:solidFill>
                <a:latin typeface="华文中宋" panose="02010600040101010101" charset="-122"/>
                <a:ea typeface="华文中宋" panose="02010600040101010101" charset="-122"/>
              </a:rPr>
              <a:t>             </a:t>
            </a:r>
            <a:r>
              <a:rPr lang="zh-CN" altLang="en-US" sz="2400" b="1" u="sng" dirty="0" smtClean="0">
                <a:solidFill>
                  <a:srgbClr val="C00000"/>
                </a:solidFill>
                <a:latin typeface="华文中宋" panose="02010600040101010101" charset="-122"/>
                <a:ea typeface="华文中宋" panose="02010600040101010101" charset="-122"/>
              </a:rPr>
              <a:t>外因</a:t>
            </a:r>
            <a:r>
              <a:rPr lang="zh-CN" altLang="en-US" sz="2400" u="sng" dirty="0" smtClean="0">
                <a:latin typeface="华文中宋" panose="02010600040101010101" charset="-122"/>
                <a:ea typeface="华文中宋" panose="02010600040101010101" charset="-122"/>
              </a:rPr>
              <a:t>通过</a:t>
            </a:r>
            <a:r>
              <a:rPr lang="zh-CN" altLang="en-US" sz="2400" b="1" u="sng" dirty="0" smtClean="0">
                <a:solidFill>
                  <a:srgbClr val="C00000"/>
                </a:solidFill>
                <a:latin typeface="华文中宋" panose="02010600040101010101" charset="-122"/>
                <a:ea typeface="华文中宋" panose="02010600040101010101" charset="-122"/>
              </a:rPr>
              <a:t>内因</a:t>
            </a:r>
            <a:r>
              <a:rPr lang="zh-CN" altLang="en-US" sz="2400" u="sng" dirty="0" smtClean="0">
                <a:latin typeface="华文中宋" panose="02010600040101010101" charset="-122"/>
                <a:ea typeface="华文中宋" panose="02010600040101010101" charset="-122"/>
              </a:rPr>
              <a:t>而起作用。</a:t>
            </a:r>
            <a:endParaRPr lang="zh-CN" altLang="en-US" sz="2400" u="sng" dirty="0">
              <a:latin typeface="华文中宋" panose="02010600040101010101" charset="-122"/>
              <a:ea typeface="华文中宋" panose="02010600040101010101" charset="-122"/>
            </a:endParaRPr>
          </a:p>
        </p:txBody>
      </p:sp>
      <p:sp>
        <p:nvSpPr>
          <p:cNvPr id="10" name="TextBox 9"/>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2" name="文本框 1"/>
          <p:cNvSpPr txBox="1"/>
          <p:nvPr/>
        </p:nvSpPr>
        <p:spPr>
          <a:xfrm>
            <a:off x="2326005" y="4578350"/>
            <a:ext cx="8637270" cy="1630045"/>
          </a:xfrm>
          <a:prstGeom prst="rect">
            <a:avLst/>
          </a:prstGeom>
          <a:noFill/>
        </p:spPr>
        <p:txBody>
          <a:bodyPr wrap="square" rtlCol="0" anchor="t">
            <a:spAutoFit/>
          </a:bodyPr>
          <a:lstStyle/>
          <a:p>
            <a:pPr lvl="0">
              <a:lnSpc>
                <a:spcPct val="125000"/>
              </a:lnSpc>
              <a:spcBef>
                <a:spcPts val="0"/>
              </a:spcBef>
              <a:spcAft>
                <a:spcPts val="0"/>
              </a:spcAft>
            </a:pPr>
            <a:r>
              <a:rPr lang="en-US" altLang="zh-CN" sz="2000" dirty="0" smtClean="0">
                <a:latin typeface="微软雅黑" panose="020B0503020204020204" pitchFamily="34" charset="-122"/>
                <a:ea typeface="微软雅黑" panose="020B0503020204020204" pitchFamily="34" charset="-122"/>
                <a:sym typeface="+mn-ea"/>
              </a:rPr>
              <a:t>1. </a:t>
            </a:r>
            <a:r>
              <a:rPr lang="zh-CN" altLang="en-US" sz="2000" dirty="0" smtClean="0">
                <a:latin typeface="微软雅黑" panose="020B0503020204020204" pitchFamily="34" charset="-122"/>
                <a:ea typeface="微软雅黑" panose="020B0503020204020204" pitchFamily="34" charset="-122"/>
                <a:sym typeface="+mn-ea"/>
              </a:rPr>
              <a:t>我对现在的工作、工资不满意，想提升自己的学历</a:t>
            </a:r>
            <a:r>
              <a:rPr lang="en-US" altLang="zh-CN" sz="2000" dirty="0" smtClean="0">
                <a:latin typeface="微软雅黑" panose="020B0503020204020204" pitchFamily="34" charset="-122"/>
                <a:ea typeface="微软雅黑" panose="020B0503020204020204" pitchFamily="34" charset="-122"/>
                <a:sym typeface="+mn-ea"/>
              </a:rPr>
              <a:t>……</a:t>
            </a:r>
            <a:r>
              <a:rPr lang="zh-CN" altLang="en-US" sz="2000" dirty="0" smtClean="0">
                <a:latin typeface="微软雅黑" panose="020B0503020204020204" pitchFamily="34" charset="-122"/>
                <a:ea typeface="微软雅黑" panose="020B0503020204020204" pitchFamily="34" charset="-122"/>
                <a:sym typeface="+mn-ea"/>
              </a:rPr>
              <a:t>（内因）</a:t>
            </a:r>
            <a:endParaRPr lang="zh-CN" altLang="en-US" sz="2000" dirty="0" smtClean="0">
              <a:latin typeface="微软雅黑" panose="020B0503020204020204" pitchFamily="34" charset="-122"/>
              <a:ea typeface="微软雅黑" panose="020B0503020204020204" pitchFamily="34" charset="-122"/>
              <a:sym typeface="+mn-ea"/>
            </a:endParaRPr>
          </a:p>
          <a:p>
            <a:pPr lvl="0">
              <a:lnSpc>
                <a:spcPct val="125000"/>
              </a:lnSpc>
            </a:pPr>
            <a:r>
              <a:rPr lang="en-US" altLang="zh-CN" sz="2000" dirty="0" smtClean="0">
                <a:latin typeface="微软雅黑" panose="020B0503020204020204" pitchFamily="34" charset="-122"/>
                <a:ea typeface="微软雅黑" panose="020B0503020204020204" pitchFamily="34" charset="-122"/>
                <a:sym typeface="+mn-ea"/>
              </a:rPr>
              <a:t>2. </a:t>
            </a:r>
            <a:r>
              <a:rPr lang="zh-CN" altLang="en-US" sz="2000" dirty="0" smtClean="0">
                <a:latin typeface="微软雅黑" panose="020B0503020204020204" pitchFamily="34" charset="-122"/>
                <a:ea typeface="微软雅黑" panose="020B0503020204020204" pitchFamily="34" charset="-122"/>
                <a:sym typeface="+mn-ea"/>
              </a:rPr>
              <a:t>父母亲戚老公老婆想让我考</a:t>
            </a:r>
            <a:r>
              <a:rPr lang="en-US" altLang="zh-CN" sz="2000" dirty="0" smtClean="0">
                <a:latin typeface="微软雅黑" panose="020B0503020204020204" pitchFamily="34" charset="-122"/>
                <a:ea typeface="微软雅黑" panose="020B0503020204020204" pitchFamily="34" charset="-122"/>
                <a:sym typeface="+mn-ea"/>
              </a:rPr>
              <a:t>……</a:t>
            </a:r>
            <a:endParaRPr lang="en-US" altLang="zh-CN" sz="2000" dirty="0" smtClean="0">
              <a:latin typeface="微软雅黑" panose="020B0503020204020204" pitchFamily="34" charset="-122"/>
              <a:ea typeface="微软雅黑" panose="020B0503020204020204" pitchFamily="34" charset="-122"/>
            </a:endParaRPr>
          </a:p>
          <a:p>
            <a:pPr lvl="0">
              <a:lnSpc>
                <a:spcPct val="125000"/>
              </a:lnSpc>
            </a:pPr>
            <a:r>
              <a:rPr lang="en-US" altLang="zh-CN" sz="2000" dirty="0" smtClean="0">
                <a:latin typeface="微软雅黑" panose="020B0503020204020204" pitchFamily="34" charset="-122"/>
                <a:ea typeface="微软雅黑" panose="020B0503020204020204" pitchFamily="34" charset="-122"/>
                <a:sym typeface="+mn-ea"/>
              </a:rPr>
              <a:t>3. </a:t>
            </a:r>
            <a:r>
              <a:rPr lang="zh-CN" altLang="en-US" sz="2000" dirty="0" smtClean="0">
                <a:latin typeface="微软雅黑" panose="020B0503020204020204" pitchFamily="34" charset="-122"/>
                <a:ea typeface="微软雅黑" panose="020B0503020204020204" pitchFamily="34" charset="-122"/>
                <a:sym typeface="+mn-ea"/>
              </a:rPr>
              <a:t>老板同事刺激我</a:t>
            </a:r>
            <a:r>
              <a:rPr lang="en-US" altLang="zh-CN" sz="2000" dirty="0" smtClean="0">
                <a:latin typeface="微软雅黑" panose="020B0503020204020204" pitchFamily="34" charset="-122"/>
                <a:ea typeface="微软雅黑" panose="020B0503020204020204" pitchFamily="34" charset="-122"/>
                <a:sym typeface="+mn-ea"/>
              </a:rPr>
              <a:t>……</a:t>
            </a:r>
            <a:endParaRPr lang="en-US" altLang="zh-CN" sz="2000" dirty="0" smtClean="0">
              <a:latin typeface="微软雅黑" panose="020B0503020204020204" pitchFamily="34" charset="-122"/>
              <a:ea typeface="微软雅黑" panose="020B0503020204020204" pitchFamily="34" charset="-122"/>
            </a:endParaRPr>
          </a:p>
          <a:p>
            <a:pPr lvl="0">
              <a:lnSpc>
                <a:spcPct val="125000"/>
              </a:lnSpc>
            </a:pPr>
            <a:r>
              <a:rPr lang="en-US" altLang="zh-CN" sz="2000" dirty="0" smtClean="0">
                <a:latin typeface="微软雅黑" panose="020B0503020204020204" pitchFamily="34" charset="-122"/>
                <a:ea typeface="微软雅黑" panose="020B0503020204020204" pitchFamily="34" charset="-122"/>
                <a:sym typeface="+mn-ea"/>
              </a:rPr>
              <a:t>4. </a:t>
            </a:r>
            <a:r>
              <a:rPr lang="zh-CN" altLang="en-US" sz="2000" dirty="0">
                <a:latin typeface="微软雅黑" panose="020B0503020204020204" pitchFamily="34" charset="-122"/>
                <a:ea typeface="微软雅黑" panose="020B0503020204020204" pitchFamily="34" charset="-122"/>
                <a:sym typeface="+mn-ea"/>
              </a:rPr>
              <a:t>丽丽</a:t>
            </a:r>
            <a:r>
              <a:rPr lang="zh-CN" altLang="en-US" sz="2000" dirty="0" smtClean="0">
                <a:latin typeface="微软雅黑" panose="020B0503020204020204" pitchFamily="34" charset="-122"/>
                <a:ea typeface="微软雅黑" panose="020B0503020204020204" pitchFamily="34" charset="-122"/>
                <a:sym typeface="+mn-ea"/>
              </a:rPr>
              <a:t>老师鼓励我</a:t>
            </a:r>
            <a:r>
              <a:rPr lang="en-US" altLang="zh-CN" sz="2000" dirty="0" smtClean="0">
                <a:latin typeface="微软雅黑" panose="020B0503020204020204" pitchFamily="34" charset="-122"/>
                <a:ea typeface="微软雅黑" panose="020B0503020204020204" pitchFamily="34" charset="-122"/>
                <a:sym typeface="+mn-ea"/>
              </a:rPr>
              <a:t>……</a:t>
            </a:r>
            <a:endParaRPr lang="zh-CN" altLang="en-US" sz="2000" dirty="0"/>
          </a:p>
        </p:txBody>
      </p:sp>
      <p:sp>
        <p:nvSpPr>
          <p:cNvPr id="3" name="右大括号 2"/>
          <p:cNvSpPr/>
          <p:nvPr/>
        </p:nvSpPr>
        <p:spPr>
          <a:xfrm>
            <a:off x="6456045" y="5301615"/>
            <a:ext cx="143510" cy="863600"/>
          </a:xfrm>
          <a:prstGeom prst="rightBrac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6998335" y="5541645"/>
            <a:ext cx="1148080" cy="383540"/>
          </a:xfrm>
          <a:prstGeom prst="rect">
            <a:avLst/>
          </a:prstGeom>
          <a:noFill/>
        </p:spPr>
        <p:txBody>
          <a:bodyPr wrap="none" rtlCol="0" anchor="t">
            <a:spAutoFit/>
          </a:bodyPr>
          <a:lstStyle/>
          <a:p>
            <a:r>
              <a:rPr lang="zh-CN" altLang="en-US" dirty="0" smtClean="0">
                <a:latin typeface="微软雅黑" panose="020B0503020204020204" pitchFamily="34" charset="-122"/>
                <a:ea typeface="微软雅黑" panose="020B0503020204020204" pitchFamily="34" charset="-122"/>
                <a:sym typeface="+mn-ea"/>
              </a:rPr>
              <a:t>（外因）</a:t>
            </a:r>
            <a:endParaRPr lang="zh-CN" altLang="en-US"/>
          </a:p>
        </p:txBody>
      </p:sp>
      <p:sp>
        <p:nvSpPr>
          <p:cNvPr id="8" name="矩形 7"/>
          <p:cNvSpPr/>
          <p:nvPr/>
        </p:nvSpPr>
        <p:spPr>
          <a:xfrm>
            <a:off x="1455338" y="6165215"/>
            <a:ext cx="11337406" cy="461665"/>
          </a:xfrm>
          <a:prstGeom prst="rect">
            <a:avLst/>
          </a:prstGeom>
        </p:spPr>
        <p:txBody>
          <a:bodyPr wrap="square">
            <a:spAutoFit/>
          </a:bodyPr>
          <a:lstStyle/>
          <a:p>
            <a:r>
              <a:rPr lang="zh-CN" altLang="en-US" sz="2400" b="1" dirty="0">
                <a:latin typeface="华文中宋" panose="02010600040101010101" charset="-122"/>
                <a:ea typeface="华文中宋" panose="02010600040101010101" charset="-122"/>
              </a:rPr>
              <a:t>矛盾是事物发展的动力，说明事物发展的根本原因是</a:t>
            </a:r>
            <a:r>
              <a:rPr lang="zh-CN" altLang="en-US" sz="2400" b="1" dirty="0">
                <a:solidFill>
                  <a:srgbClr val="FF0000"/>
                </a:solidFill>
                <a:latin typeface="华文中宋" panose="02010600040101010101" charset="-122"/>
                <a:ea typeface="华文中宋" panose="02010600040101010101" charset="-122"/>
              </a:rPr>
              <a:t>事物的内部矛盾</a:t>
            </a:r>
            <a:r>
              <a:rPr lang="zh-CN" altLang="en-US" sz="2400" b="1" dirty="0" smtClean="0">
                <a:latin typeface="华文中宋" panose="02010600040101010101" charset="-122"/>
                <a:ea typeface="华文中宋" panose="02010600040101010101" charset="-122"/>
              </a:rPr>
              <a:t>。</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sym typeface="+mn-ea"/>
              </a:rPr>
              <a:t>选择</a:t>
            </a:r>
            <a:r>
              <a:rPr lang="en-US" altLang="zh-CN" sz="2400" b="1" dirty="0" smtClean="0">
                <a:latin typeface="华文中宋" panose="02010600040101010101" charset="-122"/>
                <a:ea typeface="华文中宋" panose="02010600040101010101" charset="-122"/>
                <a:sym typeface="+mn-ea"/>
              </a:rPr>
              <a:t>)</a:t>
            </a:r>
            <a:endParaRPr lang="zh-CN" altLang="en-US" sz="2400" b="1" dirty="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lgn="just" eaLnBrk="1" hangingPunct="1">
              <a:lnSpc>
                <a:spcPct val="150000"/>
              </a:lnSpc>
              <a:buNone/>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马克思主义哲学以前欧洲哲学的全部积极内容，都是马克思主义哲学的理论来源，其中作为马克思主义哲学</a:t>
            </a:r>
            <a:r>
              <a:rPr lang="en-US" altLang="zh-CN" sz="2400" b="1" dirty="0" err="1">
                <a:latin typeface="微软雅黑" panose="020B0503020204020204" pitchFamily="34" charset="-122"/>
                <a:ea typeface="微软雅黑" panose="020B0503020204020204" pitchFamily="34" charset="-122"/>
              </a:rPr>
              <a:t>直接理论来源</a:t>
            </a:r>
            <a:r>
              <a:rPr lang="en-US" altLang="zh-CN" sz="2400" dirty="0" err="1">
                <a:latin typeface="微软雅黑" panose="020B0503020204020204" pitchFamily="34" charset="-122"/>
                <a:ea typeface="微软雅黑" panose="020B0503020204020204" pitchFamily="34" charset="-122"/>
              </a:rPr>
              <a:t>的是</a:t>
            </a:r>
            <a:r>
              <a:rPr lang="en-US" altLang="zh-CN" sz="2400" dirty="0">
                <a:latin typeface="微软雅黑" panose="020B0503020204020204" pitchFamily="34" charset="-122"/>
                <a:ea typeface="微软雅黑" panose="020B0503020204020204" pitchFamily="34" charset="-122"/>
              </a:rPr>
              <a:t>（     ） 0-41 1510</a:t>
            </a:r>
            <a:endParaRPr lang="en-US" altLang="zh-CN" sz="2400" dirty="0">
              <a:latin typeface="微软雅黑" panose="020B0503020204020204" pitchFamily="34" charset="-122"/>
              <a:ea typeface="微软雅黑" panose="020B0503020204020204" pitchFamily="34" charset="-122"/>
            </a:endParaRPr>
          </a:p>
          <a:p>
            <a:pPr marL="0" indent="0" algn="just" eaLnBrk="1" hangingPunct="1">
              <a:lnSpc>
                <a:spcPct val="150000"/>
              </a:lnSpc>
              <a:buNone/>
            </a:pPr>
            <a:r>
              <a:rPr lang="en-US" altLang="zh-CN" sz="2400" dirty="0">
                <a:latin typeface="微软雅黑" panose="020B0503020204020204" pitchFamily="34" charset="-122"/>
                <a:ea typeface="微软雅黑" panose="020B0503020204020204" pitchFamily="34" charset="-122"/>
              </a:rPr>
              <a:t>  A. </a:t>
            </a:r>
            <a:r>
              <a:rPr lang="en-US" altLang="zh-CN" sz="2400" dirty="0" err="1">
                <a:latin typeface="微软雅黑" panose="020B0503020204020204" pitchFamily="34" charset="-122"/>
                <a:ea typeface="微软雅黑" panose="020B0503020204020204" pitchFamily="34" charset="-122"/>
              </a:rPr>
              <a:t>古希腊罗马哲学</a:t>
            </a:r>
            <a:r>
              <a:rPr lang="en-US" altLang="zh-CN" sz="2400" dirty="0">
                <a:latin typeface="微软雅黑" panose="020B0503020204020204" pitchFamily="34" charset="-122"/>
                <a:ea typeface="微软雅黑" panose="020B0503020204020204" pitchFamily="34" charset="-122"/>
              </a:rPr>
              <a:t>                B. </a:t>
            </a:r>
            <a:r>
              <a:rPr lang="en-US" altLang="zh-CN" sz="2400" dirty="0" err="1">
                <a:latin typeface="微软雅黑" panose="020B0503020204020204" pitchFamily="34" charset="-122"/>
                <a:ea typeface="微软雅黑" panose="020B0503020204020204" pitchFamily="34" charset="-122"/>
              </a:rPr>
              <a:t>德国古典哲学</a:t>
            </a:r>
            <a:endParaRPr lang="en-US" altLang="zh-CN" sz="2400" dirty="0">
              <a:latin typeface="微软雅黑" panose="020B0503020204020204" pitchFamily="34" charset="-122"/>
              <a:ea typeface="微软雅黑" panose="020B0503020204020204" pitchFamily="34" charset="-122"/>
            </a:endParaRPr>
          </a:p>
          <a:p>
            <a:pPr marL="0" indent="0" algn="just" eaLnBrk="1" hangingPunct="1">
              <a:lnSpc>
                <a:spcPct val="150000"/>
              </a:lnSpc>
              <a:buNone/>
            </a:pPr>
            <a:r>
              <a:rPr lang="en-US" altLang="zh-CN" sz="2400" dirty="0">
                <a:latin typeface="微软雅黑" panose="020B0503020204020204" pitchFamily="34" charset="-122"/>
                <a:ea typeface="微软雅黑" panose="020B0503020204020204" pitchFamily="34" charset="-122"/>
              </a:rPr>
              <a:t>  C. </a:t>
            </a:r>
            <a:r>
              <a:rPr lang="en-US" altLang="zh-CN" sz="2400" dirty="0" err="1">
                <a:latin typeface="微软雅黑" panose="020B0503020204020204" pitchFamily="34" charset="-122"/>
                <a:ea typeface="微软雅黑" panose="020B0503020204020204" pitchFamily="34" charset="-122"/>
              </a:rPr>
              <a:t>近代英国哲学</a:t>
            </a:r>
            <a:r>
              <a:rPr lang="en-US" altLang="zh-CN" sz="2400" dirty="0">
                <a:latin typeface="微软雅黑" panose="020B0503020204020204" pitchFamily="34" charset="-122"/>
                <a:ea typeface="微软雅黑" panose="020B0503020204020204" pitchFamily="34" charset="-122"/>
              </a:rPr>
              <a:t>                   D. </a:t>
            </a:r>
            <a:r>
              <a:rPr lang="en-US" altLang="zh-CN" sz="2400" dirty="0" err="1">
                <a:latin typeface="微软雅黑" panose="020B0503020204020204" pitchFamily="34" charset="-122"/>
                <a:ea typeface="微软雅黑" panose="020B0503020204020204" pitchFamily="34" charset="-122"/>
              </a:rPr>
              <a:t>近代法国哲学</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862965" y="1449070"/>
            <a:ext cx="10681335" cy="580928"/>
          </a:xfrm>
          <a:prstGeom prst="rect">
            <a:avLst/>
          </a:prstGeom>
          <a:noFill/>
        </p:spPr>
        <p:txBody>
          <a:bodyPr wrap="square" rtlCol="0">
            <a:spAutoFit/>
          </a:bodyPr>
          <a:lstStyle/>
          <a:p>
            <a:pPr lvl="0">
              <a:lnSpc>
                <a:spcPct val="150000"/>
              </a:lnSpc>
            </a:pP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a:latin typeface="华文中宋" panose="02010600040101010101" charset="-122"/>
                <a:ea typeface="华文中宋" panose="02010600040101010101" charset="-122"/>
              </a:rPr>
              <a:t>3</a:t>
            </a:r>
            <a:r>
              <a:rPr lang="en-US" altLang="zh-CN" sz="2400" b="1"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事物发展的内因和外因</a:t>
            </a:r>
            <a:r>
              <a:rPr lang="zh-CN" altLang="en-US" sz="2400" dirty="0" smtClean="0">
                <a:latin typeface="华文中宋" panose="02010600040101010101" charset="-122"/>
                <a:ea typeface="华文中宋" panose="02010600040101010101" charset="-122"/>
                <a:sym typeface="+mn-ea"/>
              </a:rPr>
              <a:t>【</a:t>
            </a:r>
            <a:r>
              <a:rPr lang="zh-CN" altLang="en-US" sz="2400" b="1" dirty="0" smtClean="0">
                <a:latin typeface="华文中宋" panose="02010600040101010101" charset="-122"/>
                <a:ea typeface="华文中宋" panose="02010600040101010101" charset="-122"/>
                <a:sym typeface="+mn-ea"/>
              </a:rPr>
              <a:t>选择、简答】</a:t>
            </a:r>
            <a:endParaRPr lang="en-US" altLang="zh-CN" sz="2400" b="1" dirty="0" smtClean="0">
              <a:latin typeface="华文中宋" panose="02010600040101010101" charset="-122"/>
              <a:ea typeface="华文中宋" panose="02010600040101010101" charset="-122"/>
            </a:endParaRPr>
          </a:p>
        </p:txBody>
      </p:sp>
      <p:sp>
        <p:nvSpPr>
          <p:cNvPr id="10" name="TextBox 9"/>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8" name="矩形 7"/>
          <p:cNvSpPr/>
          <p:nvPr/>
        </p:nvSpPr>
        <p:spPr>
          <a:xfrm>
            <a:off x="862965" y="2420888"/>
            <a:ext cx="11337406" cy="2306955"/>
          </a:xfrm>
          <a:prstGeom prst="rect">
            <a:avLst/>
          </a:prstGeom>
        </p:spPr>
        <p:txBody>
          <a:bodyPr wrap="square">
            <a:spAutoFit/>
          </a:bodyPr>
          <a:lstStyle/>
          <a:p>
            <a:r>
              <a:rPr lang="zh-CN" altLang="en-US" sz="2400" b="1" dirty="0" smtClean="0">
                <a:latin typeface="华文中宋" panose="02010600040101010101" charset="-122"/>
                <a:ea typeface="华文中宋" panose="02010600040101010101" charset="-122"/>
              </a:rPr>
              <a:t>补充：</a:t>
            </a:r>
            <a:endParaRPr lang="en-US" altLang="zh-CN" sz="2400" b="1" dirty="0" smtClean="0">
              <a:latin typeface="华文中宋" panose="02010600040101010101" charset="-122"/>
              <a:ea typeface="华文中宋" panose="02010600040101010101" charset="-122"/>
            </a:endParaRPr>
          </a:p>
          <a:p>
            <a:r>
              <a:rPr lang="en-US" altLang="zh-CN" sz="2400" b="1" dirty="0" smtClean="0">
                <a:latin typeface="华文中宋" panose="02010600040101010101" charset="-122"/>
                <a:ea typeface="华文中宋" panose="02010600040101010101" charset="-122"/>
              </a:rPr>
              <a:t>A</a:t>
            </a:r>
            <a:r>
              <a:rPr lang="zh-CN" altLang="en-US" sz="2400" b="1" dirty="0" smtClean="0">
                <a:latin typeface="华文中宋" panose="02010600040101010101" charset="-122"/>
                <a:ea typeface="华文中宋" panose="02010600040101010101" charset="-122"/>
              </a:rPr>
              <a:t>矛盾</a:t>
            </a:r>
            <a:r>
              <a:rPr lang="zh-CN" altLang="en-US" sz="2400" b="1" dirty="0">
                <a:latin typeface="华文中宋" panose="02010600040101010101" charset="-122"/>
                <a:ea typeface="华文中宋" panose="02010600040101010101" charset="-122"/>
              </a:rPr>
              <a:t>是事物发展的动力，说明事物发展的根本原因是</a:t>
            </a:r>
            <a:r>
              <a:rPr lang="zh-CN" altLang="en-US" sz="2400" b="1" dirty="0">
                <a:solidFill>
                  <a:srgbClr val="FF0000"/>
                </a:solidFill>
                <a:latin typeface="华文中宋" panose="02010600040101010101" charset="-122"/>
                <a:ea typeface="华文中宋" panose="02010600040101010101" charset="-122"/>
              </a:rPr>
              <a:t>事物的内部矛盾</a:t>
            </a:r>
            <a:r>
              <a:rPr lang="zh-CN" altLang="en-US" sz="2400" b="1" dirty="0" smtClean="0">
                <a:latin typeface="华文中宋" panose="02010600040101010101" charset="-122"/>
                <a:ea typeface="华文中宋" panose="02010600040101010101" charset="-122"/>
              </a:rPr>
              <a:t>。</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sym typeface="+mn-ea"/>
              </a:rPr>
              <a:t>选择</a:t>
            </a:r>
            <a:r>
              <a:rPr lang="en-US" altLang="zh-CN" sz="2400" b="1" dirty="0" smtClean="0">
                <a:latin typeface="华文中宋" panose="02010600040101010101" charset="-122"/>
                <a:ea typeface="华文中宋" panose="02010600040101010101" charset="-122"/>
                <a:sym typeface="+mn-ea"/>
              </a:rPr>
              <a:t>)</a:t>
            </a:r>
            <a:endParaRPr lang="en-US" altLang="zh-CN" sz="2400" b="1" dirty="0" smtClean="0">
              <a:latin typeface="华文中宋" panose="02010600040101010101" charset="-122"/>
              <a:ea typeface="华文中宋" panose="02010600040101010101" charset="-122"/>
              <a:sym typeface="+mn-ea"/>
            </a:endParaRPr>
          </a:p>
          <a:p>
            <a:endParaRPr lang="en-US" altLang="zh-CN" sz="2400" b="1" dirty="0" smtClean="0">
              <a:latin typeface="华文中宋" panose="02010600040101010101" charset="-122"/>
              <a:ea typeface="华文中宋" panose="02010600040101010101" charset="-122"/>
              <a:sym typeface="+mn-ea"/>
            </a:endParaRPr>
          </a:p>
          <a:p>
            <a:r>
              <a:rPr lang="en-US" altLang="zh-CN" sz="2400" b="1" dirty="0">
                <a:latin typeface="华文中宋" panose="02010600040101010101" charset="-122"/>
                <a:ea typeface="华文中宋" panose="02010600040101010101" charset="-122"/>
              </a:rPr>
              <a:t>B</a:t>
            </a:r>
            <a:r>
              <a:rPr lang="zh-CN" altLang="en-US" sz="2400" b="1" dirty="0">
                <a:latin typeface="华文中宋" panose="02010600040101010101" charset="-122"/>
                <a:ea typeface="华文中宋" panose="02010600040101010101" charset="-122"/>
              </a:rPr>
              <a:t>唯物辩证法关于事物发展的</a:t>
            </a:r>
            <a:r>
              <a:rPr lang="en-US" altLang="zh-CN" sz="2400" b="1" dirty="0">
                <a:solidFill>
                  <a:srgbClr val="FF0000"/>
                </a:solidFill>
                <a:latin typeface="华文中宋" panose="02010600040101010101" charset="-122"/>
                <a:ea typeface="华文中宋" panose="02010600040101010101" charset="-122"/>
              </a:rPr>
              <a:t>(             )</a:t>
            </a:r>
            <a:r>
              <a:rPr lang="zh-CN" altLang="en-US" sz="2400" b="1" dirty="0">
                <a:latin typeface="华文中宋" panose="02010600040101010101" charset="-122"/>
                <a:ea typeface="华文中宋" panose="02010600040101010101" charset="-122"/>
              </a:rPr>
              <a:t>辩证关系的原理，是我们党制定和执行</a:t>
            </a:r>
            <a:r>
              <a:rPr lang="zh-CN" altLang="en-US" sz="2400" b="1" dirty="0">
                <a:solidFill>
                  <a:srgbClr val="FF0000"/>
                </a:solidFill>
                <a:latin typeface="华文中宋" panose="02010600040101010101" charset="-122"/>
                <a:ea typeface="华文中宋" panose="02010600040101010101" charset="-122"/>
              </a:rPr>
              <a:t>独立自主、 自力更生以及对外开放</a:t>
            </a:r>
            <a:r>
              <a:rPr lang="zh-CN" altLang="en-US" sz="2400" b="1" dirty="0">
                <a:latin typeface="华文中宋" panose="02010600040101010101" charset="-122"/>
                <a:ea typeface="华文中宋" panose="02010600040101010101" charset="-122"/>
              </a:rPr>
              <a:t>方针的重要理论基础</a:t>
            </a:r>
            <a:r>
              <a:rPr lang="zh-CN" altLang="en-US" sz="2400" b="1" dirty="0" smtClean="0">
                <a:latin typeface="华文中宋" panose="02010600040101010101" charset="-122"/>
                <a:ea typeface="华文中宋" panose="02010600040101010101" charset="-122"/>
              </a:rPr>
              <a:t>。</a:t>
            </a:r>
            <a:r>
              <a:rPr lang="en-US" altLang="zh-CN" sz="2400" b="1" dirty="0">
                <a:latin typeface="华文中宋" panose="02010600040101010101" charset="-122"/>
                <a:ea typeface="华文中宋" panose="02010600040101010101" charset="-122"/>
              </a:rPr>
              <a:t>(</a:t>
            </a:r>
            <a:r>
              <a:rPr lang="zh-CN" altLang="en-US" sz="2400" b="1" dirty="0">
                <a:latin typeface="华文中宋" panose="02010600040101010101" charset="-122"/>
                <a:ea typeface="华文中宋" panose="02010600040101010101" charset="-122"/>
                <a:sym typeface="+mn-ea"/>
              </a:rPr>
              <a:t>选择</a:t>
            </a:r>
            <a:r>
              <a:rPr lang="en-US" altLang="zh-CN" sz="2400" b="1" dirty="0">
                <a:latin typeface="华文中宋" panose="02010600040101010101" charset="-122"/>
                <a:ea typeface="华文中宋" panose="02010600040101010101" charset="-122"/>
                <a:sym typeface="+mn-ea"/>
              </a:rPr>
              <a:t>)</a:t>
            </a:r>
            <a:endParaRPr lang="en-US" altLang="zh-CN" sz="2400" b="1" dirty="0">
              <a:latin typeface="华文中宋" panose="02010600040101010101" charset="-122"/>
              <a:ea typeface="华文中宋" panose="02010600040101010101" charset="-122"/>
              <a:sym typeface="+mn-ea"/>
            </a:endParaRPr>
          </a:p>
          <a:p>
            <a:endParaRPr lang="zh-CN" altLang="en-US" sz="2400" b="1" dirty="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862965" y="1449070"/>
            <a:ext cx="10681335" cy="580928"/>
          </a:xfrm>
          <a:prstGeom prst="rect">
            <a:avLst/>
          </a:prstGeom>
          <a:noFill/>
        </p:spPr>
        <p:txBody>
          <a:bodyPr wrap="square" rtlCol="0">
            <a:spAutoFit/>
          </a:bodyPr>
          <a:lstStyle/>
          <a:p>
            <a:pPr lvl="0">
              <a:lnSpc>
                <a:spcPct val="150000"/>
              </a:lnSpc>
            </a:pP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知识点</a:t>
            </a:r>
            <a:r>
              <a:rPr lang="en-US" altLang="zh-CN" sz="2400" b="1" dirty="0">
                <a:latin typeface="华文中宋" panose="02010600040101010101" charset="-122"/>
                <a:ea typeface="华文中宋" panose="02010600040101010101" charset="-122"/>
              </a:rPr>
              <a:t>3</a:t>
            </a:r>
            <a:r>
              <a:rPr lang="en-US" altLang="zh-CN" sz="2400" b="1"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事物发展的内因和外因</a:t>
            </a:r>
            <a:r>
              <a:rPr lang="zh-CN" altLang="en-US" sz="2400" dirty="0" smtClean="0">
                <a:latin typeface="华文中宋" panose="02010600040101010101" charset="-122"/>
                <a:ea typeface="华文中宋" panose="02010600040101010101" charset="-122"/>
                <a:sym typeface="+mn-ea"/>
              </a:rPr>
              <a:t>【</a:t>
            </a:r>
            <a:r>
              <a:rPr lang="zh-CN" altLang="en-US" sz="2400" b="1" dirty="0" smtClean="0">
                <a:latin typeface="华文中宋" panose="02010600040101010101" charset="-122"/>
                <a:ea typeface="华文中宋" panose="02010600040101010101" charset="-122"/>
                <a:sym typeface="+mn-ea"/>
              </a:rPr>
              <a:t>选择、简答】</a:t>
            </a:r>
            <a:endParaRPr lang="en-US" altLang="zh-CN" sz="2400" b="1" dirty="0" smtClean="0">
              <a:latin typeface="华文中宋" panose="02010600040101010101" charset="-122"/>
              <a:ea typeface="华文中宋" panose="02010600040101010101" charset="-122"/>
            </a:endParaRPr>
          </a:p>
        </p:txBody>
      </p:sp>
      <p:sp>
        <p:nvSpPr>
          <p:cNvPr id="10" name="TextBox 9"/>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8" name="矩形 7"/>
          <p:cNvSpPr/>
          <p:nvPr/>
        </p:nvSpPr>
        <p:spPr>
          <a:xfrm>
            <a:off x="862965" y="2420888"/>
            <a:ext cx="11337406" cy="2308324"/>
          </a:xfrm>
          <a:prstGeom prst="rect">
            <a:avLst/>
          </a:prstGeom>
        </p:spPr>
        <p:txBody>
          <a:bodyPr wrap="square">
            <a:spAutoFit/>
          </a:bodyPr>
          <a:lstStyle/>
          <a:p>
            <a:r>
              <a:rPr lang="zh-CN" altLang="en-US" sz="2400" b="1" dirty="0" smtClean="0">
                <a:latin typeface="华文中宋" panose="02010600040101010101" charset="-122"/>
                <a:ea typeface="华文中宋" panose="02010600040101010101" charset="-122"/>
              </a:rPr>
              <a:t>补充：</a:t>
            </a:r>
            <a:endParaRPr lang="en-US" altLang="zh-CN" sz="2400" b="1" dirty="0" smtClean="0">
              <a:latin typeface="华文中宋" panose="02010600040101010101" charset="-122"/>
              <a:ea typeface="华文中宋" panose="02010600040101010101" charset="-122"/>
            </a:endParaRPr>
          </a:p>
          <a:p>
            <a:r>
              <a:rPr lang="en-US" altLang="zh-CN" sz="2400" b="1" dirty="0" smtClean="0">
                <a:latin typeface="华文中宋" panose="02010600040101010101" charset="-122"/>
                <a:ea typeface="华文中宋" panose="02010600040101010101" charset="-122"/>
              </a:rPr>
              <a:t>A</a:t>
            </a:r>
            <a:r>
              <a:rPr lang="zh-CN" altLang="en-US" sz="2400" b="1" dirty="0" smtClean="0">
                <a:latin typeface="华文中宋" panose="02010600040101010101" charset="-122"/>
                <a:ea typeface="华文中宋" panose="02010600040101010101" charset="-122"/>
              </a:rPr>
              <a:t>矛盾</a:t>
            </a:r>
            <a:r>
              <a:rPr lang="zh-CN" altLang="en-US" sz="2400" b="1" dirty="0">
                <a:latin typeface="华文中宋" panose="02010600040101010101" charset="-122"/>
                <a:ea typeface="华文中宋" panose="02010600040101010101" charset="-122"/>
              </a:rPr>
              <a:t>是事物发展的动力，说明事物发展的根本原因是</a:t>
            </a:r>
            <a:r>
              <a:rPr lang="zh-CN" altLang="en-US" sz="2400" b="1" dirty="0">
                <a:solidFill>
                  <a:srgbClr val="FF0000"/>
                </a:solidFill>
                <a:latin typeface="华文中宋" panose="02010600040101010101" charset="-122"/>
                <a:ea typeface="华文中宋" panose="02010600040101010101" charset="-122"/>
              </a:rPr>
              <a:t>事物的内部矛盾</a:t>
            </a:r>
            <a:r>
              <a:rPr lang="zh-CN" altLang="en-US" sz="2400" b="1" dirty="0" smtClean="0">
                <a:latin typeface="华文中宋" panose="02010600040101010101" charset="-122"/>
                <a:ea typeface="华文中宋" panose="02010600040101010101" charset="-122"/>
              </a:rPr>
              <a:t>。</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sym typeface="+mn-ea"/>
              </a:rPr>
              <a:t>选择</a:t>
            </a:r>
            <a:r>
              <a:rPr lang="en-US" altLang="zh-CN" sz="2400" b="1" dirty="0" smtClean="0">
                <a:latin typeface="华文中宋" panose="02010600040101010101" charset="-122"/>
                <a:ea typeface="华文中宋" panose="02010600040101010101" charset="-122"/>
                <a:sym typeface="+mn-ea"/>
              </a:rPr>
              <a:t>)</a:t>
            </a:r>
            <a:endParaRPr lang="en-US" altLang="zh-CN" sz="2400" b="1" dirty="0" smtClean="0">
              <a:latin typeface="华文中宋" panose="02010600040101010101" charset="-122"/>
              <a:ea typeface="华文中宋" panose="02010600040101010101" charset="-122"/>
              <a:sym typeface="+mn-ea"/>
            </a:endParaRPr>
          </a:p>
          <a:p>
            <a:endParaRPr lang="en-US" altLang="zh-CN" sz="2400" b="1" dirty="0" smtClean="0">
              <a:latin typeface="华文中宋" panose="02010600040101010101" charset="-122"/>
              <a:ea typeface="华文中宋" panose="02010600040101010101" charset="-122"/>
              <a:sym typeface="+mn-ea"/>
            </a:endParaRPr>
          </a:p>
          <a:p>
            <a:r>
              <a:rPr lang="en-US" altLang="zh-CN" sz="2400" b="1" dirty="0">
                <a:latin typeface="华文中宋" panose="02010600040101010101" charset="-122"/>
                <a:ea typeface="华文中宋" panose="02010600040101010101" charset="-122"/>
              </a:rPr>
              <a:t>B</a:t>
            </a:r>
            <a:r>
              <a:rPr lang="zh-CN" altLang="en-US" sz="2400" b="1" dirty="0">
                <a:latin typeface="华文中宋" panose="02010600040101010101" charset="-122"/>
                <a:ea typeface="华文中宋" panose="02010600040101010101" charset="-122"/>
              </a:rPr>
              <a:t>唯物辩证法关于事物发展的</a:t>
            </a:r>
            <a:r>
              <a:rPr lang="zh-CN" altLang="en-US" sz="2400" b="1" dirty="0">
                <a:solidFill>
                  <a:srgbClr val="FF0000"/>
                </a:solidFill>
                <a:latin typeface="华文中宋" panose="02010600040101010101" charset="-122"/>
                <a:ea typeface="华文中宋" panose="02010600040101010101" charset="-122"/>
              </a:rPr>
              <a:t>内因和外因</a:t>
            </a:r>
            <a:r>
              <a:rPr lang="zh-CN" altLang="en-US" sz="2400" b="1" dirty="0">
                <a:latin typeface="华文中宋" panose="02010600040101010101" charset="-122"/>
                <a:ea typeface="华文中宋" panose="02010600040101010101" charset="-122"/>
              </a:rPr>
              <a:t>辩证关系的原理，是我们党制定和执行</a:t>
            </a:r>
            <a:r>
              <a:rPr lang="zh-CN" altLang="en-US" sz="2400" b="1" dirty="0">
                <a:solidFill>
                  <a:srgbClr val="FF0000"/>
                </a:solidFill>
                <a:latin typeface="华文中宋" panose="02010600040101010101" charset="-122"/>
                <a:ea typeface="华文中宋" panose="02010600040101010101" charset="-122"/>
              </a:rPr>
              <a:t>独立自主、 自力更生以及对外开放</a:t>
            </a:r>
            <a:r>
              <a:rPr lang="zh-CN" altLang="en-US" sz="2400" b="1" dirty="0">
                <a:latin typeface="华文中宋" panose="02010600040101010101" charset="-122"/>
                <a:ea typeface="华文中宋" panose="02010600040101010101" charset="-122"/>
              </a:rPr>
              <a:t>方针的重要理论基础</a:t>
            </a:r>
            <a:r>
              <a:rPr lang="zh-CN" altLang="en-US" sz="2400" b="1" dirty="0" smtClean="0">
                <a:latin typeface="华文中宋" panose="02010600040101010101" charset="-122"/>
                <a:ea typeface="华文中宋" panose="02010600040101010101" charset="-122"/>
              </a:rPr>
              <a:t>。</a:t>
            </a:r>
            <a:r>
              <a:rPr lang="en-US" altLang="zh-CN" sz="2400" b="1" dirty="0">
                <a:latin typeface="华文中宋" panose="02010600040101010101" charset="-122"/>
                <a:ea typeface="华文中宋" panose="02010600040101010101" charset="-122"/>
              </a:rPr>
              <a:t>(</a:t>
            </a:r>
            <a:r>
              <a:rPr lang="zh-CN" altLang="en-US" sz="2400" b="1" dirty="0">
                <a:latin typeface="华文中宋" panose="02010600040101010101" charset="-122"/>
                <a:ea typeface="华文中宋" panose="02010600040101010101" charset="-122"/>
                <a:sym typeface="+mn-ea"/>
              </a:rPr>
              <a:t>选择</a:t>
            </a:r>
            <a:r>
              <a:rPr lang="en-US" altLang="zh-CN" sz="2400" b="1" dirty="0">
                <a:latin typeface="华文中宋" panose="02010600040101010101" charset="-122"/>
                <a:ea typeface="华文中宋" panose="02010600040101010101" charset="-122"/>
                <a:sym typeface="+mn-ea"/>
              </a:rPr>
              <a:t>)</a:t>
            </a:r>
            <a:endParaRPr lang="en-US" altLang="zh-CN" sz="2400" b="1" dirty="0">
              <a:latin typeface="华文中宋" panose="02010600040101010101" charset="-122"/>
              <a:ea typeface="华文中宋" panose="02010600040101010101" charset="-122"/>
              <a:sym typeface="+mn-ea"/>
            </a:endParaRPr>
          </a:p>
          <a:p>
            <a:endParaRPr lang="zh-CN" altLang="en-US" sz="2400" b="1" dirty="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solidFill>
                <a:prstClr val="black"/>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1197610" y="1340485"/>
            <a:ext cx="10199370" cy="1198880"/>
          </a:xfrm>
          <a:prstGeom prst="rect">
            <a:avLst/>
          </a:prstGeom>
          <a:noFill/>
        </p:spPr>
        <p:txBody>
          <a:bodyPr wrap="square" rtlCol="0">
            <a:spAutoFit/>
          </a:bodyPr>
          <a:lstStyle/>
          <a:p>
            <a:pPr>
              <a:lnSpc>
                <a:spcPct val="150000"/>
              </a:lnSpc>
            </a:pPr>
            <a:r>
              <a:rPr lang="en-US" altLang="zh-CN" sz="2400" b="1" dirty="0" smtClean="0">
                <a:solidFill>
                  <a:prstClr val="black"/>
                </a:solidFill>
                <a:latin typeface="华文中宋" panose="02010600040101010101" charset="-122"/>
                <a:ea typeface="华文中宋" panose="02010600040101010101" charset="-122"/>
              </a:rPr>
              <a:t>【</a:t>
            </a:r>
            <a:r>
              <a:rPr lang="zh-CN" altLang="en-US" sz="2400" b="1" dirty="0" smtClean="0">
                <a:solidFill>
                  <a:prstClr val="black"/>
                </a:solidFill>
                <a:latin typeface="华文中宋" panose="02010600040101010101" charset="-122"/>
                <a:ea typeface="华文中宋" panose="02010600040101010101" charset="-122"/>
              </a:rPr>
              <a:t>知识点</a:t>
            </a:r>
            <a:r>
              <a:rPr lang="en-US" altLang="zh-CN" sz="2400" b="1" dirty="0" smtClean="0">
                <a:solidFill>
                  <a:prstClr val="black"/>
                </a:solidFill>
                <a:latin typeface="华文中宋" panose="02010600040101010101" charset="-122"/>
                <a:ea typeface="华文中宋" panose="02010600040101010101" charset="-122"/>
              </a:rPr>
              <a:t>4】</a:t>
            </a:r>
            <a:r>
              <a:rPr lang="zh-CN" altLang="en-US" sz="2400" dirty="0" smtClean="0">
                <a:solidFill>
                  <a:prstClr val="black"/>
                </a:solidFill>
                <a:latin typeface="华文中宋" panose="02010600040101010101" charset="-122"/>
                <a:ea typeface="华文中宋" panose="02010600040101010101" charset="-122"/>
              </a:rPr>
              <a:t>矛盾的普遍性和特殊性 </a:t>
            </a:r>
            <a:r>
              <a:rPr lang="zh-CN" altLang="en-US" sz="2200" dirty="0" smtClean="0">
                <a:solidFill>
                  <a:prstClr val="black"/>
                </a:solidFill>
                <a:latin typeface="微软雅黑" panose="020B0503020204020204" pitchFamily="34" charset="-122"/>
                <a:ea typeface="微软雅黑" panose="020B0503020204020204" pitchFamily="34" charset="-122"/>
              </a:rPr>
              <a:t> </a:t>
            </a:r>
            <a:endParaRPr lang="en-US" altLang="zh-CN" sz="2200" dirty="0" smtClean="0">
              <a:solidFill>
                <a:prstClr val="black"/>
              </a:solidFill>
              <a:latin typeface="微软雅黑" panose="020B0503020204020204" pitchFamily="34" charset="-122"/>
              <a:ea typeface="微软雅黑" panose="020B0503020204020204" pitchFamily="34" charset="-122"/>
            </a:endParaRPr>
          </a:p>
          <a:p>
            <a:pPr>
              <a:lnSpc>
                <a:spcPct val="150000"/>
              </a:lnSpc>
            </a:pPr>
            <a:r>
              <a:rPr lang="en-US" altLang="zh-CN" sz="2400" b="1" dirty="0" smtClean="0">
                <a:solidFill>
                  <a:prstClr val="black"/>
                </a:solidFill>
                <a:latin typeface="华文中宋" panose="02010600040101010101" charset="-122"/>
                <a:ea typeface="华文中宋" panose="02010600040101010101" charset="-122"/>
              </a:rPr>
              <a:t>1</a:t>
            </a:r>
            <a:r>
              <a:rPr lang="zh-CN" altLang="en-US" sz="2400" b="1" dirty="0" smtClean="0">
                <a:solidFill>
                  <a:prstClr val="black"/>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矛盾的</a:t>
            </a:r>
            <a:r>
              <a:rPr lang="zh-CN" altLang="en-US" sz="2400" b="1" dirty="0" smtClean="0">
                <a:solidFill>
                  <a:srgbClr val="C00000"/>
                </a:solidFill>
                <a:latin typeface="华文中宋" panose="02010600040101010101" charset="-122"/>
                <a:ea typeface="华文中宋" panose="02010600040101010101" charset="-122"/>
              </a:rPr>
              <a:t>普遍性</a:t>
            </a:r>
            <a:r>
              <a:rPr lang="zh-CN" altLang="en-US" sz="2400" b="1" dirty="0" smtClean="0">
                <a:solidFill>
                  <a:prstClr val="black"/>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矛盾无时不在，无处不有。（时时有矛盾，事事有矛盾）</a:t>
            </a:r>
            <a:endParaRPr lang="en-US" altLang="zh-CN" sz="2400" dirty="0" smtClean="0">
              <a:solidFill>
                <a:prstClr val="black"/>
              </a:solidFill>
              <a:latin typeface="华文中宋" panose="02010600040101010101" charset="-122"/>
              <a:ea typeface="华文中宋" panose="02010600040101010101" charset="-122"/>
            </a:endParaRPr>
          </a:p>
        </p:txBody>
      </p:sp>
      <p:sp>
        <p:nvSpPr>
          <p:cNvPr id="10" name="TextBox 9"/>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prstClr val="white"/>
                </a:solidFill>
                <a:latin typeface="楷体" panose="02010609060101010101" pitchFamily="49" charset="-122"/>
                <a:ea typeface="楷体" panose="02010609060101010101" pitchFamily="49" charset="-122"/>
              </a:rPr>
              <a:t>第一章</a:t>
            </a:r>
            <a:endParaRPr lang="zh-CN" altLang="en-US" sz="2800" b="1" dirty="0">
              <a:solidFill>
                <a:prstClr val="white"/>
              </a:solidFill>
              <a:latin typeface="楷体" panose="02010609060101010101" pitchFamily="49" charset="-122"/>
              <a:ea typeface="楷体" panose="02010609060101010101" pitchFamily="49" charset="-122"/>
            </a:endParaRPr>
          </a:p>
        </p:txBody>
      </p:sp>
      <p:sp>
        <p:nvSpPr>
          <p:cNvPr id="11" name="TextBox 10"/>
          <p:cNvSpPr txBox="1"/>
          <p:nvPr/>
        </p:nvSpPr>
        <p:spPr>
          <a:xfrm>
            <a:off x="1230839" y="2492559"/>
            <a:ext cx="10762615" cy="2306955"/>
          </a:xfrm>
          <a:prstGeom prst="rect">
            <a:avLst/>
          </a:prstGeom>
          <a:noFill/>
        </p:spPr>
        <p:txBody>
          <a:bodyPr wrap="square" rtlCol="0">
            <a:spAutoFit/>
          </a:bodyPr>
          <a:lstStyle/>
          <a:p>
            <a:pPr>
              <a:lnSpc>
                <a:spcPct val="150000"/>
              </a:lnSpc>
            </a:pPr>
            <a:r>
              <a:rPr lang="en-US" altLang="zh-CN" sz="2400" b="1" dirty="0" smtClean="0">
                <a:solidFill>
                  <a:prstClr val="black"/>
                </a:solidFill>
                <a:latin typeface="华文中宋" panose="02010600040101010101" charset="-122"/>
                <a:ea typeface="华文中宋" panose="02010600040101010101" charset="-122"/>
              </a:rPr>
              <a:t>2</a:t>
            </a:r>
            <a:r>
              <a:rPr lang="zh-CN" altLang="en-US" sz="2400" b="1" dirty="0" smtClean="0">
                <a:solidFill>
                  <a:prstClr val="black"/>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矛盾的</a:t>
            </a:r>
            <a:r>
              <a:rPr lang="zh-CN" altLang="en-US" sz="2400" b="1" dirty="0" smtClean="0">
                <a:solidFill>
                  <a:srgbClr val="C00000"/>
                </a:solidFill>
                <a:latin typeface="华文中宋" panose="02010600040101010101" charset="-122"/>
                <a:ea typeface="华文中宋" panose="02010600040101010101" charset="-122"/>
              </a:rPr>
              <a:t>特殊性</a:t>
            </a:r>
            <a:r>
              <a:rPr lang="zh-CN" altLang="en-US" sz="2400" b="1" dirty="0" smtClean="0">
                <a:solidFill>
                  <a:prstClr val="black"/>
                </a:solidFill>
                <a:latin typeface="华文中宋" panose="02010600040101010101" charset="-122"/>
                <a:ea typeface="华文中宋" panose="02010600040101010101" charset="-122"/>
              </a:rPr>
              <a:t>：</a:t>
            </a:r>
            <a:endParaRPr lang="en-US" altLang="zh-CN" sz="2400" b="1" dirty="0" smtClean="0">
              <a:solidFill>
                <a:prstClr val="black"/>
              </a:solidFill>
              <a:latin typeface="华文中宋" panose="02010600040101010101" charset="-122"/>
              <a:ea typeface="华文中宋" panose="02010600040101010101" charset="-122"/>
            </a:endParaRPr>
          </a:p>
          <a:p>
            <a:pPr>
              <a:lnSpc>
                <a:spcPct val="150000"/>
              </a:lnSpc>
            </a:pPr>
            <a:r>
              <a:rPr lang="en-US" altLang="zh-CN" sz="2400" b="1" dirty="0" smtClean="0">
                <a:solidFill>
                  <a:prstClr val="black"/>
                </a:solidFill>
                <a:latin typeface="华文中宋" panose="02010600040101010101" charset="-122"/>
                <a:ea typeface="华文中宋" panose="02010600040101010101" charset="-122"/>
              </a:rPr>
              <a:t>3</a:t>
            </a:r>
            <a:r>
              <a:rPr lang="zh-CN" altLang="en-US" sz="2400" b="1" dirty="0" smtClean="0">
                <a:solidFill>
                  <a:prstClr val="black"/>
                </a:solidFill>
                <a:latin typeface="华文中宋" panose="02010600040101010101" charset="-122"/>
                <a:ea typeface="华文中宋" panose="02010600040101010101" charset="-122"/>
              </a:rPr>
              <a:t>、方法论意义：</a:t>
            </a:r>
            <a:r>
              <a:rPr lang="zh-CN" altLang="en-US" sz="2400" dirty="0" smtClean="0">
                <a:solidFill>
                  <a:prstClr val="black"/>
                </a:solidFill>
                <a:latin typeface="华文中宋" panose="02010600040101010101" charset="-122"/>
                <a:ea typeface="华文中宋" panose="02010600040101010101" charset="-122"/>
              </a:rPr>
              <a:t>分析</a:t>
            </a:r>
            <a:r>
              <a:rPr lang="zh-CN" altLang="en-US" sz="2400" b="1" dirty="0" smtClean="0">
                <a:solidFill>
                  <a:srgbClr val="FF0000"/>
                </a:solidFill>
                <a:latin typeface="华文中宋" panose="02010600040101010101" charset="-122"/>
                <a:ea typeface="华文中宋" panose="02010600040101010101" charset="-122"/>
              </a:rPr>
              <a:t>矛盾的特殊性</a:t>
            </a:r>
            <a:r>
              <a:rPr lang="zh-CN" altLang="en-US" sz="2400" dirty="0" smtClean="0">
                <a:solidFill>
                  <a:prstClr val="black"/>
                </a:solidFill>
                <a:latin typeface="华文中宋" panose="02010600040101010101" charset="-122"/>
                <a:ea typeface="华文中宋" panose="02010600040101010101" charset="-122"/>
              </a:rPr>
              <a:t>就是坚持</a:t>
            </a:r>
            <a:r>
              <a:rPr lang="zh-CN" altLang="en-US" sz="2400" b="1" dirty="0" smtClean="0">
                <a:solidFill>
                  <a:srgbClr val="C00000"/>
                </a:solidFill>
                <a:latin typeface="华文中宋" panose="02010600040101010101" charset="-122"/>
                <a:ea typeface="华文中宋" panose="02010600040101010101" charset="-122"/>
              </a:rPr>
              <a:t>具体问题具体分析。 </a:t>
            </a:r>
            <a:r>
              <a:rPr lang="en-US" altLang="zh-CN" sz="2400" u="sng" dirty="0">
                <a:solidFill>
                  <a:sysClr val="windowText" lastClr="000000"/>
                </a:solidFill>
                <a:latin typeface="华文中宋" panose="02010600040101010101" charset="-122"/>
                <a:ea typeface="华文中宋" panose="02010600040101010101" charset="-122"/>
                <a:cs typeface="+mn-ea"/>
                <a:sym typeface="+mn-ea"/>
              </a:rPr>
              <a:t>“</a:t>
            </a:r>
            <a:r>
              <a:rPr lang="zh-CN" altLang="zh-CN" sz="2400" u="sng" dirty="0">
                <a:solidFill>
                  <a:prstClr val="black"/>
                </a:solidFill>
                <a:latin typeface="华文中宋" panose="02010600040101010101" charset="-122"/>
                <a:ea typeface="华文中宋" panose="02010600040101010101" charset="-122"/>
                <a:sym typeface="+mn-ea"/>
              </a:rPr>
              <a:t>一把钥匙开一把锁</a:t>
            </a:r>
            <a:r>
              <a:rPr lang="en-US" altLang="zh-CN" sz="2400" u="sng" dirty="0">
                <a:solidFill>
                  <a:prstClr val="black"/>
                </a:solidFill>
                <a:latin typeface="华文中宋" panose="02010600040101010101" charset="-122"/>
                <a:ea typeface="华文中宋" panose="02010600040101010101" charset="-122"/>
                <a:sym typeface="+mn-ea"/>
              </a:rPr>
              <a:t>”</a:t>
            </a:r>
            <a:r>
              <a:rPr lang="zh-CN" altLang="en-US" sz="2400" u="sng" dirty="0">
                <a:solidFill>
                  <a:prstClr val="black"/>
                </a:solidFill>
                <a:latin typeface="华文中宋" panose="02010600040101010101" charset="-122"/>
                <a:ea typeface="华文中宋" panose="02010600040101010101" charset="-122"/>
                <a:sym typeface="+mn-ea"/>
              </a:rPr>
              <a:t>“</a:t>
            </a:r>
            <a:r>
              <a:rPr lang="zh-CN" altLang="en-US" sz="2400" u="sng" dirty="0">
                <a:solidFill>
                  <a:prstClr val="black"/>
                </a:solidFill>
                <a:latin typeface="华文中宋" panose="02010600040101010101" charset="-122"/>
                <a:ea typeface="华文中宋" panose="02010600040101010101" charset="-122"/>
              </a:rPr>
              <a:t> 对症下药“</a:t>
            </a:r>
            <a:endParaRPr lang="en-US" altLang="zh-CN" sz="2400" u="sng" dirty="0">
              <a:solidFill>
                <a:prstClr val="black"/>
              </a:solidFill>
              <a:latin typeface="华文中宋" panose="02010600040101010101" charset="-122"/>
              <a:ea typeface="华文中宋" panose="02010600040101010101" charset="-122"/>
            </a:endParaRPr>
          </a:p>
          <a:p>
            <a:pPr>
              <a:lnSpc>
                <a:spcPct val="150000"/>
              </a:lnSpc>
            </a:pPr>
            <a:endParaRPr lang="zh-CN" altLang="en-US" sz="2400" b="1" u="sng" dirty="0" smtClean="0">
              <a:solidFill>
                <a:schemeClr val="tx2">
                  <a:lumMod val="75000"/>
                </a:schemeClr>
              </a:solidFill>
              <a:latin typeface="华文中宋" panose="02010600040101010101" charset="-122"/>
              <a:ea typeface="华文中宋" panose="02010600040101010101"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solidFill>
                <a:prstClr val="black"/>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1032967" y="2060734"/>
            <a:ext cx="11449272" cy="3784600"/>
          </a:xfrm>
          <a:prstGeom prst="rect">
            <a:avLst/>
          </a:prstGeom>
          <a:noFill/>
        </p:spPr>
        <p:txBody>
          <a:bodyPr wrap="square" rtlCol="0">
            <a:spAutoFit/>
          </a:bodyPr>
          <a:lstStyle/>
          <a:p>
            <a:pPr>
              <a:lnSpc>
                <a:spcPct val="200000"/>
              </a:lnSpc>
            </a:pPr>
            <a:r>
              <a:rPr lang="en-US" altLang="zh-CN" sz="2400" b="1" dirty="0" smtClean="0">
                <a:solidFill>
                  <a:prstClr val="black"/>
                </a:solidFill>
                <a:latin typeface="华文中宋" panose="02010600040101010101" charset="-122"/>
                <a:ea typeface="华文中宋" panose="02010600040101010101" charset="-122"/>
              </a:rPr>
              <a:t>4</a:t>
            </a:r>
            <a:r>
              <a:rPr lang="zh-CN" altLang="en-US" sz="2400" b="1" dirty="0" smtClean="0">
                <a:solidFill>
                  <a:prstClr val="black"/>
                </a:solidFill>
                <a:latin typeface="华文中宋" panose="02010600040101010101" charset="-122"/>
                <a:ea typeface="华文中宋" panose="02010600040101010101" charset="-122"/>
              </a:rPr>
              <a:t>、矛盾的</a:t>
            </a:r>
            <a:r>
              <a:rPr lang="zh-CN" altLang="en-US" sz="2400" b="1" dirty="0" smtClean="0">
                <a:solidFill>
                  <a:srgbClr val="C00000"/>
                </a:solidFill>
                <a:latin typeface="华文中宋" panose="02010600040101010101" charset="-122"/>
                <a:ea typeface="华文中宋" panose="02010600040101010101" charset="-122"/>
              </a:rPr>
              <a:t>普遍性</a:t>
            </a:r>
            <a:r>
              <a:rPr lang="zh-CN" altLang="en-US" sz="2400" b="1" dirty="0" smtClean="0">
                <a:solidFill>
                  <a:prstClr val="black"/>
                </a:solidFill>
                <a:latin typeface="华文中宋" panose="02010600040101010101" charset="-122"/>
                <a:ea typeface="华文中宋" panose="02010600040101010101" charset="-122"/>
              </a:rPr>
              <a:t>与</a:t>
            </a:r>
            <a:r>
              <a:rPr lang="zh-CN" altLang="en-US" sz="2400" b="1" dirty="0" smtClean="0">
                <a:solidFill>
                  <a:srgbClr val="C00000"/>
                </a:solidFill>
                <a:latin typeface="华文中宋" panose="02010600040101010101" charset="-122"/>
                <a:ea typeface="华文中宋" panose="02010600040101010101" charset="-122"/>
              </a:rPr>
              <a:t>特殊性</a:t>
            </a:r>
            <a:r>
              <a:rPr lang="zh-CN" altLang="en-US" sz="2400" b="1" dirty="0" smtClean="0">
                <a:solidFill>
                  <a:prstClr val="black"/>
                </a:solidFill>
                <a:latin typeface="华文中宋" panose="02010600040101010101" charset="-122"/>
                <a:ea typeface="华文中宋" panose="02010600040101010101" charset="-122"/>
              </a:rPr>
              <a:t>（共性与个性）的</a:t>
            </a:r>
            <a:r>
              <a:rPr lang="zh-CN" altLang="en-US" sz="2400" b="1" dirty="0" smtClean="0">
                <a:solidFill>
                  <a:srgbClr val="C00000"/>
                </a:solidFill>
                <a:latin typeface="华文中宋" panose="02010600040101010101" charset="-122"/>
                <a:ea typeface="华文中宋" panose="02010600040101010101" charset="-122"/>
              </a:rPr>
              <a:t>关系</a:t>
            </a:r>
            <a:r>
              <a:rPr lang="zh-CN" altLang="en-US" sz="2400" b="1" dirty="0">
                <a:solidFill>
                  <a:prstClr val="black"/>
                </a:solidFill>
                <a:latin typeface="华文中宋" panose="02010600040101010101" charset="-122"/>
                <a:ea typeface="华文中宋" panose="02010600040101010101" charset="-122"/>
              </a:rPr>
              <a:t>：</a:t>
            </a:r>
            <a:r>
              <a:rPr lang="zh-CN" altLang="en-US" sz="2400" b="1" dirty="0">
                <a:solidFill>
                  <a:srgbClr val="C00000"/>
                </a:solidFill>
                <a:latin typeface="华文中宋" panose="02010600040101010101" charset="-122"/>
                <a:ea typeface="华文中宋" panose="02010600040101010101" charset="-122"/>
              </a:rPr>
              <a:t>辩证</a:t>
            </a:r>
            <a:r>
              <a:rPr lang="zh-CN" altLang="en-US" sz="2400" b="1" dirty="0" smtClean="0">
                <a:solidFill>
                  <a:srgbClr val="C00000"/>
                </a:solidFill>
                <a:latin typeface="华文中宋" panose="02010600040101010101" charset="-122"/>
                <a:ea typeface="华文中宋" panose="02010600040101010101" charset="-122"/>
              </a:rPr>
              <a:t>统一</a:t>
            </a:r>
            <a:endParaRPr lang="en-US" altLang="zh-CN" sz="2400" b="1" dirty="0" smtClean="0">
              <a:solidFill>
                <a:srgbClr val="00B050"/>
              </a:solidFill>
              <a:latin typeface="华文中宋" panose="02010600040101010101" charset="-122"/>
              <a:ea typeface="华文中宋" panose="02010600040101010101" charset="-122"/>
            </a:endParaRPr>
          </a:p>
          <a:p>
            <a:pPr>
              <a:lnSpc>
                <a:spcPct val="200000"/>
              </a:lnSpc>
            </a:pPr>
            <a:r>
              <a:rPr lang="zh-CN" altLang="en-US" sz="2400" dirty="0" smtClean="0">
                <a:solidFill>
                  <a:prstClr val="black"/>
                </a:solidFill>
                <a:latin typeface="华文中宋" panose="02010600040101010101" charset="-122"/>
                <a:ea typeface="华文中宋" panose="02010600040101010101" charset="-122"/>
              </a:rPr>
              <a:t>①矛盾普遍性与特殊性是</a:t>
            </a:r>
            <a:r>
              <a:rPr lang="zh-CN" altLang="en-US" sz="2400" dirty="0" smtClean="0">
                <a:latin typeface="华文中宋" panose="02010600040101010101" charset="-122"/>
                <a:ea typeface="华文中宋" panose="02010600040101010101" charset="-122"/>
              </a:rPr>
              <a:t>相互</a:t>
            </a:r>
            <a:r>
              <a:rPr lang="en-US" altLang="zh-CN" sz="2400" dirty="0" smtClean="0">
                <a:solidFill>
                  <a:srgbClr val="FF0000"/>
                </a:solidFill>
                <a:latin typeface="华文中宋" panose="02010600040101010101" charset="-122"/>
                <a:ea typeface="华文中宋" panose="02010600040101010101" charset="-122"/>
              </a:rPr>
              <a:t>(?</a:t>
            </a:r>
            <a:r>
              <a:rPr lang="en-US" altLang="zh-CN" sz="2400" b="1" dirty="0" smtClean="0">
                <a:solidFill>
                  <a:srgbClr val="FF0000"/>
                </a:solidFill>
                <a:latin typeface="华文中宋" panose="02010600040101010101" charset="-122"/>
                <a:ea typeface="华文中宋" panose="02010600040101010101" charset="-122"/>
              </a:rPr>
              <a:t>)</a:t>
            </a:r>
            <a:r>
              <a:rPr lang="zh-CN" altLang="en-US" sz="2400" dirty="0" smtClean="0">
                <a:solidFill>
                  <a:prstClr val="black"/>
                </a:solidFill>
                <a:latin typeface="华文中宋" panose="02010600040101010101" charset="-122"/>
                <a:ea typeface="华文中宋" panose="02010600040101010101" charset="-122"/>
              </a:rPr>
              <a:t>的。</a:t>
            </a:r>
            <a:r>
              <a:rPr lang="zh-CN" altLang="en-US" sz="2400" dirty="0" smtClean="0">
                <a:solidFill>
                  <a:schemeClr val="tx1"/>
                </a:solidFill>
                <a:latin typeface="华文中宋" panose="02010600040101010101" charset="-122"/>
                <a:ea typeface="华文中宋" panose="02010600040101010101" charset="-122"/>
              </a:rPr>
              <a:t>（</a:t>
            </a:r>
            <a:r>
              <a:rPr lang="zh-CN" altLang="en-US" sz="2400" b="1" dirty="0" smtClean="0">
                <a:solidFill>
                  <a:schemeClr val="tx1"/>
                </a:solidFill>
                <a:latin typeface="华文中宋" panose="02010600040101010101" charset="-122"/>
                <a:ea typeface="华文中宋" panose="02010600040101010101" charset="-122"/>
                <a:sym typeface="+mn-ea"/>
              </a:rPr>
              <a:t>理解：两者不分开</a:t>
            </a:r>
            <a:r>
              <a:rPr lang="zh-CN" altLang="en-US" sz="2400" dirty="0" smtClean="0">
                <a:solidFill>
                  <a:schemeClr val="tx1"/>
                </a:solidFill>
                <a:latin typeface="华文中宋" panose="02010600040101010101" charset="-122"/>
                <a:ea typeface="华文中宋" panose="02010600040101010101" charset="-122"/>
              </a:rPr>
              <a:t>）</a:t>
            </a:r>
            <a:endParaRPr lang="zh-CN" altLang="en-US" sz="2400" dirty="0" smtClean="0">
              <a:solidFill>
                <a:schemeClr val="tx1"/>
              </a:solidFill>
              <a:latin typeface="华文中宋" panose="02010600040101010101" charset="-122"/>
              <a:ea typeface="华文中宋" panose="02010600040101010101" charset="-122"/>
            </a:endParaRPr>
          </a:p>
          <a:p>
            <a:pPr>
              <a:lnSpc>
                <a:spcPct val="200000"/>
              </a:lnSpc>
            </a:pPr>
            <a:r>
              <a:rPr lang="zh-CN" altLang="en-US" sz="2400" dirty="0" smtClean="0">
                <a:solidFill>
                  <a:prstClr val="black"/>
                </a:solidFill>
                <a:latin typeface="华文中宋" panose="02010600040101010101" charset="-122"/>
                <a:ea typeface="华文中宋" panose="02010600040101010101" charset="-122"/>
              </a:rPr>
              <a:t>②矛盾的普遍性和特殊性是</a:t>
            </a:r>
            <a:r>
              <a:rPr lang="zh-CN" altLang="en-US" sz="2400" dirty="0">
                <a:latin typeface="华文中宋" panose="02010600040101010101" charset="-122"/>
                <a:ea typeface="华文中宋" panose="02010600040101010101" charset="-122"/>
              </a:rPr>
              <a:t>相互</a:t>
            </a:r>
            <a:r>
              <a:rPr lang="en-US" altLang="zh-CN" sz="2400" dirty="0" smtClean="0">
                <a:solidFill>
                  <a:srgbClr val="FF0000"/>
                </a:solidFill>
                <a:latin typeface="华文中宋" panose="02010600040101010101" charset="-122"/>
                <a:ea typeface="华文中宋" panose="02010600040101010101" charset="-122"/>
                <a:sym typeface="+mn-ea"/>
              </a:rPr>
              <a:t>(?</a:t>
            </a:r>
            <a:r>
              <a:rPr lang="en-US" altLang="zh-CN" sz="2400" b="1" dirty="0" smtClean="0">
                <a:solidFill>
                  <a:srgbClr val="FF0000"/>
                </a:solidFill>
                <a:latin typeface="华文中宋" panose="02010600040101010101" charset="-122"/>
                <a:ea typeface="华文中宋" panose="02010600040101010101" charset="-122"/>
                <a:sym typeface="+mn-ea"/>
              </a:rPr>
              <a:t>)</a:t>
            </a:r>
            <a:r>
              <a:rPr lang="zh-CN" altLang="en-US" sz="2400" dirty="0" smtClean="0">
                <a:solidFill>
                  <a:prstClr val="black"/>
                </a:solidFill>
                <a:latin typeface="华文中宋" panose="02010600040101010101" charset="-122"/>
                <a:ea typeface="华文中宋" panose="02010600040101010101" charset="-122"/>
              </a:rPr>
              <a:t>的。</a:t>
            </a:r>
            <a:r>
              <a:rPr lang="zh-CN" altLang="en-US" sz="2400" dirty="0" smtClean="0">
                <a:solidFill>
                  <a:schemeClr val="tx1"/>
                </a:solidFill>
                <a:latin typeface="华文中宋" panose="02010600040101010101" charset="-122"/>
                <a:ea typeface="华文中宋" panose="02010600040101010101" charset="-122"/>
              </a:rPr>
              <a:t>（</a:t>
            </a:r>
            <a:r>
              <a:rPr lang="zh-CN" altLang="en-US" sz="2400" b="1" dirty="0" smtClean="0">
                <a:solidFill>
                  <a:schemeClr val="tx1"/>
                </a:solidFill>
                <a:latin typeface="华文中宋" panose="02010600040101010101" charset="-122"/>
                <a:ea typeface="华文中宋" panose="02010600040101010101" charset="-122"/>
                <a:sym typeface="+mn-ea"/>
              </a:rPr>
              <a:t>理解：个性和共性就是不一样的</a:t>
            </a:r>
            <a:r>
              <a:rPr lang="zh-CN" altLang="en-US" sz="2400" dirty="0" smtClean="0">
                <a:solidFill>
                  <a:schemeClr val="tx1"/>
                </a:solidFill>
                <a:latin typeface="华文中宋" panose="02010600040101010101" charset="-122"/>
                <a:ea typeface="华文中宋" panose="02010600040101010101" charset="-122"/>
              </a:rPr>
              <a:t>）</a:t>
            </a:r>
            <a:endParaRPr lang="zh-CN" altLang="en-US" sz="2400" dirty="0" smtClean="0">
              <a:solidFill>
                <a:schemeClr val="tx1"/>
              </a:solidFill>
              <a:latin typeface="华文中宋" panose="02010600040101010101" charset="-122"/>
              <a:ea typeface="华文中宋" panose="02010600040101010101" charset="-122"/>
            </a:endParaRPr>
          </a:p>
          <a:p>
            <a:pPr>
              <a:lnSpc>
                <a:spcPct val="200000"/>
              </a:lnSpc>
            </a:pPr>
            <a:r>
              <a:rPr lang="zh-CN" altLang="en-US" sz="2400" dirty="0" smtClean="0">
                <a:solidFill>
                  <a:prstClr val="black"/>
                </a:solidFill>
                <a:latin typeface="华文中宋" panose="02010600040101010101" charset="-122"/>
                <a:ea typeface="华文中宋" panose="02010600040101010101" charset="-122"/>
              </a:rPr>
              <a:t>③矛盾的普遍性与特殊性在一定条件下可以</a:t>
            </a:r>
            <a:r>
              <a:rPr lang="zh-CN" altLang="en-US" sz="2400" dirty="0">
                <a:latin typeface="华文中宋" panose="02010600040101010101" charset="-122"/>
                <a:ea typeface="华文中宋" panose="02010600040101010101" charset="-122"/>
              </a:rPr>
              <a:t>相互</a:t>
            </a:r>
            <a:r>
              <a:rPr lang="en-US" altLang="zh-CN" sz="2400" dirty="0" smtClean="0">
                <a:solidFill>
                  <a:srgbClr val="FF0000"/>
                </a:solidFill>
                <a:latin typeface="华文中宋" panose="02010600040101010101" charset="-122"/>
                <a:ea typeface="华文中宋" panose="02010600040101010101" charset="-122"/>
                <a:sym typeface="+mn-ea"/>
              </a:rPr>
              <a:t>(?</a:t>
            </a:r>
            <a:r>
              <a:rPr lang="en-US" altLang="zh-CN" sz="2400" b="1" dirty="0" smtClean="0">
                <a:solidFill>
                  <a:srgbClr val="FF0000"/>
                </a:solidFill>
                <a:latin typeface="华文中宋" panose="02010600040101010101" charset="-122"/>
                <a:ea typeface="华文中宋" panose="02010600040101010101" charset="-122"/>
                <a:sym typeface="+mn-ea"/>
              </a:rPr>
              <a:t>)</a:t>
            </a:r>
            <a:r>
              <a:rPr lang="zh-CN" altLang="en-US" sz="2400" dirty="0" smtClean="0">
                <a:solidFill>
                  <a:prstClr val="black"/>
                </a:solidFill>
                <a:latin typeface="华文中宋" panose="02010600040101010101" charset="-122"/>
                <a:ea typeface="华文中宋" panose="02010600040101010101" charset="-122"/>
              </a:rPr>
              <a:t>。</a:t>
            </a:r>
            <a:endParaRPr lang="zh-CN" altLang="en-US" sz="2400" dirty="0" smtClean="0">
              <a:solidFill>
                <a:prstClr val="black"/>
              </a:solidFill>
              <a:latin typeface="华文中宋" panose="02010600040101010101" charset="-122"/>
              <a:ea typeface="华文中宋" panose="02010600040101010101" charset="-122"/>
            </a:endParaRPr>
          </a:p>
          <a:p>
            <a:pPr>
              <a:lnSpc>
                <a:spcPct val="200000"/>
              </a:lnSpc>
            </a:pPr>
            <a:r>
              <a:rPr lang="en-US" altLang="zh-CN" sz="2400" dirty="0" smtClean="0">
                <a:solidFill>
                  <a:prstClr val="black"/>
                </a:solidFill>
                <a:latin typeface="华文中宋" panose="02010600040101010101" charset="-122"/>
                <a:ea typeface="华文中宋" panose="02010600040101010101" charset="-122"/>
              </a:rPr>
              <a:t>     </a:t>
            </a:r>
            <a:endParaRPr lang="en-US" altLang="zh-CN" sz="2400" dirty="0" smtClean="0">
              <a:solidFill>
                <a:prstClr val="black"/>
              </a:solidFill>
              <a:latin typeface="华文中宋" panose="02010600040101010101" charset="-122"/>
              <a:ea typeface="华文中宋" panose="02010600040101010101"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7" name="文本框 6"/>
          <p:cNvSpPr txBox="1"/>
          <p:nvPr/>
        </p:nvSpPr>
        <p:spPr>
          <a:xfrm>
            <a:off x="1249680" y="1459230"/>
            <a:ext cx="4992072" cy="830997"/>
          </a:xfrm>
          <a:prstGeom prst="rect">
            <a:avLst/>
          </a:prstGeom>
          <a:noFill/>
        </p:spPr>
        <p:txBody>
          <a:bodyPr wrap="none" rtlCol="0" anchor="t">
            <a:spAutoFit/>
          </a:bodyPr>
          <a:lstStyle/>
          <a:p>
            <a:r>
              <a:rPr lang="en-US" altLang="zh-CN" sz="2400" b="1" dirty="0" smtClean="0">
                <a:solidFill>
                  <a:prstClr val="black"/>
                </a:solidFill>
                <a:latin typeface="华文中宋" panose="02010600040101010101" charset="-122"/>
                <a:ea typeface="华文中宋" panose="02010600040101010101" charset="-122"/>
                <a:sym typeface="+mn-ea"/>
              </a:rPr>
              <a:t>【</a:t>
            </a:r>
            <a:r>
              <a:rPr lang="zh-CN" altLang="en-US" sz="2400" b="1" dirty="0" smtClean="0">
                <a:solidFill>
                  <a:prstClr val="black"/>
                </a:solidFill>
                <a:latin typeface="华文中宋" panose="02010600040101010101" charset="-122"/>
                <a:ea typeface="华文中宋" panose="02010600040101010101" charset="-122"/>
                <a:sym typeface="+mn-ea"/>
              </a:rPr>
              <a:t>知识点</a:t>
            </a:r>
            <a:r>
              <a:rPr lang="en-US" altLang="zh-CN" sz="2400" b="1" dirty="0" smtClean="0">
                <a:solidFill>
                  <a:prstClr val="black"/>
                </a:solidFill>
                <a:latin typeface="华文中宋" panose="02010600040101010101" charset="-122"/>
                <a:ea typeface="华文中宋" panose="02010600040101010101" charset="-122"/>
                <a:sym typeface="+mn-ea"/>
              </a:rPr>
              <a:t>4】</a:t>
            </a:r>
            <a:r>
              <a:rPr lang="zh-CN" altLang="en-US" sz="2400" dirty="0" smtClean="0">
                <a:solidFill>
                  <a:prstClr val="black"/>
                </a:solidFill>
                <a:latin typeface="华文中宋" panose="02010600040101010101" charset="-122"/>
                <a:ea typeface="华文中宋" panose="02010600040101010101" charset="-122"/>
                <a:sym typeface="+mn-ea"/>
              </a:rPr>
              <a:t>矛盾的普遍性和特殊性</a:t>
            </a:r>
            <a:endParaRPr lang="en-US" altLang="zh-CN" sz="2400" dirty="0" smtClean="0">
              <a:solidFill>
                <a:prstClr val="black"/>
              </a:solidFill>
              <a:latin typeface="华文中宋" panose="02010600040101010101" charset="-122"/>
              <a:ea typeface="华文中宋" panose="02010600040101010101" charset="-122"/>
              <a:sym typeface="+mn-ea"/>
            </a:endParaRPr>
          </a:p>
          <a:p>
            <a:r>
              <a:rPr lang="zh-CN" altLang="en-US" sz="2400" dirty="0" smtClean="0">
                <a:solidFill>
                  <a:prstClr val="black"/>
                </a:solidFill>
                <a:latin typeface="华文中宋" panose="02010600040101010101" charset="-122"/>
                <a:ea typeface="华文中宋" panose="02010600040101010101" charset="-122"/>
                <a:sym typeface="+mn-ea"/>
              </a:rPr>
              <a:t> </a:t>
            </a:r>
            <a:r>
              <a:rPr lang="zh-CN" altLang="en-US" sz="2200" dirty="0" smtClean="0">
                <a:solidFill>
                  <a:prstClr val="black"/>
                </a:solidFill>
                <a:latin typeface="微软雅黑" panose="020B0503020204020204" pitchFamily="34" charset="-122"/>
                <a:ea typeface="微软雅黑" panose="020B0503020204020204" pitchFamily="34" charset="-122"/>
                <a:sym typeface="+mn-ea"/>
              </a:rPr>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solidFill>
                <a:prstClr val="black"/>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1032967" y="2060734"/>
            <a:ext cx="11449272" cy="3784600"/>
          </a:xfrm>
          <a:prstGeom prst="rect">
            <a:avLst/>
          </a:prstGeom>
          <a:noFill/>
        </p:spPr>
        <p:txBody>
          <a:bodyPr wrap="square" rtlCol="0">
            <a:spAutoFit/>
          </a:bodyPr>
          <a:lstStyle/>
          <a:p>
            <a:pPr>
              <a:lnSpc>
                <a:spcPct val="200000"/>
              </a:lnSpc>
            </a:pPr>
            <a:r>
              <a:rPr lang="en-US" altLang="zh-CN" sz="2400" b="1" dirty="0" smtClean="0">
                <a:solidFill>
                  <a:prstClr val="black"/>
                </a:solidFill>
                <a:latin typeface="华文中宋" panose="02010600040101010101" charset="-122"/>
                <a:ea typeface="华文中宋" panose="02010600040101010101" charset="-122"/>
              </a:rPr>
              <a:t>4</a:t>
            </a:r>
            <a:r>
              <a:rPr lang="zh-CN" altLang="en-US" sz="2400" b="1" dirty="0" smtClean="0">
                <a:solidFill>
                  <a:prstClr val="black"/>
                </a:solidFill>
                <a:latin typeface="华文中宋" panose="02010600040101010101" charset="-122"/>
                <a:ea typeface="华文中宋" panose="02010600040101010101" charset="-122"/>
              </a:rPr>
              <a:t>、矛盾的</a:t>
            </a:r>
            <a:r>
              <a:rPr lang="zh-CN" altLang="en-US" sz="2400" b="1" dirty="0" smtClean="0">
                <a:solidFill>
                  <a:srgbClr val="C00000"/>
                </a:solidFill>
                <a:latin typeface="华文中宋" panose="02010600040101010101" charset="-122"/>
                <a:ea typeface="华文中宋" panose="02010600040101010101" charset="-122"/>
              </a:rPr>
              <a:t>普遍性</a:t>
            </a:r>
            <a:r>
              <a:rPr lang="zh-CN" altLang="en-US" sz="2400" b="1" dirty="0" smtClean="0">
                <a:solidFill>
                  <a:prstClr val="black"/>
                </a:solidFill>
                <a:latin typeface="华文中宋" panose="02010600040101010101" charset="-122"/>
                <a:ea typeface="华文中宋" panose="02010600040101010101" charset="-122"/>
              </a:rPr>
              <a:t>与</a:t>
            </a:r>
            <a:r>
              <a:rPr lang="zh-CN" altLang="en-US" sz="2400" b="1" dirty="0" smtClean="0">
                <a:solidFill>
                  <a:srgbClr val="C00000"/>
                </a:solidFill>
                <a:latin typeface="华文中宋" panose="02010600040101010101" charset="-122"/>
                <a:ea typeface="华文中宋" panose="02010600040101010101" charset="-122"/>
              </a:rPr>
              <a:t>特殊性</a:t>
            </a:r>
            <a:r>
              <a:rPr lang="zh-CN" altLang="en-US" sz="2400" b="1" dirty="0" smtClean="0">
                <a:solidFill>
                  <a:prstClr val="black"/>
                </a:solidFill>
                <a:latin typeface="华文中宋" panose="02010600040101010101" charset="-122"/>
                <a:ea typeface="华文中宋" panose="02010600040101010101" charset="-122"/>
              </a:rPr>
              <a:t>（共性与个性）的</a:t>
            </a:r>
            <a:r>
              <a:rPr lang="zh-CN" altLang="en-US" sz="2400" b="1" dirty="0" smtClean="0">
                <a:solidFill>
                  <a:srgbClr val="C00000"/>
                </a:solidFill>
                <a:latin typeface="华文中宋" panose="02010600040101010101" charset="-122"/>
                <a:ea typeface="华文中宋" panose="02010600040101010101" charset="-122"/>
              </a:rPr>
              <a:t>关系</a:t>
            </a:r>
            <a:r>
              <a:rPr lang="zh-CN" altLang="en-US" sz="2400" b="1" dirty="0">
                <a:solidFill>
                  <a:prstClr val="black"/>
                </a:solidFill>
                <a:latin typeface="华文中宋" panose="02010600040101010101" charset="-122"/>
                <a:ea typeface="华文中宋" panose="02010600040101010101" charset="-122"/>
              </a:rPr>
              <a:t>：</a:t>
            </a:r>
            <a:r>
              <a:rPr lang="zh-CN" altLang="en-US" sz="2400" b="1" dirty="0">
                <a:solidFill>
                  <a:srgbClr val="C00000"/>
                </a:solidFill>
                <a:latin typeface="华文中宋" panose="02010600040101010101" charset="-122"/>
                <a:ea typeface="华文中宋" panose="02010600040101010101" charset="-122"/>
              </a:rPr>
              <a:t>辩证</a:t>
            </a:r>
            <a:r>
              <a:rPr lang="zh-CN" altLang="en-US" sz="2400" b="1" dirty="0" smtClean="0">
                <a:solidFill>
                  <a:srgbClr val="C00000"/>
                </a:solidFill>
                <a:latin typeface="华文中宋" panose="02010600040101010101" charset="-122"/>
                <a:ea typeface="华文中宋" panose="02010600040101010101" charset="-122"/>
              </a:rPr>
              <a:t>统一</a:t>
            </a:r>
            <a:endParaRPr lang="en-US" altLang="zh-CN" sz="2400" b="1" dirty="0" smtClean="0">
              <a:solidFill>
                <a:srgbClr val="00B050"/>
              </a:solidFill>
              <a:latin typeface="华文中宋" panose="02010600040101010101" charset="-122"/>
              <a:ea typeface="华文中宋" panose="02010600040101010101" charset="-122"/>
            </a:endParaRPr>
          </a:p>
          <a:p>
            <a:pPr>
              <a:lnSpc>
                <a:spcPct val="200000"/>
              </a:lnSpc>
            </a:pPr>
            <a:r>
              <a:rPr lang="zh-CN" altLang="en-US" sz="2400" dirty="0" smtClean="0">
                <a:solidFill>
                  <a:prstClr val="black"/>
                </a:solidFill>
                <a:latin typeface="华文中宋" panose="02010600040101010101" charset="-122"/>
                <a:ea typeface="华文中宋" panose="02010600040101010101" charset="-122"/>
              </a:rPr>
              <a:t>①矛盾普遍性与特殊性是</a:t>
            </a:r>
            <a:r>
              <a:rPr lang="zh-CN" altLang="en-US" sz="2400" dirty="0" smtClean="0">
                <a:latin typeface="华文中宋" panose="02010600040101010101" charset="-122"/>
                <a:ea typeface="华文中宋" panose="02010600040101010101" charset="-122"/>
              </a:rPr>
              <a:t>相互</a:t>
            </a:r>
            <a:r>
              <a:rPr lang="zh-CN" altLang="en-US" sz="2400" b="1" dirty="0" smtClean="0">
                <a:solidFill>
                  <a:srgbClr val="C00000"/>
                </a:solidFill>
                <a:latin typeface="华文中宋" panose="02010600040101010101" charset="-122"/>
                <a:ea typeface="华文中宋" panose="02010600040101010101" charset="-122"/>
              </a:rPr>
              <a:t>联结</a:t>
            </a:r>
            <a:r>
              <a:rPr lang="zh-CN" altLang="en-US" sz="2400" dirty="0" smtClean="0">
                <a:solidFill>
                  <a:prstClr val="black"/>
                </a:solidFill>
                <a:latin typeface="华文中宋" panose="02010600040101010101" charset="-122"/>
                <a:ea typeface="华文中宋" panose="02010600040101010101" charset="-122"/>
              </a:rPr>
              <a:t>的。</a:t>
            </a:r>
            <a:r>
              <a:rPr lang="zh-CN" altLang="en-US" sz="2400" dirty="0" smtClean="0">
                <a:solidFill>
                  <a:schemeClr val="tx1"/>
                </a:solidFill>
                <a:latin typeface="华文中宋" panose="02010600040101010101" charset="-122"/>
                <a:ea typeface="华文中宋" panose="02010600040101010101" charset="-122"/>
              </a:rPr>
              <a:t>（</a:t>
            </a:r>
            <a:r>
              <a:rPr lang="zh-CN" altLang="en-US" sz="2400" b="1" dirty="0" smtClean="0">
                <a:solidFill>
                  <a:schemeClr val="tx1"/>
                </a:solidFill>
                <a:latin typeface="华文中宋" panose="02010600040101010101" charset="-122"/>
                <a:ea typeface="华文中宋" panose="02010600040101010101" charset="-122"/>
                <a:sym typeface="+mn-ea"/>
              </a:rPr>
              <a:t>理解：两者不分开</a:t>
            </a:r>
            <a:r>
              <a:rPr lang="zh-CN" altLang="en-US" sz="2400" dirty="0" smtClean="0">
                <a:solidFill>
                  <a:schemeClr val="tx1"/>
                </a:solidFill>
                <a:latin typeface="华文中宋" panose="02010600040101010101" charset="-122"/>
                <a:ea typeface="华文中宋" panose="02010600040101010101" charset="-122"/>
              </a:rPr>
              <a:t>）</a:t>
            </a:r>
            <a:endParaRPr lang="zh-CN" altLang="en-US" sz="2400" dirty="0" smtClean="0">
              <a:solidFill>
                <a:schemeClr val="tx1"/>
              </a:solidFill>
              <a:latin typeface="华文中宋" panose="02010600040101010101" charset="-122"/>
              <a:ea typeface="华文中宋" panose="02010600040101010101" charset="-122"/>
            </a:endParaRPr>
          </a:p>
          <a:p>
            <a:pPr>
              <a:lnSpc>
                <a:spcPct val="200000"/>
              </a:lnSpc>
            </a:pPr>
            <a:r>
              <a:rPr lang="zh-CN" altLang="en-US" sz="2400" dirty="0" smtClean="0">
                <a:solidFill>
                  <a:prstClr val="black"/>
                </a:solidFill>
                <a:latin typeface="华文中宋" panose="02010600040101010101" charset="-122"/>
                <a:ea typeface="华文中宋" panose="02010600040101010101" charset="-122"/>
              </a:rPr>
              <a:t>②矛盾的普遍性和特殊性是</a:t>
            </a:r>
            <a:r>
              <a:rPr lang="zh-CN" altLang="en-US" sz="2400" dirty="0">
                <a:latin typeface="华文中宋" panose="02010600040101010101" charset="-122"/>
                <a:ea typeface="华文中宋" panose="02010600040101010101" charset="-122"/>
              </a:rPr>
              <a:t>相互</a:t>
            </a:r>
            <a:r>
              <a:rPr lang="zh-CN" altLang="en-US" sz="2400" b="1" dirty="0">
                <a:solidFill>
                  <a:srgbClr val="C00000"/>
                </a:solidFill>
                <a:latin typeface="华文中宋" panose="02010600040101010101" charset="-122"/>
                <a:ea typeface="华文中宋" panose="02010600040101010101" charset="-122"/>
              </a:rPr>
              <a:t>区别</a:t>
            </a:r>
            <a:r>
              <a:rPr lang="zh-CN" altLang="en-US" sz="2400" dirty="0" smtClean="0">
                <a:solidFill>
                  <a:prstClr val="black"/>
                </a:solidFill>
                <a:latin typeface="华文中宋" panose="02010600040101010101" charset="-122"/>
                <a:ea typeface="华文中宋" panose="02010600040101010101" charset="-122"/>
              </a:rPr>
              <a:t>的。</a:t>
            </a:r>
            <a:r>
              <a:rPr lang="zh-CN" altLang="en-US" sz="2400" dirty="0" smtClean="0">
                <a:solidFill>
                  <a:schemeClr val="tx1"/>
                </a:solidFill>
                <a:latin typeface="华文中宋" panose="02010600040101010101" charset="-122"/>
                <a:ea typeface="华文中宋" panose="02010600040101010101" charset="-122"/>
              </a:rPr>
              <a:t>（</a:t>
            </a:r>
            <a:r>
              <a:rPr lang="zh-CN" altLang="en-US" sz="2400" b="1" dirty="0" smtClean="0">
                <a:solidFill>
                  <a:schemeClr val="tx1"/>
                </a:solidFill>
                <a:latin typeface="华文中宋" panose="02010600040101010101" charset="-122"/>
                <a:ea typeface="华文中宋" panose="02010600040101010101" charset="-122"/>
                <a:sym typeface="+mn-ea"/>
              </a:rPr>
              <a:t>理解：个性和共性就是不一样的</a:t>
            </a:r>
            <a:r>
              <a:rPr lang="zh-CN" altLang="en-US" sz="2400" dirty="0" smtClean="0">
                <a:solidFill>
                  <a:schemeClr val="tx1"/>
                </a:solidFill>
                <a:latin typeface="华文中宋" panose="02010600040101010101" charset="-122"/>
                <a:ea typeface="华文中宋" panose="02010600040101010101" charset="-122"/>
              </a:rPr>
              <a:t>）</a:t>
            </a:r>
            <a:endParaRPr lang="zh-CN" altLang="en-US" sz="2400" dirty="0" smtClean="0">
              <a:solidFill>
                <a:schemeClr val="tx1"/>
              </a:solidFill>
              <a:latin typeface="华文中宋" panose="02010600040101010101" charset="-122"/>
              <a:ea typeface="华文中宋" panose="02010600040101010101" charset="-122"/>
            </a:endParaRPr>
          </a:p>
          <a:p>
            <a:pPr>
              <a:lnSpc>
                <a:spcPct val="200000"/>
              </a:lnSpc>
            </a:pPr>
            <a:r>
              <a:rPr lang="zh-CN" altLang="en-US" sz="2400" dirty="0" smtClean="0">
                <a:solidFill>
                  <a:prstClr val="black"/>
                </a:solidFill>
                <a:latin typeface="华文中宋" panose="02010600040101010101" charset="-122"/>
                <a:ea typeface="华文中宋" panose="02010600040101010101" charset="-122"/>
              </a:rPr>
              <a:t>③矛盾的普遍性与特殊性在一定条件下可以</a:t>
            </a:r>
            <a:r>
              <a:rPr lang="zh-CN" altLang="en-US" sz="2400" dirty="0">
                <a:latin typeface="华文中宋" panose="02010600040101010101" charset="-122"/>
                <a:ea typeface="华文中宋" panose="02010600040101010101" charset="-122"/>
              </a:rPr>
              <a:t>相互</a:t>
            </a:r>
            <a:r>
              <a:rPr lang="zh-CN" altLang="en-US" sz="2400" b="1" dirty="0">
                <a:solidFill>
                  <a:srgbClr val="C00000"/>
                </a:solidFill>
                <a:latin typeface="华文中宋" panose="02010600040101010101" charset="-122"/>
                <a:ea typeface="华文中宋" panose="02010600040101010101" charset="-122"/>
              </a:rPr>
              <a:t>转化</a:t>
            </a:r>
            <a:r>
              <a:rPr lang="zh-CN" altLang="en-US" sz="2400" dirty="0" smtClean="0">
                <a:solidFill>
                  <a:prstClr val="black"/>
                </a:solidFill>
                <a:latin typeface="华文中宋" panose="02010600040101010101" charset="-122"/>
                <a:ea typeface="华文中宋" panose="02010600040101010101" charset="-122"/>
              </a:rPr>
              <a:t>。</a:t>
            </a:r>
            <a:endParaRPr lang="zh-CN" altLang="en-US" sz="2400" dirty="0" smtClean="0">
              <a:solidFill>
                <a:prstClr val="black"/>
              </a:solidFill>
              <a:latin typeface="华文中宋" panose="02010600040101010101" charset="-122"/>
              <a:ea typeface="华文中宋" panose="02010600040101010101" charset="-122"/>
            </a:endParaRPr>
          </a:p>
          <a:p>
            <a:pPr>
              <a:lnSpc>
                <a:spcPct val="200000"/>
              </a:lnSpc>
            </a:pPr>
            <a:r>
              <a:rPr lang="en-US" altLang="zh-CN" sz="2400" dirty="0" smtClean="0">
                <a:solidFill>
                  <a:prstClr val="black"/>
                </a:solidFill>
                <a:latin typeface="华文中宋" panose="02010600040101010101" charset="-122"/>
                <a:ea typeface="华文中宋" panose="02010600040101010101" charset="-122"/>
              </a:rPr>
              <a:t>     </a:t>
            </a:r>
            <a:endParaRPr lang="en-US" altLang="zh-CN" sz="2400" dirty="0" smtClean="0">
              <a:solidFill>
                <a:prstClr val="black"/>
              </a:solidFill>
              <a:latin typeface="华文中宋" panose="02010600040101010101" charset="-122"/>
              <a:ea typeface="华文中宋" panose="02010600040101010101"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7" name="文本框 6"/>
          <p:cNvSpPr txBox="1"/>
          <p:nvPr/>
        </p:nvSpPr>
        <p:spPr>
          <a:xfrm>
            <a:off x="1249680" y="1459230"/>
            <a:ext cx="4992072" cy="830997"/>
          </a:xfrm>
          <a:prstGeom prst="rect">
            <a:avLst/>
          </a:prstGeom>
          <a:noFill/>
        </p:spPr>
        <p:txBody>
          <a:bodyPr wrap="none" rtlCol="0" anchor="t">
            <a:spAutoFit/>
          </a:bodyPr>
          <a:lstStyle/>
          <a:p>
            <a:r>
              <a:rPr lang="en-US" altLang="zh-CN" sz="2400" b="1" dirty="0" smtClean="0">
                <a:solidFill>
                  <a:prstClr val="black"/>
                </a:solidFill>
                <a:latin typeface="华文中宋" panose="02010600040101010101" charset="-122"/>
                <a:ea typeface="华文中宋" panose="02010600040101010101" charset="-122"/>
                <a:sym typeface="+mn-ea"/>
              </a:rPr>
              <a:t>【</a:t>
            </a:r>
            <a:r>
              <a:rPr lang="zh-CN" altLang="en-US" sz="2400" b="1" dirty="0" smtClean="0">
                <a:solidFill>
                  <a:prstClr val="black"/>
                </a:solidFill>
                <a:latin typeface="华文中宋" panose="02010600040101010101" charset="-122"/>
                <a:ea typeface="华文中宋" panose="02010600040101010101" charset="-122"/>
                <a:sym typeface="+mn-ea"/>
              </a:rPr>
              <a:t>知识点</a:t>
            </a:r>
            <a:r>
              <a:rPr lang="en-US" altLang="zh-CN" sz="2400" b="1" dirty="0" smtClean="0">
                <a:solidFill>
                  <a:prstClr val="black"/>
                </a:solidFill>
                <a:latin typeface="华文中宋" panose="02010600040101010101" charset="-122"/>
                <a:ea typeface="华文中宋" panose="02010600040101010101" charset="-122"/>
                <a:sym typeface="+mn-ea"/>
              </a:rPr>
              <a:t>4】</a:t>
            </a:r>
            <a:r>
              <a:rPr lang="zh-CN" altLang="en-US" sz="2400" dirty="0" smtClean="0">
                <a:solidFill>
                  <a:prstClr val="black"/>
                </a:solidFill>
                <a:latin typeface="华文中宋" panose="02010600040101010101" charset="-122"/>
                <a:ea typeface="华文中宋" panose="02010600040101010101" charset="-122"/>
                <a:sym typeface="+mn-ea"/>
              </a:rPr>
              <a:t>矛盾的普遍性和特殊性</a:t>
            </a:r>
            <a:endParaRPr lang="en-US" altLang="zh-CN" sz="2400" dirty="0" smtClean="0">
              <a:solidFill>
                <a:prstClr val="black"/>
              </a:solidFill>
              <a:latin typeface="华文中宋" panose="02010600040101010101" charset="-122"/>
              <a:ea typeface="华文中宋" panose="02010600040101010101" charset="-122"/>
              <a:sym typeface="+mn-ea"/>
            </a:endParaRPr>
          </a:p>
          <a:p>
            <a:r>
              <a:rPr lang="zh-CN" altLang="en-US" sz="2400" dirty="0" smtClean="0">
                <a:solidFill>
                  <a:prstClr val="black"/>
                </a:solidFill>
                <a:latin typeface="华文中宋" panose="02010600040101010101" charset="-122"/>
                <a:ea typeface="华文中宋" panose="02010600040101010101" charset="-122"/>
                <a:sym typeface="+mn-ea"/>
              </a:rPr>
              <a:t> </a:t>
            </a:r>
            <a:r>
              <a:rPr lang="zh-CN" altLang="en-US" sz="2200" dirty="0" smtClean="0">
                <a:solidFill>
                  <a:prstClr val="black"/>
                </a:solidFill>
                <a:latin typeface="微软雅黑" panose="020B0503020204020204" pitchFamily="34" charset="-122"/>
                <a:ea typeface="微软雅黑" panose="020B0503020204020204" pitchFamily="34" charset="-122"/>
                <a:sym typeface="+mn-ea"/>
              </a:rPr>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a:t>矛盾是事物发展的动力，这说明事物发展的根本原因是（ ） </a:t>
            </a:r>
            <a:endParaRPr lang="en-US" altLang="zh-CN" sz="2400" dirty="0" smtClean="0"/>
          </a:p>
          <a:p>
            <a:pPr marL="0" indent="0" algn="just">
              <a:lnSpc>
                <a:spcPct val="150000"/>
              </a:lnSpc>
              <a:buNone/>
            </a:pPr>
            <a:r>
              <a:rPr lang="en-US" altLang="zh-CN" sz="2400" dirty="0" smtClean="0"/>
              <a:t>A </a:t>
            </a:r>
            <a:r>
              <a:rPr lang="zh-CN" altLang="en-US" sz="2400" dirty="0"/>
              <a:t>事物的内部矛盾 </a:t>
            </a:r>
            <a:endParaRPr lang="en-US" altLang="zh-CN" sz="2400" dirty="0" smtClean="0"/>
          </a:p>
          <a:p>
            <a:pPr marL="0" indent="0" algn="just">
              <a:lnSpc>
                <a:spcPct val="150000"/>
              </a:lnSpc>
              <a:buNone/>
            </a:pPr>
            <a:r>
              <a:rPr lang="en-US" altLang="zh-CN" sz="2400" dirty="0" smtClean="0"/>
              <a:t>B </a:t>
            </a:r>
            <a:r>
              <a:rPr lang="zh-CN" altLang="en-US" sz="2400" dirty="0"/>
              <a:t>事物的特殊矛盾 </a:t>
            </a:r>
            <a:endParaRPr lang="en-US" altLang="zh-CN" sz="2400" dirty="0" smtClean="0"/>
          </a:p>
          <a:p>
            <a:pPr marL="0" indent="0" algn="just">
              <a:lnSpc>
                <a:spcPct val="150000"/>
              </a:lnSpc>
              <a:buNone/>
            </a:pPr>
            <a:r>
              <a:rPr lang="en-US" altLang="zh-CN" sz="2400" dirty="0" smtClean="0"/>
              <a:t>C </a:t>
            </a:r>
            <a:r>
              <a:rPr lang="zh-CN" altLang="en-US" sz="2400" dirty="0"/>
              <a:t>事物的外部矛盾 </a:t>
            </a:r>
            <a:endParaRPr lang="en-US" altLang="zh-CN" sz="2400" dirty="0" smtClean="0"/>
          </a:p>
          <a:p>
            <a:pPr marL="0" indent="0" algn="just">
              <a:lnSpc>
                <a:spcPct val="150000"/>
              </a:lnSpc>
              <a:buNone/>
            </a:pPr>
            <a:r>
              <a:rPr lang="en-US" altLang="zh-CN" sz="2400" dirty="0" smtClean="0"/>
              <a:t>D </a:t>
            </a:r>
            <a:r>
              <a:rPr lang="zh-CN" altLang="en-US" sz="2400" dirty="0"/>
              <a:t>事物的主要矛盾</a:t>
            </a:r>
            <a:endParaRPr lang="zh-CN" altLang="en-US" sz="2400" dirty="0">
              <a:solidFill>
                <a:sysClr val="windowText" lastClr="000000"/>
              </a:solidFill>
              <a:latin typeface="华文中宋" panose="02010600040101010101" charset="-122"/>
              <a:ea typeface="华文中宋" panose="02010600040101010101" charset="-122"/>
              <a:cs typeface="+mn-ea"/>
              <a:sym typeface="+mn-ea"/>
            </a:endParaRPr>
          </a:p>
          <a:p>
            <a:pPr marL="0" indent="0" algn="just" eaLnBrk="1" hangingPunct="1">
              <a:lnSpc>
                <a:spcPct val="150000"/>
              </a:lnSpc>
              <a:buNone/>
            </a:pP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a:t>矛盾是事物发展的动力，这说明事物发展的根本原因是（ </a:t>
            </a:r>
            <a:r>
              <a:rPr lang="en-US" altLang="zh-CN" sz="2400" b="1" dirty="0" smtClean="0">
                <a:solidFill>
                  <a:srgbClr val="FF0000"/>
                </a:solidFill>
              </a:rPr>
              <a:t>A</a:t>
            </a:r>
            <a:r>
              <a:rPr lang="zh-CN" altLang="en-US" sz="2400" dirty="0" smtClean="0"/>
              <a:t>） </a:t>
            </a:r>
            <a:endParaRPr lang="en-US" altLang="zh-CN" sz="2400" dirty="0" smtClean="0"/>
          </a:p>
          <a:p>
            <a:pPr marL="0" indent="0" algn="just">
              <a:lnSpc>
                <a:spcPct val="150000"/>
              </a:lnSpc>
              <a:buNone/>
            </a:pPr>
            <a:r>
              <a:rPr lang="en-US" altLang="zh-CN" sz="2400" b="1" dirty="0" smtClean="0">
                <a:solidFill>
                  <a:srgbClr val="FF0000"/>
                </a:solidFill>
              </a:rPr>
              <a:t>A </a:t>
            </a:r>
            <a:r>
              <a:rPr lang="zh-CN" altLang="en-US" sz="2400" b="1" dirty="0">
                <a:solidFill>
                  <a:srgbClr val="FF0000"/>
                </a:solidFill>
              </a:rPr>
              <a:t>事物的内部矛盾 </a:t>
            </a:r>
            <a:endParaRPr lang="en-US" altLang="zh-CN" sz="2400" b="1" dirty="0" smtClean="0">
              <a:solidFill>
                <a:srgbClr val="FF0000"/>
              </a:solidFill>
            </a:endParaRPr>
          </a:p>
          <a:p>
            <a:pPr marL="0" indent="0" algn="just">
              <a:lnSpc>
                <a:spcPct val="150000"/>
              </a:lnSpc>
              <a:buNone/>
            </a:pPr>
            <a:r>
              <a:rPr lang="en-US" altLang="zh-CN" sz="2400" dirty="0" smtClean="0"/>
              <a:t>B </a:t>
            </a:r>
            <a:r>
              <a:rPr lang="zh-CN" altLang="en-US" sz="2400" dirty="0"/>
              <a:t>事物的特殊矛盾 </a:t>
            </a:r>
            <a:endParaRPr lang="en-US" altLang="zh-CN" sz="2400" dirty="0" smtClean="0"/>
          </a:p>
          <a:p>
            <a:pPr marL="0" indent="0" algn="just">
              <a:lnSpc>
                <a:spcPct val="150000"/>
              </a:lnSpc>
              <a:buNone/>
            </a:pPr>
            <a:r>
              <a:rPr lang="en-US" altLang="zh-CN" sz="2400" dirty="0" smtClean="0"/>
              <a:t>C </a:t>
            </a:r>
            <a:r>
              <a:rPr lang="zh-CN" altLang="en-US" sz="2400" dirty="0"/>
              <a:t>事物的外部矛盾 </a:t>
            </a:r>
            <a:endParaRPr lang="en-US" altLang="zh-CN" sz="2400" dirty="0" smtClean="0"/>
          </a:p>
          <a:p>
            <a:pPr marL="0" indent="0" algn="just">
              <a:lnSpc>
                <a:spcPct val="150000"/>
              </a:lnSpc>
              <a:buNone/>
            </a:pPr>
            <a:r>
              <a:rPr lang="en-US" altLang="zh-CN" sz="2400" dirty="0" smtClean="0"/>
              <a:t>D </a:t>
            </a:r>
            <a:r>
              <a:rPr lang="zh-CN" altLang="en-US" sz="2400" dirty="0"/>
              <a:t>事物的主要矛盾</a:t>
            </a:r>
            <a:endParaRPr lang="zh-CN" altLang="en-US" sz="2400" dirty="0">
              <a:solidFill>
                <a:sysClr val="windowText" lastClr="000000"/>
              </a:solidFill>
              <a:latin typeface="华文中宋" panose="02010600040101010101" charset="-122"/>
              <a:ea typeface="华文中宋" panose="02010600040101010101" charset="-122"/>
              <a:cs typeface="+mn-ea"/>
              <a:sym typeface="+mn-ea"/>
            </a:endParaRPr>
          </a:p>
          <a:p>
            <a:pPr marL="0" indent="0" algn="just" eaLnBrk="1" hangingPunct="1">
              <a:lnSpc>
                <a:spcPct val="150000"/>
              </a:lnSpc>
              <a:buNone/>
            </a:pP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a:t>我们党制定和执行独立自主、自力更生以及对外开放方针的理论基础是（ </a:t>
            </a:r>
            <a:r>
              <a:rPr lang="zh-CN" altLang="en-US" sz="2400" dirty="0" smtClean="0"/>
              <a:t>）</a:t>
            </a:r>
            <a:endParaRPr lang="en-US" altLang="zh-CN" sz="2400" dirty="0" smtClean="0"/>
          </a:p>
          <a:p>
            <a:pPr marL="0" indent="0" algn="just">
              <a:lnSpc>
                <a:spcPct val="150000"/>
              </a:lnSpc>
              <a:buNone/>
            </a:pPr>
            <a:r>
              <a:rPr lang="en-US" altLang="zh-CN" sz="2400" dirty="0"/>
              <a:t>A </a:t>
            </a:r>
            <a:r>
              <a:rPr lang="zh-CN" altLang="en-US" sz="2400" dirty="0"/>
              <a:t>矛盾的同一性和斗争性辩证关系的原理 </a:t>
            </a:r>
            <a:endParaRPr lang="en-US" altLang="zh-CN" sz="2400" dirty="0" smtClean="0"/>
          </a:p>
          <a:p>
            <a:pPr marL="0" indent="0" algn="just">
              <a:lnSpc>
                <a:spcPct val="150000"/>
              </a:lnSpc>
              <a:buNone/>
            </a:pPr>
            <a:r>
              <a:rPr lang="en-US" altLang="zh-CN" sz="2400" dirty="0" smtClean="0"/>
              <a:t>B </a:t>
            </a:r>
            <a:r>
              <a:rPr lang="zh-CN" altLang="en-US" sz="2400" dirty="0"/>
              <a:t>事物发展的内因和外因辩证关系的原理 </a:t>
            </a:r>
            <a:endParaRPr lang="en-US" altLang="zh-CN" sz="2400" dirty="0" smtClean="0"/>
          </a:p>
          <a:p>
            <a:pPr marL="0" indent="0" algn="just">
              <a:lnSpc>
                <a:spcPct val="150000"/>
              </a:lnSpc>
              <a:buNone/>
            </a:pPr>
            <a:r>
              <a:rPr lang="en-US" altLang="zh-CN" sz="2400" dirty="0" smtClean="0"/>
              <a:t>C </a:t>
            </a:r>
            <a:r>
              <a:rPr lang="zh-CN" altLang="en-US" sz="2400" dirty="0"/>
              <a:t>矛盾的普遍性和特殊性辩证关系的原理 </a:t>
            </a:r>
            <a:endParaRPr lang="en-US" altLang="zh-CN" sz="2400" dirty="0" smtClean="0"/>
          </a:p>
          <a:p>
            <a:pPr marL="0" indent="0" algn="just">
              <a:lnSpc>
                <a:spcPct val="150000"/>
              </a:lnSpc>
              <a:buNone/>
            </a:pPr>
            <a:r>
              <a:rPr lang="en-US" altLang="zh-CN" sz="2400" dirty="0" smtClean="0"/>
              <a:t>D </a:t>
            </a:r>
            <a:r>
              <a:rPr lang="zh-CN" altLang="en-US" sz="2400" dirty="0"/>
              <a:t>事物发展的量变和质变辩证关系的原理</a:t>
            </a: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a:t>我们党制定和执行独立自主、自力更生以及对外开放方针的理论基础是</a:t>
            </a:r>
            <a:r>
              <a:rPr lang="zh-CN" altLang="en-US" sz="2400" dirty="0" smtClean="0"/>
              <a:t>（</a:t>
            </a:r>
            <a:r>
              <a:rPr lang="en-US" altLang="zh-CN" sz="2400" b="1" dirty="0" smtClean="0">
                <a:solidFill>
                  <a:srgbClr val="FF0000"/>
                </a:solidFill>
              </a:rPr>
              <a:t>B</a:t>
            </a:r>
            <a:r>
              <a:rPr lang="zh-CN" altLang="en-US" sz="2400" dirty="0" smtClean="0"/>
              <a:t> ）</a:t>
            </a:r>
            <a:endParaRPr lang="en-US" altLang="zh-CN" sz="2400" dirty="0" smtClean="0"/>
          </a:p>
          <a:p>
            <a:pPr marL="0" indent="0" algn="just">
              <a:lnSpc>
                <a:spcPct val="150000"/>
              </a:lnSpc>
              <a:buNone/>
            </a:pPr>
            <a:r>
              <a:rPr lang="en-US" altLang="zh-CN" sz="2400" dirty="0"/>
              <a:t>A </a:t>
            </a:r>
            <a:r>
              <a:rPr lang="zh-CN" altLang="en-US" sz="2400" dirty="0"/>
              <a:t>矛盾的同一性和斗争性辩证关系的原理 </a:t>
            </a:r>
            <a:endParaRPr lang="en-US" altLang="zh-CN" sz="2400" dirty="0" smtClean="0"/>
          </a:p>
          <a:p>
            <a:pPr marL="0" indent="0" algn="just">
              <a:lnSpc>
                <a:spcPct val="150000"/>
              </a:lnSpc>
              <a:buNone/>
            </a:pPr>
            <a:r>
              <a:rPr lang="en-US" altLang="zh-CN" sz="2400" b="1" dirty="0" smtClean="0">
                <a:solidFill>
                  <a:srgbClr val="FF0000"/>
                </a:solidFill>
              </a:rPr>
              <a:t>B </a:t>
            </a:r>
            <a:r>
              <a:rPr lang="zh-CN" altLang="en-US" sz="2400" b="1" dirty="0">
                <a:solidFill>
                  <a:srgbClr val="FF0000"/>
                </a:solidFill>
              </a:rPr>
              <a:t>事物发展的内因和外因辩证关系的原理 </a:t>
            </a:r>
            <a:endParaRPr lang="en-US" altLang="zh-CN" sz="2400" b="1" dirty="0" smtClean="0">
              <a:solidFill>
                <a:srgbClr val="FF0000"/>
              </a:solidFill>
            </a:endParaRPr>
          </a:p>
          <a:p>
            <a:pPr marL="0" indent="0" algn="just">
              <a:lnSpc>
                <a:spcPct val="150000"/>
              </a:lnSpc>
              <a:buNone/>
            </a:pPr>
            <a:r>
              <a:rPr lang="en-US" altLang="zh-CN" sz="2400" dirty="0" smtClean="0"/>
              <a:t>C </a:t>
            </a:r>
            <a:r>
              <a:rPr lang="zh-CN" altLang="en-US" sz="2400" dirty="0"/>
              <a:t>矛盾的普遍性和特殊性辩证关系的原理 </a:t>
            </a:r>
            <a:endParaRPr lang="en-US" altLang="zh-CN" sz="2400" dirty="0" smtClean="0"/>
          </a:p>
          <a:p>
            <a:pPr marL="0" indent="0" algn="just">
              <a:lnSpc>
                <a:spcPct val="150000"/>
              </a:lnSpc>
              <a:buNone/>
            </a:pPr>
            <a:r>
              <a:rPr lang="en-US" altLang="zh-CN" sz="2400" dirty="0" smtClean="0"/>
              <a:t>D </a:t>
            </a:r>
            <a:r>
              <a:rPr lang="zh-CN" altLang="en-US" sz="2400" dirty="0"/>
              <a:t>事物发展的量变和质变辩证关系的</a:t>
            </a:r>
            <a:r>
              <a:rPr lang="zh-CN" altLang="en-US" sz="2400" dirty="0" smtClean="0"/>
              <a:t>原理</a:t>
            </a:r>
            <a:endParaRPr lang="en-US" altLang="zh-CN" sz="2400" dirty="0" smtClean="0"/>
          </a:p>
          <a:p>
            <a:pPr marL="0" indent="0" algn="just">
              <a:lnSpc>
                <a:spcPct val="150000"/>
              </a:lnSpc>
              <a:buNone/>
            </a:pPr>
            <a:r>
              <a:rPr lang="zh-CN" altLang="en-US" sz="2400" dirty="0"/>
              <a:t>解析 唯物辩证法关于事物发展的内因和外因辩证关系的原理，是我们党制定和执行独立自主、 自力更生以及对外开放方针的重要理论基础。</a:t>
            </a: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sz="2400" dirty="0">
                <a:solidFill>
                  <a:sysClr val="windowText" lastClr="000000"/>
                </a:solidFill>
                <a:latin typeface="华文中宋" panose="02010600040101010101" charset="-122"/>
                <a:ea typeface="华文中宋" panose="02010600040101010101" charset="-122"/>
                <a:cs typeface="+mn-ea"/>
                <a:sym typeface="+mn-ea"/>
              </a:rPr>
              <a:t>##</a:t>
            </a:r>
            <a:r>
              <a:rPr sz="2400" dirty="0">
                <a:solidFill>
                  <a:sysClr val="windowText" lastClr="000000"/>
                </a:solidFill>
                <a:latin typeface="华文中宋" panose="02010600040101010101" charset="-122"/>
                <a:ea typeface="华文中宋" panose="02010600040101010101" charset="-122"/>
                <a:cs typeface="+mn-ea"/>
                <a:sym typeface="+mn-ea"/>
              </a:rPr>
              <a:t>1.  </a:t>
            </a:r>
            <a:r>
              <a:rPr lang="en-US" sz="2400" dirty="0">
                <a:solidFill>
                  <a:sysClr val="windowText" lastClr="000000"/>
                </a:solidFill>
                <a:latin typeface="华文中宋" panose="02010600040101010101" charset="-122"/>
                <a:ea typeface="华文中宋" panose="02010600040101010101" charset="-122"/>
                <a:cs typeface="+mn-ea"/>
                <a:sym typeface="+mn-ea"/>
              </a:rPr>
              <a:t>“</a:t>
            </a:r>
            <a:r>
              <a:rPr lang="zh-CN" sz="2400" dirty="0">
                <a:solidFill>
                  <a:sysClr val="windowText" lastClr="000000"/>
                </a:solidFill>
                <a:latin typeface="华文中宋" panose="02010600040101010101" charset="-122"/>
                <a:ea typeface="华文中宋" panose="02010600040101010101" charset="-122"/>
                <a:cs typeface="+mn-ea"/>
                <a:sym typeface="+mn-ea"/>
              </a:rPr>
              <a:t>一把钥匙开一把锁</a:t>
            </a:r>
            <a:r>
              <a:rPr lang="en-US" altLang="zh-CN" sz="2400" dirty="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a:solidFill>
                  <a:sysClr val="windowText" lastClr="000000"/>
                </a:solidFill>
                <a:latin typeface="华文中宋" panose="02010600040101010101" charset="-122"/>
                <a:ea typeface="华文中宋" panose="02010600040101010101" charset="-122"/>
                <a:cs typeface="+mn-ea"/>
                <a:sym typeface="+mn-ea"/>
              </a:rPr>
              <a:t>这句话强调的是</a:t>
            </a:r>
            <a:r>
              <a:rPr sz="2400" dirty="0">
                <a:solidFill>
                  <a:sysClr val="windowText" lastClr="000000"/>
                </a:solidFill>
                <a:latin typeface="华文中宋" panose="02010600040101010101" charset="-122"/>
                <a:ea typeface="华文中宋" panose="02010600040101010101" charset="-122"/>
                <a:cs typeface="+mn-ea"/>
                <a:sym typeface="+mn-ea"/>
              </a:rPr>
              <a:t>（       ）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defTabSz="913765" eaLnBrk="1" hangingPunct="1">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 A</a:t>
            </a:r>
            <a:r>
              <a:rPr lang="en-US" sz="2400" dirty="0">
                <a:solidFill>
                  <a:sysClr val="windowText" lastClr="000000"/>
                </a:solidFill>
                <a:latin typeface="华文中宋" panose="02010600040101010101" charset="-122"/>
                <a:ea typeface="华文中宋" panose="02010600040101010101" charset="-122"/>
                <a:cs typeface="+mn-ea"/>
                <a:sym typeface="+mn-ea"/>
              </a:rPr>
              <a:t>. </a:t>
            </a:r>
            <a:r>
              <a:rPr lang="zh-CN" altLang="en-US" sz="2400" dirty="0">
                <a:solidFill>
                  <a:sysClr val="windowText" lastClr="000000"/>
                </a:solidFill>
                <a:latin typeface="华文中宋" panose="02010600040101010101" charset="-122"/>
                <a:ea typeface="华文中宋" panose="02010600040101010101" charset="-122"/>
                <a:cs typeface="+mn-ea"/>
                <a:sym typeface="+mn-ea"/>
              </a:rPr>
              <a:t>要注重分析矛盾的同一性</a:t>
            </a:r>
            <a:r>
              <a:rPr sz="2400" dirty="0">
                <a:solidFill>
                  <a:sysClr val="windowText" lastClr="000000"/>
                </a:solidFill>
                <a:latin typeface="华文中宋" panose="02010600040101010101" charset="-122"/>
                <a:ea typeface="华文中宋" panose="02010600040101010101" charset="-122"/>
                <a:cs typeface="+mn-ea"/>
                <a:sym typeface="+mn-ea"/>
              </a:rPr>
              <a:t>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defTabSz="913765" eaLnBrk="1" hangingPunct="1">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 B</a:t>
            </a:r>
            <a:r>
              <a:rPr lang="en-US" sz="2400" dirty="0">
                <a:solidFill>
                  <a:sysClr val="windowText" lastClr="000000"/>
                </a:solidFill>
                <a:latin typeface="华文中宋" panose="02010600040101010101" charset="-122"/>
                <a:ea typeface="华文中宋" panose="02010600040101010101" charset="-122"/>
                <a:cs typeface="+mn-ea"/>
                <a:sym typeface="+mn-ea"/>
              </a:rPr>
              <a:t>. </a:t>
            </a:r>
            <a:r>
              <a:rPr lang="zh-CN" altLang="en-US" sz="2400" dirty="0">
                <a:solidFill>
                  <a:sysClr val="windowText" lastClr="000000"/>
                </a:solidFill>
                <a:latin typeface="华文中宋" panose="02010600040101010101" charset="-122"/>
                <a:ea typeface="华文中宋" panose="02010600040101010101" charset="-122"/>
                <a:cs typeface="+mn-ea"/>
                <a:sym typeface="+mn-ea"/>
              </a:rPr>
              <a:t>要注重分析矛盾的斗争性</a:t>
            </a:r>
            <a:r>
              <a:rPr sz="2400" dirty="0">
                <a:solidFill>
                  <a:sysClr val="windowText" lastClr="000000"/>
                </a:solidFill>
                <a:latin typeface="华文中宋" panose="02010600040101010101" charset="-122"/>
                <a:ea typeface="华文中宋" panose="02010600040101010101" charset="-122"/>
                <a:cs typeface="+mn-ea"/>
                <a:sym typeface="+mn-ea"/>
              </a:rPr>
              <a:t>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defTabSz="913765" eaLnBrk="1" hangingPunct="1">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 C</a:t>
            </a:r>
            <a:r>
              <a:rPr lang="en-US" sz="2400" dirty="0">
                <a:solidFill>
                  <a:sysClr val="windowText" lastClr="000000"/>
                </a:solidFill>
                <a:latin typeface="华文中宋" panose="02010600040101010101" charset="-122"/>
                <a:ea typeface="华文中宋" panose="02010600040101010101" charset="-122"/>
                <a:cs typeface="+mn-ea"/>
                <a:sym typeface="+mn-ea"/>
              </a:rPr>
              <a:t>. </a:t>
            </a:r>
            <a:r>
              <a:rPr lang="zh-CN" altLang="en-US" sz="2400" dirty="0">
                <a:solidFill>
                  <a:sysClr val="windowText" lastClr="000000"/>
                </a:solidFill>
                <a:latin typeface="华文中宋" panose="02010600040101010101" charset="-122"/>
                <a:ea typeface="华文中宋" panose="02010600040101010101" charset="-122"/>
                <a:cs typeface="+mn-ea"/>
                <a:sym typeface="+mn-ea"/>
              </a:rPr>
              <a:t>要注重分析矛盾的特殊性</a:t>
            </a:r>
            <a:r>
              <a:rPr sz="2400" dirty="0">
                <a:solidFill>
                  <a:sysClr val="windowText" lastClr="000000"/>
                </a:solidFill>
                <a:latin typeface="华文中宋" panose="02010600040101010101" charset="-122"/>
                <a:ea typeface="华文中宋" panose="02010600040101010101" charset="-122"/>
                <a:cs typeface="+mn-ea"/>
                <a:sym typeface="+mn-ea"/>
              </a:rPr>
              <a:t>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defTabSz="913765" eaLnBrk="1" hangingPunct="1">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 D</a:t>
            </a:r>
            <a:r>
              <a:rPr lang="en-US" sz="2400" dirty="0">
                <a:solidFill>
                  <a:sysClr val="windowText" lastClr="000000"/>
                </a:solidFill>
                <a:latin typeface="华文中宋" panose="02010600040101010101" charset="-122"/>
                <a:ea typeface="华文中宋" panose="02010600040101010101" charset="-122"/>
                <a:cs typeface="+mn-ea"/>
                <a:sym typeface="+mn-ea"/>
              </a:rPr>
              <a:t>. </a:t>
            </a:r>
            <a:r>
              <a:rPr lang="zh-CN" altLang="en-US" sz="2400" dirty="0">
                <a:solidFill>
                  <a:sysClr val="windowText" lastClr="000000"/>
                </a:solidFill>
                <a:latin typeface="华文中宋" panose="02010600040101010101" charset="-122"/>
                <a:ea typeface="华文中宋" panose="02010600040101010101" charset="-122"/>
                <a:cs typeface="+mn-ea"/>
                <a:sym typeface="+mn-ea"/>
              </a:rPr>
              <a:t>要注重分析矛盾的普遍性</a:t>
            </a:r>
            <a:endParaRPr lang="zh-CN" altLang="en-US" sz="2400" dirty="0">
              <a:solidFill>
                <a:sysClr val="windowText" lastClr="000000"/>
              </a:solidFill>
              <a:latin typeface="华文中宋" panose="02010600040101010101" charset="-122"/>
              <a:ea typeface="华文中宋" panose="02010600040101010101" charset="-122"/>
              <a:cs typeface="+mn-ea"/>
              <a:sym typeface="+mn-ea"/>
            </a:endParaRPr>
          </a:p>
          <a:p>
            <a:pPr marL="0" indent="0" algn="just" eaLnBrk="1" hangingPunct="1">
              <a:lnSpc>
                <a:spcPct val="150000"/>
              </a:lnSpc>
              <a:buNone/>
            </a:pPr>
            <a:endParaRPr lang="zh-CN" altLang="en-US" sz="2400" dirty="0">
              <a:solidFill>
                <a:sysClr val="windowText" lastClr="000000"/>
              </a:solidFill>
              <a:latin typeface="华文中宋" panose="02010600040101010101" charset="-122"/>
              <a:ea typeface="华文中宋" panose="02010600040101010101" charset="-122"/>
              <a:cs typeface="+mn-ea"/>
              <a:sym typeface="+mn-ea"/>
            </a:endParaRPr>
          </a:p>
          <a:p>
            <a:pPr marL="0" indent="0" algn="just" eaLnBrk="1" hangingPunct="1">
              <a:lnSpc>
                <a:spcPct val="150000"/>
              </a:lnSpc>
              <a:buNone/>
            </a:pP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lgn="just" eaLnBrk="1" hangingPunct="1">
              <a:lnSpc>
                <a:spcPct val="150000"/>
              </a:lnSpc>
              <a:buNone/>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马克思主义哲学以前欧洲哲学的全部积极内容，都是马克思主义哲学的理论来源，其中作为马克思主义哲学直接理论来源的是</a:t>
            </a:r>
            <a:r>
              <a:rPr lang="en-US" altLang="zh-CN" sz="2400" dirty="0">
                <a:latin typeface="微软雅黑" panose="020B0503020204020204" pitchFamily="34" charset="-122"/>
                <a:ea typeface="微软雅黑" panose="020B0503020204020204" pitchFamily="34" charset="-122"/>
              </a:rPr>
              <a:t>（ </a:t>
            </a:r>
            <a:r>
              <a:rPr lang="en-US" altLang="zh-CN" sz="2400" b="1" dirty="0">
                <a:solidFill>
                  <a:srgbClr val="C00000"/>
                </a:solidFill>
                <a:latin typeface="微软雅黑" panose="020B0503020204020204" pitchFamily="34" charset="-122"/>
                <a:ea typeface="微软雅黑" panose="020B0503020204020204" pitchFamily="34" charset="-122"/>
              </a:rPr>
              <a:t>B</a:t>
            </a:r>
            <a:r>
              <a:rPr lang="en-US" altLang="zh-CN" sz="2400" dirty="0">
                <a:latin typeface="微软雅黑" panose="020B0503020204020204" pitchFamily="34" charset="-122"/>
                <a:ea typeface="微软雅黑" panose="020B0503020204020204" pitchFamily="34" charset="-122"/>
              </a:rPr>
              <a:t>  ） 0-41 1510</a:t>
            </a:r>
            <a:endParaRPr lang="en-US" altLang="zh-CN" sz="2400" dirty="0">
              <a:latin typeface="微软雅黑" panose="020B0503020204020204" pitchFamily="34" charset="-122"/>
              <a:ea typeface="微软雅黑" panose="020B0503020204020204" pitchFamily="34" charset="-122"/>
            </a:endParaRPr>
          </a:p>
          <a:p>
            <a:pPr marL="0" indent="0" algn="just" eaLnBrk="1" hangingPunct="1">
              <a:lnSpc>
                <a:spcPct val="150000"/>
              </a:lnSpc>
              <a:buNone/>
            </a:pPr>
            <a:r>
              <a:rPr lang="en-US" altLang="zh-CN" sz="2400" dirty="0">
                <a:latin typeface="微软雅黑" panose="020B0503020204020204" pitchFamily="34" charset="-122"/>
                <a:ea typeface="微软雅黑" panose="020B0503020204020204" pitchFamily="34" charset="-122"/>
              </a:rPr>
              <a:t>  A. </a:t>
            </a:r>
            <a:r>
              <a:rPr lang="en-US" altLang="zh-CN" sz="2400" dirty="0" err="1">
                <a:latin typeface="微软雅黑" panose="020B0503020204020204" pitchFamily="34" charset="-122"/>
                <a:ea typeface="微软雅黑" panose="020B0503020204020204" pitchFamily="34" charset="-122"/>
              </a:rPr>
              <a:t>古希腊罗马哲学</a:t>
            </a:r>
            <a:r>
              <a:rPr lang="en-US" altLang="zh-CN" sz="2400" dirty="0">
                <a:latin typeface="微软雅黑" panose="020B0503020204020204" pitchFamily="34" charset="-122"/>
                <a:ea typeface="微软雅黑" panose="020B0503020204020204" pitchFamily="34" charset="-122"/>
              </a:rPr>
              <a:t>                B. </a:t>
            </a:r>
            <a:r>
              <a:rPr lang="en-US" altLang="zh-CN" sz="2400" dirty="0" err="1">
                <a:latin typeface="微软雅黑" panose="020B0503020204020204" pitchFamily="34" charset="-122"/>
                <a:ea typeface="微软雅黑" panose="020B0503020204020204" pitchFamily="34" charset="-122"/>
              </a:rPr>
              <a:t>德国古典哲学</a:t>
            </a:r>
            <a:endParaRPr lang="en-US" altLang="zh-CN" sz="2400" dirty="0">
              <a:latin typeface="微软雅黑" panose="020B0503020204020204" pitchFamily="34" charset="-122"/>
              <a:ea typeface="微软雅黑" panose="020B0503020204020204" pitchFamily="34" charset="-122"/>
            </a:endParaRPr>
          </a:p>
          <a:p>
            <a:pPr marL="0" indent="0" algn="just" eaLnBrk="1" hangingPunct="1">
              <a:lnSpc>
                <a:spcPct val="150000"/>
              </a:lnSpc>
              <a:buNone/>
            </a:pPr>
            <a:r>
              <a:rPr lang="en-US" altLang="zh-CN" sz="2400" dirty="0">
                <a:latin typeface="微软雅黑" panose="020B0503020204020204" pitchFamily="34" charset="-122"/>
                <a:ea typeface="微软雅黑" panose="020B0503020204020204" pitchFamily="34" charset="-122"/>
              </a:rPr>
              <a:t>  C. </a:t>
            </a:r>
            <a:r>
              <a:rPr lang="en-US" altLang="zh-CN" sz="2400" dirty="0" err="1">
                <a:latin typeface="微软雅黑" panose="020B0503020204020204" pitchFamily="34" charset="-122"/>
                <a:ea typeface="微软雅黑" panose="020B0503020204020204" pitchFamily="34" charset="-122"/>
              </a:rPr>
              <a:t>近代英国哲学</a:t>
            </a:r>
            <a:r>
              <a:rPr lang="en-US" altLang="zh-CN" sz="2400" dirty="0">
                <a:latin typeface="微软雅黑" panose="020B0503020204020204" pitchFamily="34" charset="-122"/>
                <a:ea typeface="微软雅黑" panose="020B0503020204020204" pitchFamily="34" charset="-122"/>
              </a:rPr>
              <a:t>                   D. </a:t>
            </a:r>
            <a:r>
              <a:rPr lang="en-US" altLang="zh-CN" sz="2400" dirty="0" err="1">
                <a:latin typeface="微软雅黑" panose="020B0503020204020204" pitchFamily="34" charset="-122"/>
                <a:ea typeface="微软雅黑" panose="020B0503020204020204" pitchFamily="34" charset="-122"/>
              </a:rPr>
              <a:t>近代法国哲学</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fontScale="92500" lnSpcReduction="20000"/>
          </a:bodyPr>
          <a:lstStyle/>
          <a:p>
            <a:pPr marL="0" indent="0" algn="just">
              <a:lnSpc>
                <a:spcPct val="150000"/>
              </a:lnSpc>
              <a:buNone/>
            </a:pP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1.  </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a:t>
            </a:r>
            <a:r>
              <a:rPr lang="zh-CN" sz="2400" dirty="0">
                <a:solidFill>
                  <a:sysClr val="windowText" lastClr="000000"/>
                </a:solidFill>
                <a:latin typeface="微软雅黑" panose="020B0503020204020204" pitchFamily="34" charset="-122"/>
                <a:ea typeface="微软雅黑" panose="020B0503020204020204" pitchFamily="34" charset="-122"/>
                <a:cs typeface="+mn-ea"/>
                <a:sym typeface="+mn-ea"/>
              </a:rPr>
              <a:t>一把钥匙开一把锁</a:t>
            </a:r>
            <a:r>
              <a:rPr lang="en-US" altLang="zh-CN" sz="2400" dirty="0">
                <a:solidFill>
                  <a:sysClr val="windowText" lastClr="000000"/>
                </a:solidFill>
                <a:latin typeface="微软雅黑" panose="020B0503020204020204" pitchFamily="34" charset="-122"/>
                <a:ea typeface="微软雅黑" panose="020B0503020204020204" pitchFamily="34" charset="-122"/>
                <a:cs typeface="+mn-ea"/>
                <a:sym typeface="+mn-ea"/>
              </a:rPr>
              <a:t>”</a:t>
            </a:r>
            <a:r>
              <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这句话强调的是</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C</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    </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15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A</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要注重分析矛盾的同一性</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15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B</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要注重分析矛盾的斗争性</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150000"/>
              </a:lnSpc>
              <a:buNone/>
            </a:pPr>
            <a:r>
              <a:rPr sz="2400" dirty="0">
                <a:solidFill>
                  <a:srgbClr val="C00000"/>
                </a:solidFill>
                <a:latin typeface="微软雅黑" panose="020B0503020204020204" pitchFamily="34" charset="-122"/>
                <a:ea typeface="微软雅黑" panose="020B0503020204020204" pitchFamily="34" charset="-122"/>
                <a:cs typeface="+mn-ea"/>
                <a:sym typeface="+mn-ea"/>
              </a:rPr>
              <a:t> C</a:t>
            </a:r>
            <a:r>
              <a:rPr lang="en-US" sz="2400" dirty="0">
                <a:solidFill>
                  <a:srgbClr val="C00000"/>
                </a:solidFill>
                <a:latin typeface="微软雅黑" panose="020B0503020204020204" pitchFamily="34" charset="-122"/>
                <a:ea typeface="微软雅黑" panose="020B0503020204020204" pitchFamily="34" charset="-122"/>
                <a:cs typeface="+mn-ea"/>
                <a:sym typeface="+mn-ea"/>
              </a:rPr>
              <a:t>. </a:t>
            </a:r>
            <a:r>
              <a:rPr lang="zh-CN" altLang="en-US" sz="2400" dirty="0">
                <a:solidFill>
                  <a:srgbClr val="C00000"/>
                </a:solidFill>
                <a:latin typeface="微软雅黑" panose="020B0503020204020204" pitchFamily="34" charset="-122"/>
                <a:ea typeface="微软雅黑" panose="020B0503020204020204" pitchFamily="34" charset="-122"/>
                <a:cs typeface="+mn-ea"/>
                <a:sym typeface="+mn-ea"/>
              </a:rPr>
              <a:t>要注重分析矛盾的特殊性</a:t>
            </a:r>
            <a:r>
              <a:rPr sz="2400" dirty="0">
                <a:solidFill>
                  <a:srgbClr val="C00000"/>
                </a:solidFill>
                <a:latin typeface="微软雅黑" panose="020B0503020204020204" pitchFamily="34" charset="-122"/>
                <a:ea typeface="微软雅黑" panose="020B0503020204020204" pitchFamily="34" charset="-122"/>
                <a:cs typeface="+mn-ea"/>
                <a:sym typeface="+mn-ea"/>
              </a:rPr>
              <a:t>            </a:t>
            </a:r>
            <a:endParaRPr sz="2400" dirty="0">
              <a:solidFill>
                <a:srgbClr val="C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15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D</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要注重分析矛盾的</a:t>
            </a:r>
            <a:r>
              <a:rPr lang="zh-CN" altLang="en-US" sz="2400" dirty="0" smtClean="0">
                <a:solidFill>
                  <a:sysClr val="windowText" lastClr="000000"/>
                </a:solidFill>
                <a:latin typeface="微软雅黑" panose="020B0503020204020204" pitchFamily="34" charset="-122"/>
                <a:ea typeface="微软雅黑" panose="020B0503020204020204" pitchFamily="34" charset="-122"/>
                <a:cs typeface="+mn-ea"/>
                <a:sym typeface="+mn-ea"/>
              </a:rPr>
              <a:t>普遍性</a:t>
            </a:r>
            <a:endParaRPr lang="en-US" altLang="zh-CN" sz="2400" dirty="0" smtClean="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defTabSz="913765">
              <a:lnSpc>
                <a:spcPct val="150000"/>
              </a:lnSpc>
              <a:buNone/>
            </a:pPr>
            <a:r>
              <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解析：</a:t>
            </a:r>
            <a:r>
              <a:rPr lang="zh-CN" altLang="en-US" sz="2600" dirty="0">
                <a:solidFill>
                  <a:sysClr val="windowText" lastClr="000000"/>
                </a:solidFill>
                <a:latin typeface="华文中宋" panose="02010600040101010101" charset="-122"/>
                <a:ea typeface="华文中宋" panose="02010600040101010101" charset="-122"/>
                <a:cs typeface="+mn-ea"/>
                <a:sym typeface="+mn-ea"/>
              </a:rPr>
              <a:t>不同</a:t>
            </a:r>
            <a:r>
              <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的矛盾只能用不同的方法解决，只有具体地分析矛盾的特殊性，才能找到正确解决某一特殊矛盾的特殊方法，即“一把钥匙开一把锁”，从而取得成功。如果千篇一律地用一种方法解决各种不同的矛盾，那就必然失败。因此，具体问题具体分析是马克思主义的活的灵魂。</a:t>
            </a:r>
            <a:endPar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150000"/>
              </a:lnSpc>
              <a:buNone/>
            </a:pPr>
            <a:endPar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sz="24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7893" y="1627669"/>
            <a:ext cx="10515600" cy="982424"/>
          </a:xfrm>
        </p:spPr>
        <p:txBody>
          <a:bodyPr>
            <a:normAutofit/>
          </a:bodyPr>
          <a:lstStyle/>
          <a:p>
            <a:pPr marL="0" indent="0">
              <a:buNone/>
            </a:pPr>
            <a:r>
              <a:rPr lang="en-US" altLang="zh-CN" sz="2400" b="1" dirty="0" smtClean="0">
                <a:latin typeface="华文中宋" panose="02010600040101010101" charset="-122"/>
                <a:ea typeface="华文中宋" panose="02010600040101010101" charset="-122"/>
              </a:rPr>
              <a:t> 【</a:t>
            </a:r>
            <a:r>
              <a:rPr lang="zh-CN" altLang="en-US" sz="2400" b="1" dirty="0" smtClean="0">
                <a:latin typeface="华文中宋" panose="02010600040101010101" charset="-122"/>
                <a:ea typeface="华文中宋" panose="02010600040101010101" charset="-122"/>
              </a:rPr>
              <a:t>知识点</a:t>
            </a:r>
            <a:r>
              <a:rPr lang="en-US" altLang="zh-CN" sz="2400" b="1" dirty="0">
                <a:latin typeface="华文中宋" panose="02010600040101010101" charset="-122"/>
                <a:ea typeface="华文中宋" panose="02010600040101010101" charset="-122"/>
              </a:rPr>
              <a:t>5</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矛盾</a:t>
            </a:r>
            <a:r>
              <a:rPr lang="zh-CN" altLang="en-US" sz="2400" b="1" dirty="0">
                <a:latin typeface="华文中宋" panose="02010600040101010101" charset="-122"/>
                <a:ea typeface="华文中宋" panose="02010600040101010101" charset="-122"/>
              </a:rPr>
              <a:t>的不平衡</a:t>
            </a:r>
            <a:r>
              <a:rPr lang="zh-CN" altLang="en-US" sz="2400" b="1" dirty="0" smtClean="0">
                <a:latin typeface="华文中宋" panose="02010600040101010101" charset="-122"/>
                <a:ea typeface="华文中宋" panose="02010600040101010101" charset="-122"/>
              </a:rPr>
              <a:t>性【选择】</a:t>
            </a:r>
            <a:endParaRPr lang="en-US" altLang="zh-CN" sz="2400" b="1" dirty="0">
              <a:solidFill>
                <a:srgbClr val="00B050"/>
              </a:solidFill>
              <a:latin typeface="华文中宋" panose="02010600040101010101" charset="-122"/>
              <a:ea typeface="华文中宋" panose="02010600040101010101" charset="-122"/>
            </a:endParaRPr>
          </a:p>
        </p:txBody>
      </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pSp>
        <p:nvGrpSpPr>
          <p:cNvPr id="6" name="组合 5"/>
          <p:cNvGrpSpPr/>
          <p:nvPr/>
        </p:nvGrpSpPr>
        <p:grpSpPr>
          <a:xfrm>
            <a:off x="343592" y="2751709"/>
            <a:ext cx="11504816" cy="2413040"/>
            <a:chOff x="620854" y="2533185"/>
            <a:chExt cx="12577304" cy="2765925"/>
          </a:xfrm>
        </p:grpSpPr>
        <p:sp>
          <p:nvSpPr>
            <p:cNvPr id="7" name="任意多边形 6"/>
            <p:cNvSpPr/>
            <p:nvPr/>
          </p:nvSpPr>
          <p:spPr>
            <a:xfrm>
              <a:off x="620854" y="3605369"/>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不平衡性</a:t>
              </a:r>
              <a:endParaRPr lang="zh-CN" altLang="en-US" sz="2000" dirty="0">
                <a:solidFill>
                  <a:prstClr val="black">
                    <a:hueOff val="0"/>
                    <a:satOff val="0"/>
                    <a:lumOff val="0"/>
                    <a:alphaOff val="0"/>
                  </a:prstClr>
                </a:solidFill>
              </a:endParaRPr>
            </a:p>
          </p:txBody>
        </p:sp>
        <p:sp>
          <p:nvSpPr>
            <p:cNvPr id="14" name="任意多边形 13"/>
            <p:cNvSpPr/>
            <p:nvPr/>
          </p:nvSpPr>
          <p:spPr>
            <a:xfrm rot="18289469">
              <a:off x="1677222" y="3539743"/>
              <a:ext cx="870733" cy="38019"/>
            </a:xfrm>
            <a:custGeom>
              <a:avLst/>
              <a:gdLst>
                <a:gd name="connsiteX0" fmla="*/ 0 w 870733"/>
                <a:gd name="connsiteY0" fmla="*/ 19009 h 38019"/>
                <a:gd name="connsiteX1" fmla="*/ 870733 w 870733"/>
                <a:gd name="connsiteY1" fmla="*/ 19009 h 38019"/>
              </a:gdLst>
              <a:ahLst/>
              <a:cxnLst>
                <a:cxn ang="0">
                  <a:pos x="connsiteX0" y="connsiteY0"/>
                </a:cxn>
                <a:cxn ang="0">
                  <a:pos x="connsiteX1" y="connsiteY1"/>
                </a:cxn>
              </a:cxnLst>
              <a:rect l="l" t="t" r="r" b="b"/>
              <a:pathLst>
                <a:path w="870733" h="38019">
                  <a:moveTo>
                    <a:pt x="0" y="19009"/>
                  </a:moveTo>
                  <a:lnTo>
                    <a:pt x="870733" y="19009"/>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426298" tIns="-2759" rIns="426298" bIns="-275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5" name="任意多边形 14"/>
            <p:cNvSpPr/>
            <p:nvPr/>
          </p:nvSpPr>
          <p:spPr>
            <a:xfrm>
              <a:off x="2361212" y="2890580"/>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不同矛盾</a:t>
              </a:r>
              <a:endParaRPr lang="zh-CN" altLang="en-US" sz="2000" dirty="0">
                <a:solidFill>
                  <a:prstClr val="black">
                    <a:hueOff val="0"/>
                    <a:satOff val="0"/>
                    <a:lumOff val="0"/>
                    <a:alphaOff val="0"/>
                  </a:prstClr>
                </a:solidFill>
              </a:endParaRPr>
            </a:p>
          </p:txBody>
        </p:sp>
        <p:sp>
          <p:nvSpPr>
            <p:cNvPr id="16" name="任意多边形 15"/>
            <p:cNvSpPr/>
            <p:nvPr/>
          </p:nvSpPr>
          <p:spPr>
            <a:xfrm rot="19457599">
              <a:off x="3546767" y="3003651"/>
              <a:ext cx="612359" cy="38019"/>
            </a:xfrm>
            <a:custGeom>
              <a:avLst/>
              <a:gdLst>
                <a:gd name="connsiteX0" fmla="*/ 0 w 612359"/>
                <a:gd name="connsiteY0" fmla="*/ 19009 h 38019"/>
                <a:gd name="connsiteX1" fmla="*/ 612359 w 612359"/>
                <a:gd name="connsiteY1" fmla="*/ 19009 h 38019"/>
              </a:gdLst>
              <a:ahLst/>
              <a:cxnLst>
                <a:cxn ang="0">
                  <a:pos x="connsiteX0" y="connsiteY0"/>
                </a:cxn>
                <a:cxn ang="0">
                  <a:pos x="connsiteX1" y="connsiteY1"/>
                </a:cxn>
              </a:cxnLst>
              <a:rect l="l" t="t" r="r" b="b"/>
              <a:pathLst>
                <a:path w="612359" h="38019">
                  <a:moveTo>
                    <a:pt x="0" y="19009"/>
                  </a:moveTo>
                  <a:lnTo>
                    <a:pt x="612359"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03571" tIns="3700" rIns="303570" bIns="370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7" name="任意多边形 16"/>
            <p:cNvSpPr/>
            <p:nvPr/>
          </p:nvSpPr>
          <p:spPr>
            <a:xfrm>
              <a:off x="4101570" y="2533185"/>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endParaRPr lang="zh-CN" altLang="en-US" sz="2000" dirty="0">
                <a:solidFill>
                  <a:prstClr val="black">
                    <a:hueOff val="0"/>
                    <a:satOff val="0"/>
                    <a:lumOff val="0"/>
                    <a:alphaOff val="0"/>
                  </a:prstClr>
                </a:solidFill>
              </a:endParaRPr>
            </a:p>
          </p:txBody>
        </p:sp>
        <p:sp>
          <p:nvSpPr>
            <p:cNvPr id="18" name="任意多边形 17"/>
            <p:cNvSpPr/>
            <p:nvPr/>
          </p:nvSpPr>
          <p:spPr>
            <a:xfrm>
              <a:off x="5344682" y="2824953"/>
              <a:ext cx="497245" cy="38019"/>
            </a:xfrm>
            <a:custGeom>
              <a:avLst/>
              <a:gdLst>
                <a:gd name="connsiteX0" fmla="*/ 0 w 497245"/>
                <a:gd name="connsiteY0" fmla="*/ 19009 h 38019"/>
                <a:gd name="connsiteX1" fmla="*/ 497245 w 497245"/>
                <a:gd name="connsiteY1" fmla="*/ 19009 h 38019"/>
              </a:gdLst>
              <a:ahLst/>
              <a:cxnLst>
                <a:cxn ang="0">
                  <a:pos x="connsiteX0" y="connsiteY0"/>
                </a:cxn>
                <a:cxn ang="0">
                  <a:pos x="connsiteX1" y="connsiteY1"/>
                </a:cxn>
              </a:cxnLst>
              <a:rect l="l" t="t" r="r" b="b"/>
              <a:pathLst>
                <a:path w="497245" h="38019">
                  <a:moveTo>
                    <a:pt x="0" y="19009"/>
                  </a:moveTo>
                  <a:lnTo>
                    <a:pt x="497245"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8892" tIns="6579" rIns="248891" bIns="657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9" name="任意多边形 18"/>
            <p:cNvSpPr/>
            <p:nvPr/>
          </p:nvSpPr>
          <p:spPr>
            <a:xfrm>
              <a:off x="5841927" y="2533185"/>
              <a:ext cx="7356231"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在事物的发展中处于</a:t>
              </a:r>
              <a:r>
                <a:rPr lang="zh-CN" altLang="en-US" sz="2000" b="1" dirty="0">
                  <a:solidFill>
                    <a:srgbClr val="C00000"/>
                  </a:solidFill>
                  <a:latin typeface="微软雅黑" panose="020B0503020204020204" pitchFamily="34" charset="-122"/>
                  <a:ea typeface="微软雅黑" panose="020B0503020204020204" pitchFamily="34" charset="-122"/>
                </a:rPr>
                <a:t>支配</a:t>
              </a:r>
              <a:r>
                <a:rPr lang="zh-CN" altLang="en-US" sz="2000" dirty="0" smtClean="0">
                  <a:solidFill>
                    <a:prstClr val="black">
                      <a:hueOff val="0"/>
                      <a:satOff val="0"/>
                      <a:lumOff val="0"/>
                      <a:alphaOff val="0"/>
                    </a:prstClr>
                  </a:solidFill>
                </a:rPr>
                <a:t>地位，起</a:t>
              </a:r>
              <a:r>
                <a:rPr lang="zh-CN" altLang="en-US" sz="2000" b="1" dirty="0">
                  <a:solidFill>
                    <a:srgbClr val="C00000"/>
                  </a:solidFill>
                  <a:latin typeface="微软雅黑" panose="020B0503020204020204" pitchFamily="34" charset="-122"/>
                  <a:ea typeface="微软雅黑" panose="020B0503020204020204" pitchFamily="34" charset="-122"/>
                </a:rPr>
                <a:t>决定</a:t>
              </a:r>
              <a:r>
                <a:rPr lang="zh-CN" altLang="en-US" sz="2000" dirty="0" smtClean="0">
                  <a:solidFill>
                    <a:prstClr val="black">
                      <a:hueOff val="0"/>
                      <a:satOff val="0"/>
                      <a:lumOff val="0"/>
                      <a:alphaOff val="0"/>
                    </a:prstClr>
                  </a:solidFill>
                </a:rPr>
                <a:t>作用的矛盾</a:t>
              </a:r>
              <a:endParaRPr lang="zh-CN" altLang="en-US" sz="2000" dirty="0">
                <a:solidFill>
                  <a:prstClr val="black">
                    <a:hueOff val="0"/>
                    <a:satOff val="0"/>
                    <a:lumOff val="0"/>
                    <a:alphaOff val="0"/>
                  </a:prstClr>
                </a:solidFill>
              </a:endParaRPr>
            </a:p>
          </p:txBody>
        </p:sp>
        <p:sp>
          <p:nvSpPr>
            <p:cNvPr id="20" name="任意多边形 19"/>
            <p:cNvSpPr/>
            <p:nvPr/>
          </p:nvSpPr>
          <p:spPr>
            <a:xfrm rot="2142401">
              <a:off x="3546767" y="3361045"/>
              <a:ext cx="612359" cy="38019"/>
            </a:xfrm>
            <a:custGeom>
              <a:avLst/>
              <a:gdLst>
                <a:gd name="connsiteX0" fmla="*/ 0 w 612359"/>
                <a:gd name="connsiteY0" fmla="*/ 19009 h 38019"/>
                <a:gd name="connsiteX1" fmla="*/ 612359 w 612359"/>
                <a:gd name="connsiteY1" fmla="*/ 19009 h 38019"/>
              </a:gdLst>
              <a:ahLst/>
              <a:cxnLst>
                <a:cxn ang="0">
                  <a:pos x="connsiteX0" y="connsiteY0"/>
                </a:cxn>
                <a:cxn ang="0">
                  <a:pos x="connsiteX1" y="connsiteY1"/>
                </a:cxn>
              </a:cxnLst>
              <a:rect l="l" t="t" r="r" b="b"/>
              <a:pathLst>
                <a:path w="612359" h="38019">
                  <a:moveTo>
                    <a:pt x="0" y="19009"/>
                  </a:moveTo>
                  <a:lnTo>
                    <a:pt x="612359"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03571" tIns="3700" rIns="303570" bIns="370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21" name="任意多边形 20"/>
            <p:cNvSpPr/>
            <p:nvPr/>
          </p:nvSpPr>
          <p:spPr>
            <a:xfrm>
              <a:off x="4101570" y="3247974"/>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endParaRPr lang="zh-CN" altLang="en-US" sz="2000" dirty="0">
                <a:solidFill>
                  <a:prstClr val="black">
                    <a:hueOff val="0"/>
                    <a:satOff val="0"/>
                    <a:lumOff val="0"/>
                    <a:alphaOff val="0"/>
                  </a:prstClr>
                </a:solidFill>
              </a:endParaRPr>
            </a:p>
          </p:txBody>
        </p:sp>
        <p:sp>
          <p:nvSpPr>
            <p:cNvPr id="22" name="任意多边形 21"/>
            <p:cNvSpPr/>
            <p:nvPr/>
          </p:nvSpPr>
          <p:spPr>
            <a:xfrm>
              <a:off x="5344682" y="3539743"/>
              <a:ext cx="497245" cy="38019"/>
            </a:xfrm>
            <a:custGeom>
              <a:avLst/>
              <a:gdLst>
                <a:gd name="connsiteX0" fmla="*/ 0 w 497245"/>
                <a:gd name="connsiteY0" fmla="*/ 19009 h 38019"/>
                <a:gd name="connsiteX1" fmla="*/ 497245 w 497245"/>
                <a:gd name="connsiteY1" fmla="*/ 19009 h 38019"/>
              </a:gdLst>
              <a:ahLst/>
              <a:cxnLst>
                <a:cxn ang="0">
                  <a:pos x="connsiteX0" y="connsiteY0"/>
                </a:cxn>
                <a:cxn ang="0">
                  <a:pos x="connsiteX1" y="connsiteY1"/>
                </a:cxn>
              </a:cxnLst>
              <a:rect l="l" t="t" r="r" b="b"/>
              <a:pathLst>
                <a:path w="497245" h="38019">
                  <a:moveTo>
                    <a:pt x="0" y="19009"/>
                  </a:moveTo>
                  <a:lnTo>
                    <a:pt x="497245"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8892" tIns="6578" rIns="248891" bIns="657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23" name="任意多边形 22"/>
            <p:cNvSpPr/>
            <p:nvPr/>
          </p:nvSpPr>
          <p:spPr>
            <a:xfrm>
              <a:off x="5841927" y="3247974"/>
              <a:ext cx="7356230"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在事物的发展中处于</a:t>
              </a:r>
              <a:r>
                <a:rPr lang="zh-CN" altLang="en-US" sz="2000" b="1" dirty="0">
                  <a:solidFill>
                    <a:srgbClr val="C00000"/>
                  </a:solidFill>
                  <a:latin typeface="微软雅黑" panose="020B0503020204020204" pitchFamily="34" charset="-122"/>
                  <a:ea typeface="微软雅黑" panose="020B0503020204020204" pitchFamily="34" charset="-122"/>
                </a:rPr>
                <a:t>服从</a:t>
              </a:r>
              <a:r>
                <a:rPr lang="zh-CN" altLang="en-US" sz="2000" dirty="0" smtClean="0">
                  <a:solidFill>
                    <a:prstClr val="black">
                      <a:hueOff val="0"/>
                      <a:satOff val="0"/>
                      <a:lumOff val="0"/>
                      <a:alphaOff val="0"/>
                    </a:prstClr>
                  </a:solidFill>
                </a:rPr>
                <a:t>地位的矛盾</a:t>
              </a:r>
              <a:endParaRPr lang="zh-CN" altLang="en-US" sz="2000" dirty="0">
                <a:solidFill>
                  <a:prstClr val="black">
                    <a:hueOff val="0"/>
                    <a:satOff val="0"/>
                    <a:lumOff val="0"/>
                    <a:alphaOff val="0"/>
                  </a:prstClr>
                </a:solidFill>
              </a:endParaRPr>
            </a:p>
          </p:txBody>
        </p:sp>
        <p:sp>
          <p:nvSpPr>
            <p:cNvPr id="24" name="任意多边形 23"/>
            <p:cNvSpPr/>
            <p:nvPr/>
          </p:nvSpPr>
          <p:spPr>
            <a:xfrm rot="3310531">
              <a:off x="1677222" y="4254533"/>
              <a:ext cx="870733" cy="38019"/>
            </a:xfrm>
            <a:custGeom>
              <a:avLst/>
              <a:gdLst>
                <a:gd name="connsiteX0" fmla="*/ 0 w 870733"/>
                <a:gd name="connsiteY0" fmla="*/ 19009 h 38019"/>
                <a:gd name="connsiteX1" fmla="*/ 870733 w 870733"/>
                <a:gd name="connsiteY1" fmla="*/ 19009 h 38019"/>
              </a:gdLst>
              <a:ahLst/>
              <a:cxnLst>
                <a:cxn ang="0">
                  <a:pos x="connsiteX0" y="connsiteY0"/>
                </a:cxn>
                <a:cxn ang="0">
                  <a:pos x="connsiteX1" y="connsiteY1"/>
                </a:cxn>
              </a:cxnLst>
              <a:rect l="l" t="t" r="r" b="b"/>
              <a:pathLst>
                <a:path w="870733" h="38019">
                  <a:moveTo>
                    <a:pt x="0" y="19009"/>
                  </a:moveTo>
                  <a:lnTo>
                    <a:pt x="870733" y="19009"/>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426298" tIns="-2760" rIns="426298" bIns="-275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25" name="任意多边形 24"/>
            <p:cNvSpPr/>
            <p:nvPr/>
          </p:nvSpPr>
          <p:spPr>
            <a:xfrm>
              <a:off x="2361212" y="4320159"/>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同一矛盾</a:t>
              </a:r>
              <a:endParaRPr lang="zh-CN" altLang="en-US" sz="2000" dirty="0">
                <a:solidFill>
                  <a:prstClr val="black">
                    <a:hueOff val="0"/>
                    <a:satOff val="0"/>
                    <a:lumOff val="0"/>
                    <a:alphaOff val="0"/>
                  </a:prstClr>
                </a:solidFill>
              </a:endParaRPr>
            </a:p>
          </p:txBody>
        </p:sp>
        <p:sp>
          <p:nvSpPr>
            <p:cNvPr id="26" name="任意多边形 25"/>
            <p:cNvSpPr/>
            <p:nvPr/>
          </p:nvSpPr>
          <p:spPr>
            <a:xfrm rot="19457599">
              <a:off x="3546767" y="4433230"/>
              <a:ext cx="612359" cy="38019"/>
            </a:xfrm>
            <a:custGeom>
              <a:avLst/>
              <a:gdLst>
                <a:gd name="connsiteX0" fmla="*/ 0 w 612359"/>
                <a:gd name="connsiteY0" fmla="*/ 19009 h 38019"/>
                <a:gd name="connsiteX1" fmla="*/ 612359 w 612359"/>
                <a:gd name="connsiteY1" fmla="*/ 19009 h 38019"/>
              </a:gdLst>
              <a:ahLst/>
              <a:cxnLst>
                <a:cxn ang="0">
                  <a:pos x="connsiteX0" y="connsiteY0"/>
                </a:cxn>
                <a:cxn ang="0">
                  <a:pos x="connsiteX1" y="connsiteY1"/>
                </a:cxn>
              </a:cxnLst>
              <a:rect l="l" t="t" r="r" b="b"/>
              <a:pathLst>
                <a:path w="612359" h="38019">
                  <a:moveTo>
                    <a:pt x="0" y="19009"/>
                  </a:moveTo>
                  <a:lnTo>
                    <a:pt x="612359"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03570" tIns="3701" rIns="303571" bIns="3700"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27" name="任意多边形 26"/>
            <p:cNvSpPr/>
            <p:nvPr/>
          </p:nvSpPr>
          <p:spPr>
            <a:xfrm>
              <a:off x="4101570" y="3962764"/>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endParaRPr lang="en-US" altLang="zh-CN" sz="2000" dirty="0" smtClean="0">
                <a:solidFill>
                  <a:prstClr val="black">
                    <a:hueOff val="0"/>
                    <a:satOff val="0"/>
                    <a:lumOff val="0"/>
                    <a:alphaOff val="0"/>
                  </a:prstClr>
                </a:solidFill>
              </a:endParaRPr>
            </a:p>
          </p:txBody>
        </p:sp>
        <p:sp>
          <p:nvSpPr>
            <p:cNvPr id="28" name="任意多边形 27"/>
            <p:cNvSpPr/>
            <p:nvPr/>
          </p:nvSpPr>
          <p:spPr>
            <a:xfrm>
              <a:off x="5344682" y="4254533"/>
              <a:ext cx="497245" cy="38019"/>
            </a:xfrm>
            <a:custGeom>
              <a:avLst/>
              <a:gdLst>
                <a:gd name="connsiteX0" fmla="*/ 0 w 497245"/>
                <a:gd name="connsiteY0" fmla="*/ 19009 h 38019"/>
                <a:gd name="connsiteX1" fmla="*/ 497245 w 497245"/>
                <a:gd name="connsiteY1" fmla="*/ 19009 h 38019"/>
              </a:gdLst>
              <a:ahLst/>
              <a:cxnLst>
                <a:cxn ang="0">
                  <a:pos x="connsiteX0" y="connsiteY0"/>
                </a:cxn>
                <a:cxn ang="0">
                  <a:pos x="connsiteX1" y="connsiteY1"/>
                </a:cxn>
              </a:cxnLst>
              <a:rect l="l" t="t" r="r" b="b"/>
              <a:pathLst>
                <a:path w="497245" h="38019">
                  <a:moveTo>
                    <a:pt x="0" y="19009"/>
                  </a:moveTo>
                  <a:lnTo>
                    <a:pt x="497245"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8892" tIns="6578" rIns="248891" bIns="657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29" name="任意多边形 28"/>
            <p:cNvSpPr/>
            <p:nvPr/>
          </p:nvSpPr>
          <p:spPr>
            <a:xfrm>
              <a:off x="5841927" y="3962764"/>
              <a:ext cx="7356230"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矛盾双方中居于</a:t>
              </a:r>
              <a:r>
                <a:rPr lang="zh-CN" altLang="en-US" sz="2000" b="1" dirty="0">
                  <a:solidFill>
                    <a:srgbClr val="C00000"/>
                  </a:solidFill>
                  <a:latin typeface="微软雅黑" panose="020B0503020204020204" pitchFamily="34" charset="-122"/>
                  <a:ea typeface="微软雅黑" panose="020B0503020204020204" pitchFamily="34" charset="-122"/>
                </a:rPr>
                <a:t>支配</a:t>
              </a:r>
              <a:r>
                <a:rPr lang="zh-CN" altLang="en-US" sz="2000" dirty="0" smtClean="0">
                  <a:solidFill>
                    <a:prstClr val="black">
                      <a:hueOff val="0"/>
                      <a:satOff val="0"/>
                      <a:lumOff val="0"/>
                      <a:alphaOff val="0"/>
                    </a:prstClr>
                  </a:solidFill>
                </a:rPr>
                <a:t>地位，起着</a:t>
              </a:r>
              <a:r>
                <a:rPr lang="zh-CN" altLang="en-US" sz="2000" b="1" dirty="0">
                  <a:solidFill>
                    <a:srgbClr val="C00000"/>
                  </a:solidFill>
                  <a:latin typeface="微软雅黑" panose="020B0503020204020204" pitchFamily="34" charset="-122"/>
                  <a:ea typeface="微软雅黑" panose="020B0503020204020204" pitchFamily="34" charset="-122"/>
                </a:rPr>
                <a:t>主导</a:t>
              </a:r>
              <a:r>
                <a:rPr lang="zh-CN" altLang="en-US" sz="2000" dirty="0" smtClean="0">
                  <a:solidFill>
                    <a:prstClr val="black">
                      <a:hueOff val="0"/>
                      <a:satOff val="0"/>
                      <a:lumOff val="0"/>
                      <a:alphaOff val="0"/>
                    </a:prstClr>
                  </a:solidFill>
                </a:rPr>
                <a:t>作用的方面（主流）</a:t>
              </a:r>
              <a:endParaRPr lang="en-US" altLang="zh-CN" sz="2000" dirty="0" smtClean="0">
                <a:solidFill>
                  <a:prstClr val="black">
                    <a:hueOff val="0"/>
                    <a:satOff val="0"/>
                    <a:lumOff val="0"/>
                    <a:alphaOff val="0"/>
                  </a:prstClr>
                </a:solidFill>
              </a:endParaRPr>
            </a:p>
          </p:txBody>
        </p:sp>
        <p:sp>
          <p:nvSpPr>
            <p:cNvPr id="30" name="任意多边形 29"/>
            <p:cNvSpPr/>
            <p:nvPr/>
          </p:nvSpPr>
          <p:spPr>
            <a:xfrm rot="2142401">
              <a:off x="3546767" y="4790625"/>
              <a:ext cx="612359" cy="38019"/>
            </a:xfrm>
            <a:custGeom>
              <a:avLst/>
              <a:gdLst>
                <a:gd name="connsiteX0" fmla="*/ 0 w 612359"/>
                <a:gd name="connsiteY0" fmla="*/ 19009 h 38019"/>
                <a:gd name="connsiteX1" fmla="*/ 612359 w 612359"/>
                <a:gd name="connsiteY1" fmla="*/ 19009 h 38019"/>
              </a:gdLst>
              <a:ahLst/>
              <a:cxnLst>
                <a:cxn ang="0">
                  <a:pos x="connsiteX0" y="connsiteY0"/>
                </a:cxn>
                <a:cxn ang="0">
                  <a:pos x="connsiteX1" y="connsiteY1"/>
                </a:cxn>
              </a:cxnLst>
              <a:rect l="l" t="t" r="r" b="b"/>
              <a:pathLst>
                <a:path w="612359" h="38019">
                  <a:moveTo>
                    <a:pt x="0" y="19009"/>
                  </a:moveTo>
                  <a:lnTo>
                    <a:pt x="612359"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03571" tIns="3700" rIns="303570" bIns="370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1" name="任意多边形 30"/>
            <p:cNvSpPr/>
            <p:nvPr/>
          </p:nvSpPr>
          <p:spPr>
            <a:xfrm>
              <a:off x="4101570" y="4677554"/>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endParaRPr lang="en-US" altLang="zh-CN" sz="2000" dirty="0" smtClean="0">
                <a:solidFill>
                  <a:prstClr val="black">
                    <a:hueOff val="0"/>
                    <a:satOff val="0"/>
                    <a:lumOff val="0"/>
                    <a:alphaOff val="0"/>
                  </a:prstClr>
                </a:solidFill>
              </a:endParaRPr>
            </a:p>
          </p:txBody>
        </p:sp>
        <p:sp>
          <p:nvSpPr>
            <p:cNvPr id="32" name="任意多边形 31"/>
            <p:cNvSpPr/>
            <p:nvPr/>
          </p:nvSpPr>
          <p:spPr>
            <a:xfrm>
              <a:off x="5344682" y="4969322"/>
              <a:ext cx="497245" cy="38019"/>
            </a:xfrm>
            <a:custGeom>
              <a:avLst/>
              <a:gdLst>
                <a:gd name="connsiteX0" fmla="*/ 0 w 497245"/>
                <a:gd name="connsiteY0" fmla="*/ 19009 h 38019"/>
                <a:gd name="connsiteX1" fmla="*/ 497245 w 497245"/>
                <a:gd name="connsiteY1" fmla="*/ 19009 h 38019"/>
              </a:gdLst>
              <a:ahLst/>
              <a:cxnLst>
                <a:cxn ang="0">
                  <a:pos x="connsiteX0" y="connsiteY0"/>
                </a:cxn>
                <a:cxn ang="0">
                  <a:pos x="connsiteX1" y="connsiteY1"/>
                </a:cxn>
              </a:cxnLst>
              <a:rect l="l" t="t" r="r" b="b"/>
              <a:pathLst>
                <a:path w="497245" h="38019">
                  <a:moveTo>
                    <a:pt x="0" y="19009"/>
                  </a:moveTo>
                  <a:lnTo>
                    <a:pt x="497245"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8892" tIns="6579" rIns="248891" bIns="657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3" name="任意多边形 32"/>
            <p:cNvSpPr/>
            <p:nvPr/>
          </p:nvSpPr>
          <p:spPr>
            <a:xfrm>
              <a:off x="5841927" y="4677554"/>
              <a:ext cx="7356230"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在矛盾双方中处于</a:t>
              </a:r>
              <a:r>
                <a:rPr lang="zh-CN" altLang="en-US" sz="2000" b="1" dirty="0">
                  <a:solidFill>
                    <a:srgbClr val="C00000"/>
                  </a:solidFill>
                  <a:latin typeface="微软雅黑" panose="020B0503020204020204" pitchFamily="34" charset="-122"/>
                  <a:ea typeface="微软雅黑" panose="020B0503020204020204" pitchFamily="34" charset="-122"/>
                </a:rPr>
                <a:t>被支配</a:t>
              </a:r>
              <a:r>
                <a:rPr lang="zh-CN" altLang="en-US" sz="2000" dirty="0" smtClean="0">
                  <a:solidFill>
                    <a:prstClr val="black">
                      <a:hueOff val="0"/>
                      <a:satOff val="0"/>
                      <a:lumOff val="0"/>
                      <a:alphaOff val="0"/>
                    </a:prstClr>
                  </a:solidFill>
                </a:rPr>
                <a:t>地位的方面（支流）</a:t>
              </a:r>
              <a:endParaRPr lang="en-US" altLang="zh-CN" sz="2000" dirty="0" smtClean="0">
                <a:solidFill>
                  <a:prstClr val="black">
                    <a:hueOff val="0"/>
                    <a:satOff val="0"/>
                    <a:lumOff val="0"/>
                    <a:alphaOff val="0"/>
                  </a:prstClr>
                </a:solidFill>
              </a:endParaRPr>
            </a:p>
          </p:txBody>
        </p:sp>
      </p:grpSp>
      <p:sp>
        <p:nvSpPr>
          <p:cNvPr id="2"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5" name="文本框 4"/>
          <p:cNvSpPr txBox="1"/>
          <p:nvPr/>
        </p:nvSpPr>
        <p:spPr>
          <a:xfrm>
            <a:off x="2230364" y="5496190"/>
            <a:ext cx="3217564" cy="677108"/>
          </a:xfrm>
          <a:prstGeom prst="rect">
            <a:avLst/>
          </a:prstGeom>
          <a:noFill/>
        </p:spPr>
        <p:txBody>
          <a:bodyPr wrap="square" rtlCol="0">
            <a:spAutoFit/>
          </a:bodyPr>
          <a:lstStyle/>
          <a:p>
            <a:r>
              <a:rPr lang="zh-CN" altLang="en-US" dirty="0" smtClean="0"/>
              <a:t>矛盾一：学习和工作</a:t>
            </a:r>
            <a:endParaRPr lang="en-US" altLang="zh-CN" dirty="0" smtClean="0"/>
          </a:p>
          <a:p>
            <a:r>
              <a:rPr lang="zh-CN" altLang="en-US" dirty="0" smtClean="0"/>
              <a:t>矛盾二：减肥和美食</a:t>
            </a:r>
            <a:endParaRPr lang="zh-CN" altLang="en-US" dirty="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7893" y="1627669"/>
            <a:ext cx="10515600" cy="982424"/>
          </a:xfrm>
        </p:spPr>
        <p:txBody>
          <a:bodyPr>
            <a:normAutofit/>
          </a:bodyPr>
          <a:lstStyle/>
          <a:p>
            <a:pPr marL="0" indent="0">
              <a:buNone/>
            </a:pPr>
            <a:r>
              <a:rPr lang="en-US" altLang="zh-CN" sz="2400" b="1" dirty="0" smtClean="0">
                <a:latin typeface="华文中宋" panose="02010600040101010101" charset="-122"/>
                <a:ea typeface="华文中宋" panose="02010600040101010101" charset="-122"/>
              </a:rPr>
              <a:t> 【</a:t>
            </a:r>
            <a:r>
              <a:rPr lang="zh-CN" altLang="en-US" sz="2400" b="1" dirty="0" smtClean="0">
                <a:latin typeface="华文中宋" panose="02010600040101010101" charset="-122"/>
                <a:ea typeface="华文中宋" panose="02010600040101010101" charset="-122"/>
              </a:rPr>
              <a:t>知识点</a:t>
            </a:r>
            <a:r>
              <a:rPr lang="en-US" altLang="zh-CN" sz="2400" b="1" dirty="0">
                <a:latin typeface="华文中宋" panose="02010600040101010101" charset="-122"/>
                <a:ea typeface="华文中宋" panose="02010600040101010101" charset="-122"/>
              </a:rPr>
              <a:t>5</a:t>
            </a:r>
            <a:r>
              <a:rPr lang="en-US" altLang="zh-CN" sz="2400" b="1" dirty="0" smtClean="0">
                <a:latin typeface="华文中宋" panose="02010600040101010101" charset="-122"/>
                <a:ea typeface="华文中宋" panose="02010600040101010101" charset="-122"/>
              </a:rPr>
              <a:t>】</a:t>
            </a:r>
            <a:r>
              <a:rPr lang="zh-CN" altLang="en-US" sz="2400" b="1" dirty="0" smtClean="0">
                <a:latin typeface="华文中宋" panose="02010600040101010101" charset="-122"/>
                <a:ea typeface="华文中宋" panose="02010600040101010101" charset="-122"/>
              </a:rPr>
              <a:t>矛盾</a:t>
            </a:r>
            <a:r>
              <a:rPr lang="zh-CN" altLang="en-US" sz="2400" b="1" dirty="0">
                <a:latin typeface="华文中宋" panose="02010600040101010101" charset="-122"/>
                <a:ea typeface="华文中宋" panose="02010600040101010101" charset="-122"/>
              </a:rPr>
              <a:t>的不平衡</a:t>
            </a:r>
            <a:r>
              <a:rPr lang="zh-CN" altLang="en-US" sz="2400" b="1" dirty="0" smtClean="0">
                <a:latin typeface="华文中宋" panose="02010600040101010101" charset="-122"/>
                <a:ea typeface="华文中宋" panose="02010600040101010101" charset="-122"/>
              </a:rPr>
              <a:t>性【选择】</a:t>
            </a:r>
            <a:endParaRPr lang="en-US" altLang="zh-CN" sz="2400" b="1" dirty="0">
              <a:solidFill>
                <a:srgbClr val="00B050"/>
              </a:solidFill>
              <a:latin typeface="华文中宋" panose="02010600040101010101" charset="-122"/>
              <a:ea typeface="华文中宋" panose="02010600040101010101" charset="-122"/>
            </a:endParaRPr>
          </a:p>
        </p:txBody>
      </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pSp>
        <p:nvGrpSpPr>
          <p:cNvPr id="6" name="组合 5"/>
          <p:cNvGrpSpPr/>
          <p:nvPr/>
        </p:nvGrpSpPr>
        <p:grpSpPr>
          <a:xfrm>
            <a:off x="343592" y="2751709"/>
            <a:ext cx="11504816" cy="2413040"/>
            <a:chOff x="620854" y="2533185"/>
            <a:chExt cx="12577304" cy="2765925"/>
          </a:xfrm>
        </p:grpSpPr>
        <p:sp>
          <p:nvSpPr>
            <p:cNvPr id="7" name="任意多边形 6"/>
            <p:cNvSpPr/>
            <p:nvPr/>
          </p:nvSpPr>
          <p:spPr>
            <a:xfrm>
              <a:off x="620854" y="3605369"/>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不平衡性</a:t>
              </a:r>
              <a:endParaRPr lang="zh-CN" altLang="en-US" sz="2000" dirty="0">
                <a:solidFill>
                  <a:prstClr val="black">
                    <a:hueOff val="0"/>
                    <a:satOff val="0"/>
                    <a:lumOff val="0"/>
                    <a:alphaOff val="0"/>
                  </a:prstClr>
                </a:solidFill>
              </a:endParaRPr>
            </a:p>
          </p:txBody>
        </p:sp>
        <p:sp>
          <p:nvSpPr>
            <p:cNvPr id="14" name="任意多边形 13"/>
            <p:cNvSpPr/>
            <p:nvPr/>
          </p:nvSpPr>
          <p:spPr>
            <a:xfrm rot="18289469">
              <a:off x="1677222" y="3539743"/>
              <a:ext cx="870733" cy="38019"/>
            </a:xfrm>
            <a:custGeom>
              <a:avLst/>
              <a:gdLst>
                <a:gd name="connsiteX0" fmla="*/ 0 w 870733"/>
                <a:gd name="connsiteY0" fmla="*/ 19009 h 38019"/>
                <a:gd name="connsiteX1" fmla="*/ 870733 w 870733"/>
                <a:gd name="connsiteY1" fmla="*/ 19009 h 38019"/>
              </a:gdLst>
              <a:ahLst/>
              <a:cxnLst>
                <a:cxn ang="0">
                  <a:pos x="connsiteX0" y="connsiteY0"/>
                </a:cxn>
                <a:cxn ang="0">
                  <a:pos x="connsiteX1" y="connsiteY1"/>
                </a:cxn>
              </a:cxnLst>
              <a:rect l="l" t="t" r="r" b="b"/>
              <a:pathLst>
                <a:path w="870733" h="38019">
                  <a:moveTo>
                    <a:pt x="0" y="19009"/>
                  </a:moveTo>
                  <a:lnTo>
                    <a:pt x="870733" y="19009"/>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426298" tIns="-2759" rIns="426298" bIns="-275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5" name="任意多边形 14"/>
            <p:cNvSpPr/>
            <p:nvPr/>
          </p:nvSpPr>
          <p:spPr>
            <a:xfrm>
              <a:off x="2361212" y="2890580"/>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不同矛盾</a:t>
              </a:r>
              <a:endParaRPr lang="zh-CN" altLang="en-US" sz="2000" dirty="0">
                <a:solidFill>
                  <a:prstClr val="black">
                    <a:hueOff val="0"/>
                    <a:satOff val="0"/>
                    <a:lumOff val="0"/>
                    <a:alphaOff val="0"/>
                  </a:prstClr>
                </a:solidFill>
              </a:endParaRPr>
            </a:p>
          </p:txBody>
        </p:sp>
        <p:sp>
          <p:nvSpPr>
            <p:cNvPr id="16" name="任意多边形 15"/>
            <p:cNvSpPr/>
            <p:nvPr/>
          </p:nvSpPr>
          <p:spPr>
            <a:xfrm rot="19457599">
              <a:off x="3546767" y="3003651"/>
              <a:ext cx="612359" cy="38019"/>
            </a:xfrm>
            <a:custGeom>
              <a:avLst/>
              <a:gdLst>
                <a:gd name="connsiteX0" fmla="*/ 0 w 612359"/>
                <a:gd name="connsiteY0" fmla="*/ 19009 h 38019"/>
                <a:gd name="connsiteX1" fmla="*/ 612359 w 612359"/>
                <a:gd name="connsiteY1" fmla="*/ 19009 h 38019"/>
              </a:gdLst>
              <a:ahLst/>
              <a:cxnLst>
                <a:cxn ang="0">
                  <a:pos x="connsiteX0" y="connsiteY0"/>
                </a:cxn>
                <a:cxn ang="0">
                  <a:pos x="connsiteX1" y="connsiteY1"/>
                </a:cxn>
              </a:cxnLst>
              <a:rect l="l" t="t" r="r" b="b"/>
              <a:pathLst>
                <a:path w="612359" h="38019">
                  <a:moveTo>
                    <a:pt x="0" y="19009"/>
                  </a:moveTo>
                  <a:lnTo>
                    <a:pt x="612359"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03571" tIns="3700" rIns="303570" bIns="370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7" name="任意多边形 16"/>
            <p:cNvSpPr/>
            <p:nvPr/>
          </p:nvSpPr>
          <p:spPr>
            <a:xfrm>
              <a:off x="4101570" y="2533185"/>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主要矛盾</a:t>
              </a:r>
              <a:endParaRPr lang="zh-CN" altLang="en-US" sz="2000" dirty="0">
                <a:solidFill>
                  <a:prstClr val="black">
                    <a:hueOff val="0"/>
                    <a:satOff val="0"/>
                    <a:lumOff val="0"/>
                    <a:alphaOff val="0"/>
                  </a:prstClr>
                </a:solidFill>
              </a:endParaRPr>
            </a:p>
          </p:txBody>
        </p:sp>
        <p:sp>
          <p:nvSpPr>
            <p:cNvPr id="18" name="任意多边形 17"/>
            <p:cNvSpPr/>
            <p:nvPr/>
          </p:nvSpPr>
          <p:spPr>
            <a:xfrm>
              <a:off x="5344682" y="2824953"/>
              <a:ext cx="497245" cy="38019"/>
            </a:xfrm>
            <a:custGeom>
              <a:avLst/>
              <a:gdLst>
                <a:gd name="connsiteX0" fmla="*/ 0 w 497245"/>
                <a:gd name="connsiteY0" fmla="*/ 19009 h 38019"/>
                <a:gd name="connsiteX1" fmla="*/ 497245 w 497245"/>
                <a:gd name="connsiteY1" fmla="*/ 19009 h 38019"/>
              </a:gdLst>
              <a:ahLst/>
              <a:cxnLst>
                <a:cxn ang="0">
                  <a:pos x="connsiteX0" y="connsiteY0"/>
                </a:cxn>
                <a:cxn ang="0">
                  <a:pos x="connsiteX1" y="connsiteY1"/>
                </a:cxn>
              </a:cxnLst>
              <a:rect l="l" t="t" r="r" b="b"/>
              <a:pathLst>
                <a:path w="497245" h="38019">
                  <a:moveTo>
                    <a:pt x="0" y="19009"/>
                  </a:moveTo>
                  <a:lnTo>
                    <a:pt x="497245"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8892" tIns="6579" rIns="248891" bIns="657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9" name="任意多边形 18"/>
            <p:cNvSpPr/>
            <p:nvPr/>
          </p:nvSpPr>
          <p:spPr>
            <a:xfrm>
              <a:off x="5841927" y="2533185"/>
              <a:ext cx="7356231"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在事物的发展中处于</a:t>
              </a:r>
              <a:r>
                <a:rPr lang="zh-CN" altLang="en-US" sz="2000" b="1" dirty="0">
                  <a:solidFill>
                    <a:srgbClr val="C00000"/>
                  </a:solidFill>
                  <a:latin typeface="微软雅黑" panose="020B0503020204020204" pitchFamily="34" charset="-122"/>
                  <a:ea typeface="微软雅黑" panose="020B0503020204020204" pitchFamily="34" charset="-122"/>
                </a:rPr>
                <a:t>支配</a:t>
              </a:r>
              <a:r>
                <a:rPr lang="zh-CN" altLang="en-US" sz="2000" dirty="0" smtClean="0">
                  <a:solidFill>
                    <a:prstClr val="black">
                      <a:hueOff val="0"/>
                      <a:satOff val="0"/>
                      <a:lumOff val="0"/>
                      <a:alphaOff val="0"/>
                    </a:prstClr>
                  </a:solidFill>
                </a:rPr>
                <a:t>地位，起</a:t>
              </a:r>
              <a:r>
                <a:rPr lang="zh-CN" altLang="en-US" sz="2000" b="1" dirty="0">
                  <a:solidFill>
                    <a:srgbClr val="C00000"/>
                  </a:solidFill>
                  <a:latin typeface="微软雅黑" panose="020B0503020204020204" pitchFamily="34" charset="-122"/>
                  <a:ea typeface="微软雅黑" panose="020B0503020204020204" pitchFamily="34" charset="-122"/>
                </a:rPr>
                <a:t>决定</a:t>
              </a:r>
              <a:r>
                <a:rPr lang="zh-CN" altLang="en-US" sz="2000" dirty="0" smtClean="0">
                  <a:solidFill>
                    <a:prstClr val="black">
                      <a:hueOff val="0"/>
                      <a:satOff val="0"/>
                      <a:lumOff val="0"/>
                      <a:alphaOff val="0"/>
                    </a:prstClr>
                  </a:solidFill>
                </a:rPr>
                <a:t>作用的矛盾</a:t>
              </a:r>
              <a:endParaRPr lang="zh-CN" altLang="en-US" sz="2000" dirty="0">
                <a:solidFill>
                  <a:prstClr val="black">
                    <a:hueOff val="0"/>
                    <a:satOff val="0"/>
                    <a:lumOff val="0"/>
                    <a:alphaOff val="0"/>
                  </a:prstClr>
                </a:solidFill>
              </a:endParaRPr>
            </a:p>
          </p:txBody>
        </p:sp>
        <p:sp>
          <p:nvSpPr>
            <p:cNvPr id="20" name="任意多边形 19"/>
            <p:cNvSpPr/>
            <p:nvPr/>
          </p:nvSpPr>
          <p:spPr>
            <a:xfrm rot="2142401">
              <a:off x="3546767" y="3361045"/>
              <a:ext cx="612359" cy="38019"/>
            </a:xfrm>
            <a:custGeom>
              <a:avLst/>
              <a:gdLst>
                <a:gd name="connsiteX0" fmla="*/ 0 w 612359"/>
                <a:gd name="connsiteY0" fmla="*/ 19009 h 38019"/>
                <a:gd name="connsiteX1" fmla="*/ 612359 w 612359"/>
                <a:gd name="connsiteY1" fmla="*/ 19009 h 38019"/>
              </a:gdLst>
              <a:ahLst/>
              <a:cxnLst>
                <a:cxn ang="0">
                  <a:pos x="connsiteX0" y="connsiteY0"/>
                </a:cxn>
                <a:cxn ang="0">
                  <a:pos x="connsiteX1" y="connsiteY1"/>
                </a:cxn>
              </a:cxnLst>
              <a:rect l="l" t="t" r="r" b="b"/>
              <a:pathLst>
                <a:path w="612359" h="38019">
                  <a:moveTo>
                    <a:pt x="0" y="19009"/>
                  </a:moveTo>
                  <a:lnTo>
                    <a:pt x="612359"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03571" tIns="3700" rIns="303570" bIns="370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21" name="任意多边形 20"/>
            <p:cNvSpPr/>
            <p:nvPr/>
          </p:nvSpPr>
          <p:spPr>
            <a:xfrm>
              <a:off x="4101570" y="3247974"/>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次要矛盾</a:t>
              </a:r>
              <a:endParaRPr lang="zh-CN" altLang="en-US" sz="2000" dirty="0">
                <a:solidFill>
                  <a:prstClr val="black">
                    <a:hueOff val="0"/>
                    <a:satOff val="0"/>
                    <a:lumOff val="0"/>
                    <a:alphaOff val="0"/>
                  </a:prstClr>
                </a:solidFill>
              </a:endParaRPr>
            </a:p>
          </p:txBody>
        </p:sp>
        <p:sp>
          <p:nvSpPr>
            <p:cNvPr id="22" name="任意多边形 21"/>
            <p:cNvSpPr/>
            <p:nvPr/>
          </p:nvSpPr>
          <p:spPr>
            <a:xfrm>
              <a:off x="5344682" y="3539743"/>
              <a:ext cx="497245" cy="38019"/>
            </a:xfrm>
            <a:custGeom>
              <a:avLst/>
              <a:gdLst>
                <a:gd name="connsiteX0" fmla="*/ 0 w 497245"/>
                <a:gd name="connsiteY0" fmla="*/ 19009 h 38019"/>
                <a:gd name="connsiteX1" fmla="*/ 497245 w 497245"/>
                <a:gd name="connsiteY1" fmla="*/ 19009 h 38019"/>
              </a:gdLst>
              <a:ahLst/>
              <a:cxnLst>
                <a:cxn ang="0">
                  <a:pos x="connsiteX0" y="connsiteY0"/>
                </a:cxn>
                <a:cxn ang="0">
                  <a:pos x="connsiteX1" y="connsiteY1"/>
                </a:cxn>
              </a:cxnLst>
              <a:rect l="l" t="t" r="r" b="b"/>
              <a:pathLst>
                <a:path w="497245" h="38019">
                  <a:moveTo>
                    <a:pt x="0" y="19009"/>
                  </a:moveTo>
                  <a:lnTo>
                    <a:pt x="497245"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8892" tIns="6578" rIns="248891" bIns="657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23" name="任意多边形 22"/>
            <p:cNvSpPr/>
            <p:nvPr/>
          </p:nvSpPr>
          <p:spPr>
            <a:xfrm>
              <a:off x="5841927" y="3247974"/>
              <a:ext cx="7356230"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在事物的发展中处于</a:t>
              </a:r>
              <a:r>
                <a:rPr lang="zh-CN" altLang="en-US" sz="2000" b="1" dirty="0">
                  <a:solidFill>
                    <a:srgbClr val="C00000"/>
                  </a:solidFill>
                  <a:latin typeface="微软雅黑" panose="020B0503020204020204" pitchFamily="34" charset="-122"/>
                  <a:ea typeface="微软雅黑" panose="020B0503020204020204" pitchFamily="34" charset="-122"/>
                </a:rPr>
                <a:t>服从</a:t>
              </a:r>
              <a:r>
                <a:rPr lang="zh-CN" altLang="en-US" sz="2000" dirty="0" smtClean="0">
                  <a:solidFill>
                    <a:prstClr val="black">
                      <a:hueOff val="0"/>
                      <a:satOff val="0"/>
                      <a:lumOff val="0"/>
                      <a:alphaOff val="0"/>
                    </a:prstClr>
                  </a:solidFill>
                </a:rPr>
                <a:t>地位的矛盾</a:t>
              </a:r>
              <a:endParaRPr lang="zh-CN" altLang="en-US" sz="2000" dirty="0">
                <a:solidFill>
                  <a:prstClr val="black">
                    <a:hueOff val="0"/>
                    <a:satOff val="0"/>
                    <a:lumOff val="0"/>
                    <a:alphaOff val="0"/>
                  </a:prstClr>
                </a:solidFill>
              </a:endParaRPr>
            </a:p>
          </p:txBody>
        </p:sp>
        <p:sp>
          <p:nvSpPr>
            <p:cNvPr id="24" name="任意多边形 23"/>
            <p:cNvSpPr/>
            <p:nvPr/>
          </p:nvSpPr>
          <p:spPr>
            <a:xfrm rot="3310531">
              <a:off x="1677222" y="4254533"/>
              <a:ext cx="870733" cy="38019"/>
            </a:xfrm>
            <a:custGeom>
              <a:avLst/>
              <a:gdLst>
                <a:gd name="connsiteX0" fmla="*/ 0 w 870733"/>
                <a:gd name="connsiteY0" fmla="*/ 19009 h 38019"/>
                <a:gd name="connsiteX1" fmla="*/ 870733 w 870733"/>
                <a:gd name="connsiteY1" fmla="*/ 19009 h 38019"/>
              </a:gdLst>
              <a:ahLst/>
              <a:cxnLst>
                <a:cxn ang="0">
                  <a:pos x="connsiteX0" y="connsiteY0"/>
                </a:cxn>
                <a:cxn ang="0">
                  <a:pos x="connsiteX1" y="connsiteY1"/>
                </a:cxn>
              </a:cxnLst>
              <a:rect l="l" t="t" r="r" b="b"/>
              <a:pathLst>
                <a:path w="870733" h="38019">
                  <a:moveTo>
                    <a:pt x="0" y="19009"/>
                  </a:moveTo>
                  <a:lnTo>
                    <a:pt x="870733" y="19009"/>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426298" tIns="-2760" rIns="426298" bIns="-275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25" name="任意多边形 24"/>
            <p:cNvSpPr/>
            <p:nvPr/>
          </p:nvSpPr>
          <p:spPr>
            <a:xfrm>
              <a:off x="2361212" y="4320159"/>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同一矛盾</a:t>
              </a:r>
              <a:endParaRPr lang="zh-CN" altLang="en-US" sz="2000" dirty="0">
                <a:solidFill>
                  <a:prstClr val="black">
                    <a:hueOff val="0"/>
                    <a:satOff val="0"/>
                    <a:lumOff val="0"/>
                    <a:alphaOff val="0"/>
                  </a:prstClr>
                </a:solidFill>
              </a:endParaRPr>
            </a:p>
          </p:txBody>
        </p:sp>
        <p:sp>
          <p:nvSpPr>
            <p:cNvPr id="26" name="任意多边形 25"/>
            <p:cNvSpPr/>
            <p:nvPr/>
          </p:nvSpPr>
          <p:spPr>
            <a:xfrm rot="19457599">
              <a:off x="3546767" y="4433230"/>
              <a:ext cx="612359" cy="38019"/>
            </a:xfrm>
            <a:custGeom>
              <a:avLst/>
              <a:gdLst>
                <a:gd name="connsiteX0" fmla="*/ 0 w 612359"/>
                <a:gd name="connsiteY0" fmla="*/ 19009 h 38019"/>
                <a:gd name="connsiteX1" fmla="*/ 612359 w 612359"/>
                <a:gd name="connsiteY1" fmla="*/ 19009 h 38019"/>
              </a:gdLst>
              <a:ahLst/>
              <a:cxnLst>
                <a:cxn ang="0">
                  <a:pos x="connsiteX0" y="connsiteY0"/>
                </a:cxn>
                <a:cxn ang="0">
                  <a:pos x="connsiteX1" y="connsiteY1"/>
                </a:cxn>
              </a:cxnLst>
              <a:rect l="l" t="t" r="r" b="b"/>
              <a:pathLst>
                <a:path w="612359" h="38019">
                  <a:moveTo>
                    <a:pt x="0" y="19009"/>
                  </a:moveTo>
                  <a:lnTo>
                    <a:pt x="612359"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03570" tIns="3701" rIns="303571" bIns="3700"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27" name="任意多边形 26"/>
            <p:cNvSpPr/>
            <p:nvPr/>
          </p:nvSpPr>
          <p:spPr>
            <a:xfrm>
              <a:off x="4101570" y="3962764"/>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主要方面</a:t>
              </a:r>
              <a:endParaRPr lang="en-US" altLang="zh-CN" sz="2000" dirty="0" smtClean="0">
                <a:solidFill>
                  <a:prstClr val="black">
                    <a:hueOff val="0"/>
                    <a:satOff val="0"/>
                    <a:lumOff val="0"/>
                    <a:alphaOff val="0"/>
                  </a:prstClr>
                </a:solidFill>
              </a:endParaRPr>
            </a:p>
          </p:txBody>
        </p:sp>
        <p:sp>
          <p:nvSpPr>
            <p:cNvPr id="28" name="任意多边形 27"/>
            <p:cNvSpPr/>
            <p:nvPr/>
          </p:nvSpPr>
          <p:spPr>
            <a:xfrm>
              <a:off x="5344682" y="4254533"/>
              <a:ext cx="497245" cy="38019"/>
            </a:xfrm>
            <a:custGeom>
              <a:avLst/>
              <a:gdLst>
                <a:gd name="connsiteX0" fmla="*/ 0 w 497245"/>
                <a:gd name="connsiteY0" fmla="*/ 19009 h 38019"/>
                <a:gd name="connsiteX1" fmla="*/ 497245 w 497245"/>
                <a:gd name="connsiteY1" fmla="*/ 19009 h 38019"/>
              </a:gdLst>
              <a:ahLst/>
              <a:cxnLst>
                <a:cxn ang="0">
                  <a:pos x="connsiteX0" y="connsiteY0"/>
                </a:cxn>
                <a:cxn ang="0">
                  <a:pos x="connsiteX1" y="connsiteY1"/>
                </a:cxn>
              </a:cxnLst>
              <a:rect l="l" t="t" r="r" b="b"/>
              <a:pathLst>
                <a:path w="497245" h="38019">
                  <a:moveTo>
                    <a:pt x="0" y="19009"/>
                  </a:moveTo>
                  <a:lnTo>
                    <a:pt x="497245"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8892" tIns="6578" rIns="248891" bIns="657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29" name="任意多边形 28"/>
            <p:cNvSpPr/>
            <p:nvPr/>
          </p:nvSpPr>
          <p:spPr>
            <a:xfrm>
              <a:off x="5841927" y="3962764"/>
              <a:ext cx="7356230"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矛盾双方中居于</a:t>
              </a:r>
              <a:r>
                <a:rPr lang="zh-CN" altLang="en-US" sz="2000" b="1" dirty="0">
                  <a:solidFill>
                    <a:srgbClr val="C00000"/>
                  </a:solidFill>
                  <a:latin typeface="微软雅黑" panose="020B0503020204020204" pitchFamily="34" charset="-122"/>
                  <a:ea typeface="微软雅黑" panose="020B0503020204020204" pitchFamily="34" charset="-122"/>
                </a:rPr>
                <a:t>支配</a:t>
              </a:r>
              <a:r>
                <a:rPr lang="zh-CN" altLang="en-US" sz="2000" dirty="0" smtClean="0">
                  <a:solidFill>
                    <a:prstClr val="black">
                      <a:hueOff val="0"/>
                      <a:satOff val="0"/>
                      <a:lumOff val="0"/>
                      <a:alphaOff val="0"/>
                    </a:prstClr>
                  </a:solidFill>
                </a:rPr>
                <a:t>地位，起着</a:t>
              </a:r>
              <a:r>
                <a:rPr lang="zh-CN" altLang="en-US" sz="2000" b="1" dirty="0">
                  <a:solidFill>
                    <a:srgbClr val="C00000"/>
                  </a:solidFill>
                  <a:latin typeface="微软雅黑" panose="020B0503020204020204" pitchFamily="34" charset="-122"/>
                  <a:ea typeface="微软雅黑" panose="020B0503020204020204" pitchFamily="34" charset="-122"/>
                </a:rPr>
                <a:t>主导</a:t>
              </a:r>
              <a:r>
                <a:rPr lang="zh-CN" altLang="en-US" sz="2000" dirty="0" smtClean="0">
                  <a:solidFill>
                    <a:prstClr val="black">
                      <a:hueOff val="0"/>
                      <a:satOff val="0"/>
                      <a:lumOff val="0"/>
                      <a:alphaOff val="0"/>
                    </a:prstClr>
                  </a:solidFill>
                </a:rPr>
                <a:t>作用的方面（主流）</a:t>
              </a:r>
              <a:endParaRPr lang="en-US" altLang="zh-CN" sz="2000" dirty="0" smtClean="0">
                <a:solidFill>
                  <a:prstClr val="black">
                    <a:hueOff val="0"/>
                    <a:satOff val="0"/>
                    <a:lumOff val="0"/>
                    <a:alphaOff val="0"/>
                  </a:prstClr>
                </a:solidFill>
              </a:endParaRPr>
            </a:p>
          </p:txBody>
        </p:sp>
        <p:sp>
          <p:nvSpPr>
            <p:cNvPr id="30" name="任意多边形 29"/>
            <p:cNvSpPr/>
            <p:nvPr/>
          </p:nvSpPr>
          <p:spPr>
            <a:xfrm rot="2142401">
              <a:off x="3546767" y="4790625"/>
              <a:ext cx="612359" cy="38019"/>
            </a:xfrm>
            <a:custGeom>
              <a:avLst/>
              <a:gdLst>
                <a:gd name="connsiteX0" fmla="*/ 0 w 612359"/>
                <a:gd name="connsiteY0" fmla="*/ 19009 h 38019"/>
                <a:gd name="connsiteX1" fmla="*/ 612359 w 612359"/>
                <a:gd name="connsiteY1" fmla="*/ 19009 h 38019"/>
              </a:gdLst>
              <a:ahLst/>
              <a:cxnLst>
                <a:cxn ang="0">
                  <a:pos x="connsiteX0" y="connsiteY0"/>
                </a:cxn>
                <a:cxn ang="0">
                  <a:pos x="connsiteX1" y="connsiteY1"/>
                </a:cxn>
              </a:cxnLst>
              <a:rect l="l" t="t" r="r" b="b"/>
              <a:pathLst>
                <a:path w="612359" h="38019">
                  <a:moveTo>
                    <a:pt x="0" y="19009"/>
                  </a:moveTo>
                  <a:lnTo>
                    <a:pt x="612359"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303571" tIns="3700" rIns="303570" bIns="370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1" name="任意多边形 30"/>
            <p:cNvSpPr/>
            <p:nvPr/>
          </p:nvSpPr>
          <p:spPr>
            <a:xfrm>
              <a:off x="4101570" y="4677554"/>
              <a:ext cx="1243112"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次要方面</a:t>
              </a:r>
              <a:endParaRPr lang="en-US" altLang="zh-CN" sz="2000" dirty="0" smtClean="0">
                <a:solidFill>
                  <a:prstClr val="black">
                    <a:hueOff val="0"/>
                    <a:satOff val="0"/>
                    <a:lumOff val="0"/>
                    <a:alphaOff val="0"/>
                  </a:prstClr>
                </a:solidFill>
              </a:endParaRPr>
            </a:p>
          </p:txBody>
        </p:sp>
        <p:sp>
          <p:nvSpPr>
            <p:cNvPr id="32" name="任意多边形 31"/>
            <p:cNvSpPr/>
            <p:nvPr/>
          </p:nvSpPr>
          <p:spPr>
            <a:xfrm>
              <a:off x="5344682" y="4969322"/>
              <a:ext cx="497245" cy="38019"/>
            </a:xfrm>
            <a:custGeom>
              <a:avLst/>
              <a:gdLst>
                <a:gd name="connsiteX0" fmla="*/ 0 w 497245"/>
                <a:gd name="connsiteY0" fmla="*/ 19009 h 38019"/>
                <a:gd name="connsiteX1" fmla="*/ 497245 w 497245"/>
                <a:gd name="connsiteY1" fmla="*/ 19009 h 38019"/>
              </a:gdLst>
              <a:ahLst/>
              <a:cxnLst>
                <a:cxn ang="0">
                  <a:pos x="connsiteX0" y="connsiteY0"/>
                </a:cxn>
                <a:cxn ang="0">
                  <a:pos x="connsiteX1" y="connsiteY1"/>
                </a:cxn>
              </a:cxnLst>
              <a:rect l="l" t="t" r="r" b="b"/>
              <a:pathLst>
                <a:path w="497245" h="38019">
                  <a:moveTo>
                    <a:pt x="0" y="19009"/>
                  </a:moveTo>
                  <a:lnTo>
                    <a:pt x="497245" y="19009"/>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8892" tIns="6579" rIns="248891" bIns="657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3" name="任意多边形 32"/>
            <p:cNvSpPr/>
            <p:nvPr/>
          </p:nvSpPr>
          <p:spPr>
            <a:xfrm>
              <a:off x="5841927" y="4677554"/>
              <a:ext cx="7356230" cy="621556"/>
            </a:xfrm>
            <a:custGeom>
              <a:avLst/>
              <a:gdLst>
                <a:gd name="connsiteX0" fmla="*/ 0 w 1243112"/>
                <a:gd name="connsiteY0" fmla="*/ 62156 h 621556"/>
                <a:gd name="connsiteX1" fmla="*/ 62156 w 1243112"/>
                <a:gd name="connsiteY1" fmla="*/ 0 h 621556"/>
                <a:gd name="connsiteX2" fmla="*/ 1180956 w 1243112"/>
                <a:gd name="connsiteY2" fmla="*/ 0 h 621556"/>
                <a:gd name="connsiteX3" fmla="*/ 1243112 w 1243112"/>
                <a:gd name="connsiteY3" fmla="*/ 62156 h 621556"/>
                <a:gd name="connsiteX4" fmla="*/ 1243112 w 1243112"/>
                <a:gd name="connsiteY4" fmla="*/ 559400 h 621556"/>
                <a:gd name="connsiteX5" fmla="*/ 1180956 w 1243112"/>
                <a:gd name="connsiteY5" fmla="*/ 621556 h 621556"/>
                <a:gd name="connsiteX6" fmla="*/ 62156 w 1243112"/>
                <a:gd name="connsiteY6" fmla="*/ 621556 h 621556"/>
                <a:gd name="connsiteX7" fmla="*/ 0 w 1243112"/>
                <a:gd name="connsiteY7" fmla="*/ 559400 h 621556"/>
                <a:gd name="connsiteX8" fmla="*/ 0 w 1243112"/>
                <a:gd name="connsiteY8" fmla="*/ 62156 h 6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112" h="621556">
                  <a:moveTo>
                    <a:pt x="0" y="62156"/>
                  </a:moveTo>
                  <a:cubicBezTo>
                    <a:pt x="0" y="27828"/>
                    <a:pt x="27828" y="0"/>
                    <a:pt x="62156" y="0"/>
                  </a:cubicBezTo>
                  <a:lnTo>
                    <a:pt x="1180956" y="0"/>
                  </a:lnTo>
                  <a:cubicBezTo>
                    <a:pt x="1215284" y="0"/>
                    <a:pt x="1243112" y="27828"/>
                    <a:pt x="1243112" y="62156"/>
                  </a:cubicBezTo>
                  <a:lnTo>
                    <a:pt x="1243112" y="559400"/>
                  </a:lnTo>
                  <a:cubicBezTo>
                    <a:pt x="1243112" y="593728"/>
                    <a:pt x="1215284" y="621556"/>
                    <a:pt x="1180956" y="621556"/>
                  </a:cubicBezTo>
                  <a:lnTo>
                    <a:pt x="62156" y="621556"/>
                  </a:lnTo>
                  <a:cubicBezTo>
                    <a:pt x="27828" y="621556"/>
                    <a:pt x="0" y="593728"/>
                    <a:pt x="0" y="559400"/>
                  </a:cubicBezTo>
                  <a:lnTo>
                    <a:pt x="0" y="62156"/>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05" tIns="30905" rIns="30905" bIns="30905"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在矛盾双方中处于</a:t>
              </a:r>
              <a:r>
                <a:rPr lang="zh-CN" altLang="en-US" sz="2000" b="1" dirty="0">
                  <a:solidFill>
                    <a:srgbClr val="C00000"/>
                  </a:solidFill>
                  <a:latin typeface="微软雅黑" panose="020B0503020204020204" pitchFamily="34" charset="-122"/>
                  <a:ea typeface="微软雅黑" panose="020B0503020204020204" pitchFamily="34" charset="-122"/>
                </a:rPr>
                <a:t>被支配</a:t>
              </a:r>
              <a:r>
                <a:rPr lang="zh-CN" altLang="en-US" sz="2000" dirty="0" smtClean="0">
                  <a:solidFill>
                    <a:prstClr val="black">
                      <a:hueOff val="0"/>
                      <a:satOff val="0"/>
                      <a:lumOff val="0"/>
                      <a:alphaOff val="0"/>
                    </a:prstClr>
                  </a:solidFill>
                </a:rPr>
                <a:t>地位的方面（支流）</a:t>
              </a:r>
              <a:endParaRPr lang="en-US" altLang="zh-CN" sz="2000" dirty="0" smtClean="0">
                <a:solidFill>
                  <a:prstClr val="black">
                    <a:hueOff val="0"/>
                    <a:satOff val="0"/>
                    <a:lumOff val="0"/>
                    <a:alphaOff val="0"/>
                  </a:prstClr>
                </a:solidFill>
              </a:endParaRPr>
            </a:p>
          </p:txBody>
        </p:sp>
      </p:grpSp>
      <p:sp>
        <p:nvSpPr>
          <p:cNvPr id="2"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5" name="文本框 4"/>
          <p:cNvSpPr txBox="1"/>
          <p:nvPr/>
        </p:nvSpPr>
        <p:spPr>
          <a:xfrm>
            <a:off x="2230364" y="5496190"/>
            <a:ext cx="3217564" cy="677108"/>
          </a:xfrm>
          <a:prstGeom prst="rect">
            <a:avLst/>
          </a:prstGeom>
          <a:noFill/>
        </p:spPr>
        <p:txBody>
          <a:bodyPr wrap="square" rtlCol="0">
            <a:spAutoFit/>
          </a:bodyPr>
          <a:lstStyle/>
          <a:p>
            <a:r>
              <a:rPr lang="zh-CN" altLang="en-US" dirty="0" smtClean="0"/>
              <a:t>矛盾一：学习和工作</a:t>
            </a:r>
            <a:endParaRPr lang="en-US" altLang="zh-CN" dirty="0" smtClean="0"/>
          </a:p>
          <a:p>
            <a:r>
              <a:rPr lang="zh-CN" altLang="en-US" dirty="0" smtClean="0"/>
              <a:t>矛盾二：减肥和美食</a:t>
            </a:r>
            <a:endParaRPr lang="zh-CN" altLang="en-US" dirty="0"/>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altLang="zh-CN" sz="2400" dirty="0"/>
              <a:t>##</a:t>
            </a:r>
            <a:r>
              <a:rPr lang="zh-CN" altLang="en-US" sz="2400" dirty="0"/>
              <a:t>在一对矛盾中，处于</a:t>
            </a:r>
            <a:r>
              <a:rPr lang="zh-CN" altLang="en-US" sz="2400" b="1" dirty="0"/>
              <a:t>支配地位、起主导作用</a:t>
            </a:r>
            <a:r>
              <a:rPr lang="zh-CN" altLang="en-US" sz="2400" dirty="0"/>
              <a:t>的是（ ） </a:t>
            </a:r>
            <a:endParaRPr lang="en-US" altLang="zh-CN" sz="2400" dirty="0" smtClean="0"/>
          </a:p>
          <a:p>
            <a:pPr marL="0" indent="0" algn="just">
              <a:lnSpc>
                <a:spcPct val="150000"/>
              </a:lnSpc>
              <a:buNone/>
            </a:pPr>
            <a:r>
              <a:rPr lang="en-US" altLang="zh-CN" sz="2400" dirty="0"/>
              <a:t>A </a:t>
            </a:r>
            <a:r>
              <a:rPr lang="zh-CN" altLang="en-US" sz="2400" dirty="0"/>
              <a:t>矛盾的同一性 </a:t>
            </a:r>
            <a:endParaRPr lang="en-US" altLang="zh-CN" sz="2400" dirty="0" smtClean="0"/>
          </a:p>
          <a:p>
            <a:pPr marL="0" indent="0" algn="just">
              <a:lnSpc>
                <a:spcPct val="150000"/>
              </a:lnSpc>
              <a:buNone/>
            </a:pPr>
            <a:r>
              <a:rPr lang="en-US" altLang="zh-CN" sz="2400" dirty="0" smtClean="0"/>
              <a:t>B </a:t>
            </a:r>
            <a:r>
              <a:rPr lang="zh-CN" altLang="en-US" sz="2400" dirty="0"/>
              <a:t>矛盾的斗争性 </a:t>
            </a:r>
            <a:endParaRPr lang="en-US" altLang="zh-CN" sz="2400" dirty="0" smtClean="0"/>
          </a:p>
          <a:p>
            <a:pPr marL="0" indent="0" algn="just">
              <a:lnSpc>
                <a:spcPct val="150000"/>
              </a:lnSpc>
              <a:buNone/>
            </a:pPr>
            <a:r>
              <a:rPr lang="en-US" altLang="zh-CN" sz="2400" dirty="0" smtClean="0"/>
              <a:t>C </a:t>
            </a:r>
            <a:r>
              <a:rPr lang="zh-CN" altLang="en-US" sz="2400" dirty="0"/>
              <a:t>矛盾的主要方面 </a:t>
            </a:r>
            <a:endParaRPr lang="en-US" altLang="zh-CN" sz="2400" dirty="0" smtClean="0"/>
          </a:p>
          <a:p>
            <a:pPr marL="0" indent="0" algn="just">
              <a:lnSpc>
                <a:spcPct val="150000"/>
              </a:lnSpc>
              <a:buNone/>
            </a:pPr>
            <a:r>
              <a:rPr lang="en-US" altLang="zh-CN" sz="2400" dirty="0" smtClean="0"/>
              <a:t>D </a:t>
            </a:r>
            <a:r>
              <a:rPr lang="zh-CN" altLang="en-US" sz="2400" dirty="0"/>
              <a:t>矛盾的特殊性 </a:t>
            </a: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altLang="zh-CN" sz="2400" dirty="0"/>
              <a:t>##</a:t>
            </a:r>
            <a:r>
              <a:rPr lang="zh-CN" altLang="en-US" sz="2400" dirty="0"/>
              <a:t>在一对矛盾中，处于支配地位、起主导作用的是</a:t>
            </a:r>
            <a:r>
              <a:rPr lang="zh-CN" altLang="en-US" sz="2400" dirty="0" smtClean="0"/>
              <a:t>（</a:t>
            </a:r>
            <a:r>
              <a:rPr lang="en-US" altLang="zh-CN" sz="2400" dirty="0" smtClean="0">
                <a:solidFill>
                  <a:srgbClr val="FF0000"/>
                </a:solidFill>
              </a:rPr>
              <a:t>c</a:t>
            </a:r>
            <a:r>
              <a:rPr lang="zh-CN" altLang="en-US" sz="2400" dirty="0" smtClean="0"/>
              <a:t> </a:t>
            </a:r>
            <a:r>
              <a:rPr lang="zh-CN" altLang="en-US" sz="2400" dirty="0"/>
              <a:t>） </a:t>
            </a:r>
            <a:endParaRPr lang="en-US" altLang="zh-CN" sz="2400" dirty="0" smtClean="0"/>
          </a:p>
          <a:p>
            <a:pPr marL="0" indent="0" algn="just">
              <a:lnSpc>
                <a:spcPct val="150000"/>
              </a:lnSpc>
              <a:buNone/>
            </a:pPr>
            <a:r>
              <a:rPr lang="en-US" altLang="zh-CN" sz="2400" dirty="0"/>
              <a:t>A </a:t>
            </a:r>
            <a:r>
              <a:rPr lang="zh-CN" altLang="en-US" sz="2400" dirty="0"/>
              <a:t>矛盾的同一性 </a:t>
            </a:r>
            <a:endParaRPr lang="en-US" altLang="zh-CN" sz="2400" dirty="0" smtClean="0"/>
          </a:p>
          <a:p>
            <a:pPr marL="0" indent="0" algn="just">
              <a:lnSpc>
                <a:spcPct val="150000"/>
              </a:lnSpc>
              <a:buNone/>
            </a:pPr>
            <a:r>
              <a:rPr lang="en-US" altLang="zh-CN" sz="2400" dirty="0" smtClean="0"/>
              <a:t>B </a:t>
            </a:r>
            <a:r>
              <a:rPr lang="zh-CN" altLang="en-US" sz="2400" dirty="0"/>
              <a:t>矛盾的斗争性 </a:t>
            </a:r>
            <a:endParaRPr lang="en-US" altLang="zh-CN" sz="2400" dirty="0" smtClean="0"/>
          </a:p>
          <a:p>
            <a:pPr marL="0" indent="0" algn="just">
              <a:lnSpc>
                <a:spcPct val="150000"/>
              </a:lnSpc>
              <a:buNone/>
            </a:pPr>
            <a:r>
              <a:rPr lang="en-US" altLang="zh-CN" sz="2400" b="1" dirty="0" smtClean="0">
                <a:solidFill>
                  <a:srgbClr val="FF0000"/>
                </a:solidFill>
              </a:rPr>
              <a:t>C </a:t>
            </a:r>
            <a:r>
              <a:rPr lang="zh-CN" altLang="en-US" sz="2400" b="1" dirty="0">
                <a:solidFill>
                  <a:srgbClr val="FF0000"/>
                </a:solidFill>
              </a:rPr>
              <a:t>矛盾的主要方面 </a:t>
            </a:r>
            <a:endParaRPr lang="en-US" altLang="zh-CN" sz="2400" b="1" dirty="0" smtClean="0">
              <a:solidFill>
                <a:srgbClr val="FF0000"/>
              </a:solidFill>
            </a:endParaRPr>
          </a:p>
          <a:p>
            <a:pPr marL="0" indent="0" algn="just">
              <a:lnSpc>
                <a:spcPct val="150000"/>
              </a:lnSpc>
              <a:buNone/>
            </a:pPr>
            <a:r>
              <a:rPr lang="en-US" altLang="zh-CN" sz="2400" dirty="0" smtClean="0"/>
              <a:t>D </a:t>
            </a:r>
            <a:r>
              <a:rPr lang="zh-CN" altLang="en-US" sz="2400" dirty="0"/>
              <a:t>矛盾的特殊性 </a:t>
            </a: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063" y="458768"/>
            <a:ext cx="10515600" cy="645130"/>
          </a:xfrm>
        </p:spPr>
        <p:txBody>
          <a:bodyPr/>
          <a:lstStyle/>
          <a:p>
            <a:r>
              <a:rPr lang="zh-CN" altLang="en-US" dirty="0" smtClean="0">
                <a:latin typeface="微软雅黑" panose="020B0503020204020204" pitchFamily="34" charset="-122"/>
                <a:ea typeface="微软雅黑" panose="020B0503020204020204" pitchFamily="34" charset="-122"/>
              </a:rPr>
              <a:t>矛盾小结</a:t>
            </a: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1055185" y="1202574"/>
            <a:ext cx="9697972" cy="4979957"/>
            <a:chOff x="1282166" y="1193021"/>
            <a:chExt cx="6669184" cy="4979957"/>
          </a:xfrm>
        </p:grpSpPr>
        <p:sp>
          <p:nvSpPr>
            <p:cNvPr id="8" name="任意多边形 7"/>
            <p:cNvSpPr/>
            <p:nvPr/>
          </p:nvSpPr>
          <p:spPr>
            <a:xfrm>
              <a:off x="2033857" y="3683000"/>
              <a:ext cx="493109" cy="2114133"/>
            </a:xfrm>
            <a:custGeom>
              <a:avLst/>
              <a:gdLst>
                <a:gd name="connsiteX0" fmla="*/ 0 w 493109"/>
                <a:gd name="connsiteY0" fmla="*/ 0 h 2114133"/>
                <a:gd name="connsiteX1" fmla="*/ 246554 w 493109"/>
                <a:gd name="connsiteY1" fmla="*/ 0 h 2114133"/>
                <a:gd name="connsiteX2" fmla="*/ 246554 w 493109"/>
                <a:gd name="connsiteY2" fmla="*/ 2114133 h 2114133"/>
                <a:gd name="connsiteX3" fmla="*/ 493109 w 493109"/>
                <a:gd name="connsiteY3" fmla="*/ 2114133 h 2114133"/>
              </a:gdLst>
              <a:ahLst/>
              <a:cxnLst>
                <a:cxn ang="0">
                  <a:pos x="connsiteX0" y="connsiteY0"/>
                </a:cxn>
                <a:cxn ang="0">
                  <a:pos x="connsiteX1" y="connsiteY1"/>
                </a:cxn>
                <a:cxn ang="0">
                  <a:pos x="connsiteX2" y="connsiteY2"/>
                </a:cxn>
                <a:cxn ang="0">
                  <a:pos x="connsiteX3" y="connsiteY3"/>
                </a:cxn>
              </a:cxnLst>
              <a:rect l="l" t="t" r="r" b="b"/>
              <a:pathLst>
                <a:path w="493109" h="2114133">
                  <a:moveTo>
                    <a:pt x="0" y="0"/>
                  </a:moveTo>
                  <a:lnTo>
                    <a:pt x="246554" y="0"/>
                  </a:lnTo>
                  <a:lnTo>
                    <a:pt x="246554" y="2114133"/>
                  </a:lnTo>
                  <a:lnTo>
                    <a:pt x="493109" y="2114133"/>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4983" tIns="1002795" rIns="204983" bIns="100279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9" name="任意多边形 8"/>
            <p:cNvSpPr/>
            <p:nvPr/>
          </p:nvSpPr>
          <p:spPr>
            <a:xfrm>
              <a:off x="4992517" y="4694346"/>
              <a:ext cx="493109" cy="91440"/>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3" rIns="246927" bIns="33392"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0" name="任意多边形 9"/>
            <p:cNvSpPr/>
            <p:nvPr/>
          </p:nvSpPr>
          <p:spPr>
            <a:xfrm>
              <a:off x="2033857" y="3683000"/>
              <a:ext cx="493109" cy="1174518"/>
            </a:xfrm>
            <a:custGeom>
              <a:avLst/>
              <a:gdLst>
                <a:gd name="connsiteX0" fmla="*/ 0 w 493109"/>
                <a:gd name="connsiteY0" fmla="*/ 0 h 1174518"/>
                <a:gd name="connsiteX1" fmla="*/ 246554 w 493109"/>
                <a:gd name="connsiteY1" fmla="*/ 0 h 1174518"/>
                <a:gd name="connsiteX2" fmla="*/ 246554 w 493109"/>
                <a:gd name="connsiteY2" fmla="*/ 1174518 h 1174518"/>
                <a:gd name="connsiteX3" fmla="*/ 493109 w 493109"/>
                <a:gd name="connsiteY3" fmla="*/ 1174518 h 1174518"/>
              </a:gdLst>
              <a:ahLst/>
              <a:cxnLst>
                <a:cxn ang="0">
                  <a:pos x="connsiteX0" y="connsiteY0"/>
                </a:cxn>
                <a:cxn ang="0">
                  <a:pos x="connsiteX1" y="connsiteY1"/>
                </a:cxn>
                <a:cxn ang="0">
                  <a:pos x="connsiteX2" y="connsiteY2"/>
                </a:cxn>
                <a:cxn ang="0">
                  <a:pos x="connsiteX3" y="connsiteY3"/>
                </a:cxn>
              </a:cxnLst>
              <a:rect l="l" t="t" r="r" b="b"/>
              <a:pathLst>
                <a:path w="493109" h="1174518">
                  <a:moveTo>
                    <a:pt x="0" y="0"/>
                  </a:moveTo>
                  <a:lnTo>
                    <a:pt x="246554" y="0"/>
                  </a:lnTo>
                  <a:lnTo>
                    <a:pt x="246554" y="1174518"/>
                  </a:lnTo>
                  <a:lnTo>
                    <a:pt x="493109" y="1174518"/>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27409" tIns="555413" rIns="227409" bIns="55541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1" name="任意多边形 10"/>
            <p:cNvSpPr/>
            <p:nvPr/>
          </p:nvSpPr>
          <p:spPr>
            <a:xfrm>
              <a:off x="4992517" y="3166212"/>
              <a:ext cx="493109" cy="91440"/>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2" rIns="246927" bIns="3339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7" name="任意多边形 16"/>
            <p:cNvSpPr/>
            <p:nvPr/>
          </p:nvSpPr>
          <p:spPr>
            <a:xfrm>
              <a:off x="4992516" y="1523147"/>
              <a:ext cx="493109" cy="91440"/>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2" rIns="246927" bIns="3339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8" name="任意多边形 17"/>
            <p:cNvSpPr/>
            <p:nvPr/>
          </p:nvSpPr>
          <p:spPr>
            <a:xfrm>
              <a:off x="2033857" y="1568867"/>
              <a:ext cx="493109" cy="2114133"/>
            </a:xfrm>
            <a:custGeom>
              <a:avLst/>
              <a:gdLst>
                <a:gd name="connsiteX0" fmla="*/ 0 w 493109"/>
                <a:gd name="connsiteY0" fmla="*/ 2114133 h 2114133"/>
                <a:gd name="connsiteX1" fmla="*/ 246554 w 493109"/>
                <a:gd name="connsiteY1" fmla="*/ 2114133 h 2114133"/>
                <a:gd name="connsiteX2" fmla="*/ 246554 w 493109"/>
                <a:gd name="connsiteY2" fmla="*/ 0 h 2114133"/>
                <a:gd name="connsiteX3" fmla="*/ 493109 w 493109"/>
                <a:gd name="connsiteY3" fmla="*/ 0 h 2114133"/>
              </a:gdLst>
              <a:ahLst/>
              <a:cxnLst>
                <a:cxn ang="0">
                  <a:pos x="connsiteX0" y="connsiteY0"/>
                </a:cxn>
                <a:cxn ang="0">
                  <a:pos x="connsiteX1" y="connsiteY1"/>
                </a:cxn>
                <a:cxn ang="0">
                  <a:pos x="connsiteX2" y="connsiteY2"/>
                </a:cxn>
                <a:cxn ang="0">
                  <a:pos x="connsiteX3" y="connsiteY3"/>
                </a:cxn>
              </a:cxnLst>
              <a:rect l="l" t="t" r="r" b="b"/>
              <a:pathLst>
                <a:path w="493109" h="2114133">
                  <a:moveTo>
                    <a:pt x="0" y="2114133"/>
                  </a:moveTo>
                  <a:lnTo>
                    <a:pt x="246554" y="2114133"/>
                  </a:lnTo>
                  <a:lnTo>
                    <a:pt x="246554" y="0"/>
                  </a:lnTo>
                  <a:lnTo>
                    <a:pt x="493109" y="0"/>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4983" tIns="1002795" rIns="204983" bIns="100279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9" name="任意多边形 18"/>
            <p:cNvSpPr/>
            <p:nvPr/>
          </p:nvSpPr>
          <p:spPr>
            <a:xfrm rot="16200000">
              <a:off x="-320124" y="3307154"/>
              <a:ext cx="3956272" cy="751691"/>
            </a:xfrm>
            <a:custGeom>
              <a:avLst/>
              <a:gdLst>
                <a:gd name="connsiteX0" fmla="*/ 0 w 3956272"/>
                <a:gd name="connsiteY0" fmla="*/ 0 h 751691"/>
                <a:gd name="connsiteX1" fmla="*/ 3956272 w 3956272"/>
                <a:gd name="connsiteY1" fmla="*/ 0 h 751691"/>
                <a:gd name="connsiteX2" fmla="*/ 3956272 w 3956272"/>
                <a:gd name="connsiteY2" fmla="*/ 751691 h 751691"/>
                <a:gd name="connsiteX3" fmla="*/ 0 w 3956272"/>
                <a:gd name="connsiteY3" fmla="*/ 751691 h 751691"/>
                <a:gd name="connsiteX4" fmla="*/ 0 w 3956272"/>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272" h="751691">
                  <a:moveTo>
                    <a:pt x="0" y="0"/>
                  </a:moveTo>
                  <a:lnTo>
                    <a:pt x="3956272" y="0"/>
                  </a:lnTo>
                  <a:lnTo>
                    <a:pt x="3956272"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699" rIns="12700" bIns="12700" numCol="1" spcCol="1270" anchor="ctr" anchorCtr="0">
              <a:noAutofit/>
            </a:bodyPr>
            <a:lstStyle/>
            <a:p>
              <a:pPr algn="ctr" defTabSz="889000">
                <a:lnSpc>
                  <a:spcPct val="90000"/>
                </a:lnSpc>
                <a:spcBef>
                  <a:spcPct val="0"/>
                </a:spcBef>
                <a:spcAft>
                  <a:spcPct val="35000"/>
                </a:spcAft>
              </a:pPr>
              <a:r>
                <a:rPr lang="zh-CN" altLang="en-US" sz="3600" b="1" dirty="0">
                  <a:solidFill>
                    <a:srgbClr val="C00000"/>
                  </a:solidFill>
                  <a:latin typeface="微软雅黑" panose="020B0503020204020204" pitchFamily="34" charset="-122"/>
                  <a:ea typeface="微软雅黑" panose="020B0503020204020204" pitchFamily="34" charset="-122"/>
                </a:rPr>
                <a:t>矛盾</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20" name="任意多边形 19"/>
            <p:cNvSpPr/>
            <p:nvPr/>
          </p:nvSpPr>
          <p:spPr>
            <a:xfrm>
              <a:off x="2526967" y="1193021"/>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定义</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1" name="任意多边形 20"/>
            <p:cNvSpPr/>
            <p:nvPr/>
          </p:nvSpPr>
          <p:spPr>
            <a:xfrm>
              <a:off x="5485626" y="1193021"/>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rPr>
                <a:t>（            ）</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6" name="任意多边形 25"/>
            <p:cNvSpPr/>
            <p:nvPr/>
          </p:nvSpPr>
          <p:spPr>
            <a:xfrm>
              <a:off x="2526968" y="2790367"/>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sym typeface="+mn-ea"/>
                </a:rPr>
                <a:t>（            ）</a:t>
              </a:r>
              <a:r>
                <a:rPr lang="zh-CN" altLang="en-US" sz="2000" dirty="0">
                  <a:latin typeface="华文中宋" panose="02010600040101010101" charset="-122"/>
                  <a:ea typeface="华文中宋" panose="02010600040101010101" charset="-122"/>
                </a:rPr>
                <a:t>基本属性</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7" name="任意多边形 26"/>
            <p:cNvSpPr/>
            <p:nvPr/>
          </p:nvSpPr>
          <p:spPr>
            <a:xfrm>
              <a:off x="5485626" y="2790366"/>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内因和外因</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8" name="任意多边形 27"/>
            <p:cNvSpPr/>
            <p:nvPr/>
          </p:nvSpPr>
          <p:spPr>
            <a:xfrm>
              <a:off x="2526967" y="4364220"/>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sym typeface="+mn-ea"/>
                </a:rPr>
                <a:t>（            ）</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矛盾的精髓</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5485802" y="4364219"/>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  共性和个性，一般和个别</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30" name="任意多边形 29"/>
            <p:cNvSpPr/>
            <p:nvPr/>
          </p:nvSpPr>
          <p:spPr>
            <a:xfrm>
              <a:off x="2526967" y="5421287"/>
              <a:ext cx="4830569"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矛盾的不平衡性：主次矛盾以及矛盾的主次方面</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31" name="任意多边形 30"/>
          <p:cNvSpPr/>
          <p:nvPr/>
        </p:nvSpPr>
        <p:spPr>
          <a:xfrm>
            <a:off x="2507039" y="3195714"/>
            <a:ext cx="358524" cy="45719"/>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2" rIns="246927" bIns="3339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063" y="458768"/>
            <a:ext cx="10515600" cy="645130"/>
          </a:xfrm>
        </p:spPr>
        <p:txBody>
          <a:bodyPr/>
          <a:lstStyle/>
          <a:p>
            <a:r>
              <a:rPr lang="zh-CN" altLang="en-US" dirty="0" smtClean="0">
                <a:latin typeface="微软雅黑" panose="020B0503020204020204" pitchFamily="34" charset="-122"/>
                <a:ea typeface="微软雅黑" panose="020B0503020204020204" pitchFamily="34" charset="-122"/>
              </a:rPr>
              <a:t>矛盾小结</a:t>
            </a: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1055185" y="1202574"/>
            <a:ext cx="9697972" cy="4979957"/>
            <a:chOff x="1282166" y="1193021"/>
            <a:chExt cx="6669184" cy="4979957"/>
          </a:xfrm>
        </p:grpSpPr>
        <p:sp>
          <p:nvSpPr>
            <p:cNvPr id="8" name="任意多边形 7"/>
            <p:cNvSpPr/>
            <p:nvPr/>
          </p:nvSpPr>
          <p:spPr>
            <a:xfrm>
              <a:off x="2033857" y="3683000"/>
              <a:ext cx="493109" cy="2114133"/>
            </a:xfrm>
            <a:custGeom>
              <a:avLst/>
              <a:gdLst>
                <a:gd name="connsiteX0" fmla="*/ 0 w 493109"/>
                <a:gd name="connsiteY0" fmla="*/ 0 h 2114133"/>
                <a:gd name="connsiteX1" fmla="*/ 246554 w 493109"/>
                <a:gd name="connsiteY1" fmla="*/ 0 h 2114133"/>
                <a:gd name="connsiteX2" fmla="*/ 246554 w 493109"/>
                <a:gd name="connsiteY2" fmla="*/ 2114133 h 2114133"/>
                <a:gd name="connsiteX3" fmla="*/ 493109 w 493109"/>
                <a:gd name="connsiteY3" fmla="*/ 2114133 h 2114133"/>
              </a:gdLst>
              <a:ahLst/>
              <a:cxnLst>
                <a:cxn ang="0">
                  <a:pos x="connsiteX0" y="connsiteY0"/>
                </a:cxn>
                <a:cxn ang="0">
                  <a:pos x="connsiteX1" y="connsiteY1"/>
                </a:cxn>
                <a:cxn ang="0">
                  <a:pos x="connsiteX2" y="connsiteY2"/>
                </a:cxn>
                <a:cxn ang="0">
                  <a:pos x="connsiteX3" y="connsiteY3"/>
                </a:cxn>
              </a:cxnLst>
              <a:rect l="l" t="t" r="r" b="b"/>
              <a:pathLst>
                <a:path w="493109" h="2114133">
                  <a:moveTo>
                    <a:pt x="0" y="0"/>
                  </a:moveTo>
                  <a:lnTo>
                    <a:pt x="246554" y="0"/>
                  </a:lnTo>
                  <a:lnTo>
                    <a:pt x="246554" y="2114133"/>
                  </a:lnTo>
                  <a:lnTo>
                    <a:pt x="493109" y="2114133"/>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4983" tIns="1002795" rIns="204983" bIns="100279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9" name="任意多边形 8"/>
            <p:cNvSpPr/>
            <p:nvPr/>
          </p:nvSpPr>
          <p:spPr>
            <a:xfrm>
              <a:off x="4992517" y="4694346"/>
              <a:ext cx="493109" cy="91440"/>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3" rIns="246927" bIns="33392"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0" name="任意多边形 9"/>
            <p:cNvSpPr/>
            <p:nvPr/>
          </p:nvSpPr>
          <p:spPr>
            <a:xfrm>
              <a:off x="2033857" y="3683000"/>
              <a:ext cx="493109" cy="1174518"/>
            </a:xfrm>
            <a:custGeom>
              <a:avLst/>
              <a:gdLst>
                <a:gd name="connsiteX0" fmla="*/ 0 w 493109"/>
                <a:gd name="connsiteY0" fmla="*/ 0 h 1174518"/>
                <a:gd name="connsiteX1" fmla="*/ 246554 w 493109"/>
                <a:gd name="connsiteY1" fmla="*/ 0 h 1174518"/>
                <a:gd name="connsiteX2" fmla="*/ 246554 w 493109"/>
                <a:gd name="connsiteY2" fmla="*/ 1174518 h 1174518"/>
                <a:gd name="connsiteX3" fmla="*/ 493109 w 493109"/>
                <a:gd name="connsiteY3" fmla="*/ 1174518 h 1174518"/>
              </a:gdLst>
              <a:ahLst/>
              <a:cxnLst>
                <a:cxn ang="0">
                  <a:pos x="connsiteX0" y="connsiteY0"/>
                </a:cxn>
                <a:cxn ang="0">
                  <a:pos x="connsiteX1" y="connsiteY1"/>
                </a:cxn>
                <a:cxn ang="0">
                  <a:pos x="connsiteX2" y="connsiteY2"/>
                </a:cxn>
                <a:cxn ang="0">
                  <a:pos x="connsiteX3" y="connsiteY3"/>
                </a:cxn>
              </a:cxnLst>
              <a:rect l="l" t="t" r="r" b="b"/>
              <a:pathLst>
                <a:path w="493109" h="1174518">
                  <a:moveTo>
                    <a:pt x="0" y="0"/>
                  </a:moveTo>
                  <a:lnTo>
                    <a:pt x="246554" y="0"/>
                  </a:lnTo>
                  <a:lnTo>
                    <a:pt x="246554" y="1174518"/>
                  </a:lnTo>
                  <a:lnTo>
                    <a:pt x="493109" y="1174518"/>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27409" tIns="555413" rIns="227409" bIns="55541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1" name="任意多边形 10"/>
            <p:cNvSpPr/>
            <p:nvPr/>
          </p:nvSpPr>
          <p:spPr>
            <a:xfrm>
              <a:off x="4992517" y="3166212"/>
              <a:ext cx="493109" cy="91440"/>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2" rIns="246927" bIns="3339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7" name="任意多边形 16"/>
            <p:cNvSpPr/>
            <p:nvPr/>
          </p:nvSpPr>
          <p:spPr>
            <a:xfrm>
              <a:off x="4992516" y="1523147"/>
              <a:ext cx="493109" cy="91440"/>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2" rIns="246927" bIns="3339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8" name="任意多边形 17"/>
            <p:cNvSpPr/>
            <p:nvPr/>
          </p:nvSpPr>
          <p:spPr>
            <a:xfrm>
              <a:off x="2033857" y="1568867"/>
              <a:ext cx="493109" cy="2114133"/>
            </a:xfrm>
            <a:custGeom>
              <a:avLst/>
              <a:gdLst>
                <a:gd name="connsiteX0" fmla="*/ 0 w 493109"/>
                <a:gd name="connsiteY0" fmla="*/ 2114133 h 2114133"/>
                <a:gd name="connsiteX1" fmla="*/ 246554 w 493109"/>
                <a:gd name="connsiteY1" fmla="*/ 2114133 h 2114133"/>
                <a:gd name="connsiteX2" fmla="*/ 246554 w 493109"/>
                <a:gd name="connsiteY2" fmla="*/ 0 h 2114133"/>
                <a:gd name="connsiteX3" fmla="*/ 493109 w 493109"/>
                <a:gd name="connsiteY3" fmla="*/ 0 h 2114133"/>
              </a:gdLst>
              <a:ahLst/>
              <a:cxnLst>
                <a:cxn ang="0">
                  <a:pos x="connsiteX0" y="connsiteY0"/>
                </a:cxn>
                <a:cxn ang="0">
                  <a:pos x="connsiteX1" y="connsiteY1"/>
                </a:cxn>
                <a:cxn ang="0">
                  <a:pos x="connsiteX2" y="connsiteY2"/>
                </a:cxn>
                <a:cxn ang="0">
                  <a:pos x="connsiteX3" y="connsiteY3"/>
                </a:cxn>
              </a:cxnLst>
              <a:rect l="l" t="t" r="r" b="b"/>
              <a:pathLst>
                <a:path w="493109" h="2114133">
                  <a:moveTo>
                    <a:pt x="0" y="2114133"/>
                  </a:moveTo>
                  <a:lnTo>
                    <a:pt x="246554" y="2114133"/>
                  </a:lnTo>
                  <a:lnTo>
                    <a:pt x="246554" y="0"/>
                  </a:lnTo>
                  <a:lnTo>
                    <a:pt x="493109" y="0"/>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04983" tIns="1002795" rIns="204983" bIns="100279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9" name="任意多边形 18"/>
            <p:cNvSpPr/>
            <p:nvPr/>
          </p:nvSpPr>
          <p:spPr>
            <a:xfrm rot="16200000">
              <a:off x="-320124" y="3307154"/>
              <a:ext cx="3956272" cy="751691"/>
            </a:xfrm>
            <a:custGeom>
              <a:avLst/>
              <a:gdLst>
                <a:gd name="connsiteX0" fmla="*/ 0 w 3956272"/>
                <a:gd name="connsiteY0" fmla="*/ 0 h 751691"/>
                <a:gd name="connsiteX1" fmla="*/ 3956272 w 3956272"/>
                <a:gd name="connsiteY1" fmla="*/ 0 h 751691"/>
                <a:gd name="connsiteX2" fmla="*/ 3956272 w 3956272"/>
                <a:gd name="connsiteY2" fmla="*/ 751691 h 751691"/>
                <a:gd name="connsiteX3" fmla="*/ 0 w 3956272"/>
                <a:gd name="connsiteY3" fmla="*/ 751691 h 751691"/>
                <a:gd name="connsiteX4" fmla="*/ 0 w 3956272"/>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272" h="751691">
                  <a:moveTo>
                    <a:pt x="0" y="0"/>
                  </a:moveTo>
                  <a:lnTo>
                    <a:pt x="3956272" y="0"/>
                  </a:lnTo>
                  <a:lnTo>
                    <a:pt x="3956272"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699" rIns="12700" bIns="12700" numCol="1" spcCol="1270" anchor="ctr" anchorCtr="0">
              <a:noAutofit/>
            </a:bodyPr>
            <a:lstStyle/>
            <a:p>
              <a:pPr algn="ctr" defTabSz="889000">
                <a:lnSpc>
                  <a:spcPct val="90000"/>
                </a:lnSpc>
                <a:spcBef>
                  <a:spcPct val="0"/>
                </a:spcBef>
                <a:spcAft>
                  <a:spcPct val="35000"/>
                </a:spcAft>
              </a:pPr>
              <a:r>
                <a:rPr lang="zh-CN" altLang="en-US" sz="3600" b="1" dirty="0">
                  <a:solidFill>
                    <a:srgbClr val="C00000"/>
                  </a:solidFill>
                  <a:latin typeface="微软雅黑" panose="020B0503020204020204" pitchFamily="34" charset="-122"/>
                  <a:ea typeface="微软雅黑" panose="020B0503020204020204" pitchFamily="34" charset="-122"/>
                </a:rPr>
                <a:t>矛盾</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20" name="任意多边形 19"/>
            <p:cNvSpPr/>
            <p:nvPr/>
          </p:nvSpPr>
          <p:spPr>
            <a:xfrm>
              <a:off x="2526967" y="1193021"/>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定义</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1" name="任意多边形 20"/>
            <p:cNvSpPr/>
            <p:nvPr/>
          </p:nvSpPr>
          <p:spPr>
            <a:xfrm>
              <a:off x="5485626" y="1193021"/>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对立统一</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6" name="任意多边形 25"/>
            <p:cNvSpPr/>
            <p:nvPr/>
          </p:nvSpPr>
          <p:spPr>
            <a:xfrm>
              <a:off x="2526968" y="2790367"/>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同一性和斗争性（</a:t>
              </a:r>
              <a:r>
                <a:rPr lang="zh-CN" altLang="en-US" sz="2000" dirty="0">
                  <a:latin typeface="华文中宋" panose="02010600040101010101" charset="-122"/>
                  <a:ea typeface="华文中宋" panose="02010600040101010101" charset="-122"/>
                </a:rPr>
                <a:t>基本属性</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7" name="任意多边形 26"/>
            <p:cNvSpPr/>
            <p:nvPr/>
          </p:nvSpPr>
          <p:spPr>
            <a:xfrm>
              <a:off x="5485626" y="2790366"/>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内因和外因</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8" name="任意多边形 27"/>
            <p:cNvSpPr/>
            <p:nvPr/>
          </p:nvSpPr>
          <p:spPr>
            <a:xfrm>
              <a:off x="2526967" y="4364220"/>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特殊性和普遍性</a:t>
              </a:r>
              <a:r>
                <a:rPr lang="en-US" altLang="zh-CN"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矛盾的精髓</a:t>
              </a:r>
              <a:r>
                <a:rPr lang="en-US" altLang="zh-CN"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5485802" y="4364219"/>
              <a:ext cx="2465548"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  共性和个性，一般和个别</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30" name="任意多边形 29"/>
            <p:cNvSpPr/>
            <p:nvPr/>
          </p:nvSpPr>
          <p:spPr>
            <a:xfrm>
              <a:off x="2526967" y="5421287"/>
              <a:ext cx="4830569" cy="751691"/>
            </a:xfrm>
            <a:custGeom>
              <a:avLst/>
              <a:gdLst>
                <a:gd name="connsiteX0" fmla="*/ 0 w 2465548"/>
                <a:gd name="connsiteY0" fmla="*/ 0 h 751691"/>
                <a:gd name="connsiteX1" fmla="*/ 2465548 w 2465548"/>
                <a:gd name="connsiteY1" fmla="*/ 0 h 751691"/>
                <a:gd name="connsiteX2" fmla="*/ 2465548 w 2465548"/>
                <a:gd name="connsiteY2" fmla="*/ 751691 h 751691"/>
                <a:gd name="connsiteX3" fmla="*/ 0 w 2465548"/>
                <a:gd name="connsiteY3" fmla="*/ 751691 h 751691"/>
                <a:gd name="connsiteX4" fmla="*/ 0 w 2465548"/>
                <a:gd name="connsiteY4" fmla="*/ 0 h 75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48" h="751691">
                  <a:moveTo>
                    <a:pt x="0" y="0"/>
                  </a:moveTo>
                  <a:lnTo>
                    <a:pt x="2465548" y="0"/>
                  </a:lnTo>
                  <a:lnTo>
                    <a:pt x="2465548" y="751691"/>
                  </a:lnTo>
                  <a:lnTo>
                    <a:pt x="0" y="751691"/>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矛盾的不平衡性：主次矛盾以及矛盾的主次方面</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31" name="任意多边形 30"/>
          <p:cNvSpPr/>
          <p:nvPr/>
        </p:nvSpPr>
        <p:spPr>
          <a:xfrm>
            <a:off x="2507039" y="3195714"/>
            <a:ext cx="358524" cy="45719"/>
          </a:xfrm>
          <a:custGeom>
            <a:avLst/>
            <a:gdLst>
              <a:gd name="connsiteX0" fmla="*/ 0 w 493109"/>
              <a:gd name="connsiteY0" fmla="*/ 45720 h 91440"/>
              <a:gd name="connsiteX1" fmla="*/ 493109 w 493109"/>
              <a:gd name="connsiteY1" fmla="*/ 45720 h 91440"/>
            </a:gdLst>
            <a:ahLst/>
            <a:cxnLst>
              <a:cxn ang="0">
                <a:pos x="connsiteX0" y="connsiteY0"/>
              </a:cxn>
              <a:cxn ang="0">
                <a:pos x="connsiteX1" y="connsiteY1"/>
              </a:cxn>
            </a:cxnLst>
            <a:rect l="l" t="t" r="r" b="b"/>
            <a:pathLst>
              <a:path w="493109" h="91440">
                <a:moveTo>
                  <a:pt x="0" y="45720"/>
                </a:moveTo>
                <a:lnTo>
                  <a:pt x="49310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46927" tIns="33392" rIns="246927" bIns="3339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endParaRPr altLang="zh-CN" dirty="0">
              <a:latin typeface="微软雅黑" panose="020B0503020204020204" pitchFamily="34" charset="-122"/>
              <a:ea typeface="微软雅黑" panose="020B0503020204020204" pitchFamily="34" charset="-122"/>
              <a:sym typeface="+mn-ea"/>
            </a:endParaRPr>
          </a:p>
          <a:p>
            <a:r>
              <a:rPr lang="zh-CN" altLang="en-US" sz="2400" dirty="0">
                <a:latin typeface="华文中宋" panose="02010600040101010101" charset="-122"/>
                <a:ea typeface="华文中宋" panose="02010600040101010101" charset="-122"/>
              </a:rPr>
              <a:t>矛盾有两个基本属性，一个是同一性，另一个是（ ） </a:t>
            </a:r>
            <a:endParaRPr lang="en-US" altLang="zh-CN" sz="2400" dirty="0">
              <a:latin typeface="华文中宋" panose="02010600040101010101" charset="-122"/>
              <a:ea typeface="华文中宋" panose="02010600040101010101" charset="-122"/>
            </a:endParaRPr>
          </a:p>
          <a:p>
            <a:r>
              <a:rPr lang="en-US" altLang="zh-CN" sz="2400" dirty="0">
                <a:latin typeface="华文中宋" panose="02010600040101010101" charset="-122"/>
                <a:ea typeface="华文中宋" panose="02010600040101010101" charset="-122"/>
              </a:rPr>
              <a:t>A </a:t>
            </a:r>
            <a:r>
              <a:rPr lang="zh-CN" altLang="en-US" sz="2400" dirty="0">
                <a:latin typeface="华文中宋" panose="02010600040101010101" charset="-122"/>
                <a:ea typeface="华文中宋" panose="02010600040101010101" charset="-122"/>
              </a:rPr>
              <a:t>客观性 </a:t>
            </a:r>
            <a:endParaRPr lang="en-US" altLang="zh-CN" sz="2400" dirty="0">
              <a:latin typeface="华文中宋" panose="02010600040101010101" charset="-122"/>
              <a:ea typeface="华文中宋" panose="02010600040101010101" charset="-122"/>
            </a:endParaRPr>
          </a:p>
          <a:p>
            <a:r>
              <a:rPr lang="en-US" altLang="zh-CN" sz="2400" dirty="0">
                <a:latin typeface="华文中宋" panose="02010600040101010101" charset="-122"/>
                <a:ea typeface="华文中宋" panose="02010600040101010101" charset="-122"/>
              </a:rPr>
              <a:t>B </a:t>
            </a:r>
            <a:r>
              <a:rPr lang="zh-CN" altLang="en-US" sz="2400" dirty="0">
                <a:latin typeface="华文中宋" panose="02010600040101010101" charset="-122"/>
                <a:ea typeface="华文中宋" panose="02010600040101010101" charset="-122"/>
              </a:rPr>
              <a:t>普遍性 </a:t>
            </a:r>
            <a:endParaRPr lang="en-US" altLang="zh-CN" sz="2400" dirty="0">
              <a:latin typeface="华文中宋" panose="02010600040101010101" charset="-122"/>
              <a:ea typeface="华文中宋" panose="02010600040101010101" charset="-122"/>
            </a:endParaRPr>
          </a:p>
          <a:p>
            <a:r>
              <a:rPr lang="en-US" altLang="zh-CN" sz="2400" dirty="0">
                <a:latin typeface="华文中宋" panose="02010600040101010101" charset="-122"/>
                <a:ea typeface="华文中宋" panose="02010600040101010101" charset="-122"/>
              </a:rPr>
              <a:t>C </a:t>
            </a:r>
            <a:r>
              <a:rPr lang="zh-CN" altLang="en-US" sz="2400" dirty="0">
                <a:latin typeface="华文中宋" panose="02010600040101010101" charset="-122"/>
                <a:ea typeface="华文中宋" panose="02010600040101010101" charset="-122"/>
              </a:rPr>
              <a:t>特殊性 </a:t>
            </a:r>
            <a:endParaRPr lang="en-US" altLang="zh-CN" sz="2400" dirty="0">
              <a:latin typeface="华文中宋" panose="02010600040101010101" charset="-122"/>
              <a:ea typeface="华文中宋" panose="02010600040101010101" charset="-122"/>
            </a:endParaRPr>
          </a:p>
          <a:p>
            <a:r>
              <a:rPr lang="en-US" altLang="zh-CN" sz="2400" dirty="0">
                <a:latin typeface="华文中宋" panose="02010600040101010101" charset="-122"/>
                <a:ea typeface="华文中宋" panose="02010600040101010101" charset="-122"/>
              </a:rPr>
              <a:t>D </a:t>
            </a:r>
            <a:r>
              <a:rPr lang="zh-CN" altLang="en-US" sz="2400" dirty="0">
                <a:latin typeface="华文中宋" panose="02010600040101010101" charset="-122"/>
                <a:ea typeface="华文中宋" panose="02010600040101010101" charset="-122"/>
              </a:rPr>
              <a:t>斗争性</a:t>
            </a:r>
            <a:endParaRPr sz="2400" dirty="0">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endParaRPr altLang="zh-CN" dirty="0">
              <a:latin typeface="微软雅黑" panose="020B0503020204020204" pitchFamily="34" charset="-122"/>
              <a:ea typeface="微软雅黑" panose="020B0503020204020204" pitchFamily="34" charset="-122"/>
              <a:sym typeface="+mn-ea"/>
            </a:endParaRPr>
          </a:p>
          <a:p>
            <a:r>
              <a:rPr lang="zh-CN" altLang="en-US" sz="2400" dirty="0">
                <a:latin typeface="华文中宋" panose="02010600040101010101" charset="-122"/>
                <a:ea typeface="华文中宋" panose="02010600040101010101" charset="-122"/>
              </a:rPr>
              <a:t>矛盾有两个</a:t>
            </a:r>
            <a:r>
              <a:rPr lang="zh-CN" altLang="en-US" sz="2400" b="1" dirty="0">
                <a:latin typeface="华文中宋" panose="02010600040101010101" charset="-122"/>
                <a:ea typeface="华文中宋" panose="02010600040101010101" charset="-122"/>
              </a:rPr>
              <a:t>基本属性</a:t>
            </a:r>
            <a:r>
              <a:rPr lang="zh-CN" altLang="en-US" sz="2400" dirty="0">
                <a:latin typeface="华文中宋" panose="02010600040101010101" charset="-122"/>
                <a:ea typeface="华文中宋" panose="02010600040101010101" charset="-122"/>
              </a:rPr>
              <a:t>，一个是同一性，另一个是</a:t>
            </a:r>
            <a:r>
              <a:rPr lang="zh-CN" altLang="en-US" sz="2400" dirty="0" smtClean="0">
                <a:latin typeface="华文中宋" panose="02010600040101010101" charset="-122"/>
                <a:ea typeface="华文中宋" panose="02010600040101010101" charset="-122"/>
              </a:rPr>
              <a:t>（</a:t>
            </a:r>
            <a:r>
              <a:rPr lang="en-US" altLang="zh-CN" sz="2400" b="1" dirty="0">
                <a:solidFill>
                  <a:srgbClr val="FF0000"/>
                </a:solidFill>
                <a:latin typeface="华文中宋" panose="02010600040101010101" charset="-122"/>
                <a:ea typeface="华文中宋" panose="02010600040101010101" charset="-122"/>
              </a:rPr>
              <a:t>D</a:t>
            </a:r>
            <a:r>
              <a:rPr lang="zh-CN" altLang="en-US" sz="2400" dirty="0" smtClean="0">
                <a:latin typeface="华文中宋" panose="02010600040101010101" charset="-122"/>
                <a:ea typeface="华文中宋" panose="02010600040101010101" charset="-122"/>
              </a:rPr>
              <a:t> </a:t>
            </a:r>
            <a:r>
              <a:rPr lang="zh-CN" altLang="en-US" sz="2400" dirty="0">
                <a:latin typeface="华文中宋" panose="02010600040101010101" charset="-122"/>
                <a:ea typeface="华文中宋" panose="02010600040101010101" charset="-122"/>
              </a:rPr>
              <a:t>） </a:t>
            </a:r>
            <a:endParaRPr lang="en-US" altLang="zh-CN" sz="2400" dirty="0">
              <a:latin typeface="华文中宋" panose="02010600040101010101" charset="-122"/>
              <a:ea typeface="华文中宋" panose="02010600040101010101" charset="-122"/>
            </a:endParaRPr>
          </a:p>
          <a:p>
            <a:r>
              <a:rPr lang="en-US" altLang="zh-CN" sz="2400" dirty="0">
                <a:latin typeface="华文中宋" panose="02010600040101010101" charset="-122"/>
                <a:ea typeface="华文中宋" panose="02010600040101010101" charset="-122"/>
              </a:rPr>
              <a:t>A </a:t>
            </a:r>
            <a:r>
              <a:rPr lang="zh-CN" altLang="en-US" sz="2400" dirty="0">
                <a:latin typeface="华文中宋" panose="02010600040101010101" charset="-122"/>
                <a:ea typeface="华文中宋" panose="02010600040101010101" charset="-122"/>
              </a:rPr>
              <a:t>客观性 </a:t>
            </a:r>
            <a:endParaRPr lang="en-US" altLang="zh-CN" sz="2400" dirty="0">
              <a:latin typeface="华文中宋" panose="02010600040101010101" charset="-122"/>
              <a:ea typeface="华文中宋" panose="02010600040101010101" charset="-122"/>
            </a:endParaRPr>
          </a:p>
          <a:p>
            <a:r>
              <a:rPr lang="en-US" altLang="zh-CN" sz="2400" dirty="0">
                <a:latin typeface="华文中宋" panose="02010600040101010101" charset="-122"/>
                <a:ea typeface="华文中宋" panose="02010600040101010101" charset="-122"/>
              </a:rPr>
              <a:t>B </a:t>
            </a:r>
            <a:r>
              <a:rPr lang="zh-CN" altLang="en-US" sz="2400" dirty="0">
                <a:latin typeface="华文中宋" panose="02010600040101010101" charset="-122"/>
                <a:ea typeface="华文中宋" panose="02010600040101010101" charset="-122"/>
              </a:rPr>
              <a:t>普遍性 </a:t>
            </a:r>
            <a:endParaRPr lang="en-US" altLang="zh-CN" sz="2400" dirty="0">
              <a:latin typeface="华文中宋" panose="02010600040101010101" charset="-122"/>
              <a:ea typeface="华文中宋" panose="02010600040101010101" charset="-122"/>
            </a:endParaRPr>
          </a:p>
          <a:p>
            <a:r>
              <a:rPr lang="en-US" altLang="zh-CN" sz="2400" dirty="0">
                <a:latin typeface="华文中宋" panose="02010600040101010101" charset="-122"/>
                <a:ea typeface="华文中宋" panose="02010600040101010101" charset="-122"/>
              </a:rPr>
              <a:t>C </a:t>
            </a:r>
            <a:r>
              <a:rPr lang="zh-CN" altLang="en-US" sz="2400" dirty="0">
                <a:latin typeface="华文中宋" panose="02010600040101010101" charset="-122"/>
                <a:ea typeface="华文中宋" panose="02010600040101010101" charset="-122"/>
              </a:rPr>
              <a:t>特殊性 </a:t>
            </a:r>
            <a:endParaRPr lang="en-US" altLang="zh-CN" sz="2400" dirty="0">
              <a:latin typeface="华文中宋" panose="02010600040101010101" charset="-122"/>
              <a:ea typeface="华文中宋" panose="02010600040101010101" charset="-122"/>
            </a:endParaRPr>
          </a:p>
          <a:p>
            <a:r>
              <a:rPr lang="en-US" altLang="zh-CN" sz="2400" b="1" dirty="0">
                <a:solidFill>
                  <a:srgbClr val="FF0000"/>
                </a:solidFill>
                <a:latin typeface="华文中宋" panose="02010600040101010101" charset="-122"/>
                <a:ea typeface="华文中宋" panose="02010600040101010101" charset="-122"/>
              </a:rPr>
              <a:t>D </a:t>
            </a:r>
            <a:r>
              <a:rPr lang="zh-CN" altLang="en-US" sz="2400" b="1" dirty="0">
                <a:solidFill>
                  <a:srgbClr val="FF0000"/>
                </a:solidFill>
                <a:latin typeface="华文中宋" panose="02010600040101010101" charset="-122"/>
                <a:ea typeface="华文中宋" panose="02010600040101010101" charset="-122"/>
              </a:rPr>
              <a:t>斗争性</a:t>
            </a:r>
            <a:endParaRPr sz="2400" b="1" dirty="0">
              <a:solidFill>
                <a:srgbClr val="FF0000"/>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endParaRPr altLang="zh-CN" dirty="0">
              <a:latin typeface="微软雅黑" panose="020B0503020204020204" pitchFamily="34" charset="-122"/>
              <a:ea typeface="微软雅黑" panose="020B0503020204020204" pitchFamily="34" charset="-122"/>
              <a:sym typeface="+mn-ea"/>
            </a:endParaRPr>
          </a:p>
          <a:p>
            <a:r>
              <a:rPr lang="en-US" altLang="zh-CN" sz="2400" dirty="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rPr>
              <a:t>我国坚持独立自主、自力更生和对外开放的方针，进行社会主义现代化建设，其哲学依据是 ( )</a:t>
            </a:r>
            <a:endParaRPr lang="zh-CN" altLang="en-US" sz="2400" dirty="0">
              <a:latin typeface="华文中宋" panose="02010600040101010101" charset="-122"/>
              <a:ea typeface="华文中宋" panose="02010600040101010101" charset="-122"/>
            </a:endParaRPr>
          </a:p>
          <a:p>
            <a:r>
              <a:rPr lang="zh-CN" altLang="en-US" sz="2400" dirty="0">
                <a:latin typeface="华文中宋" panose="02010600040101010101" charset="-122"/>
                <a:ea typeface="华文中宋" panose="02010600040101010101" charset="-122"/>
              </a:rPr>
              <a:t>A、 主要矛盾和次要矛盾关系的原理</a:t>
            </a:r>
            <a:endParaRPr lang="zh-CN" altLang="en-US" sz="2400" dirty="0">
              <a:latin typeface="华文中宋" panose="02010600040101010101" charset="-122"/>
              <a:ea typeface="华文中宋" panose="02010600040101010101" charset="-122"/>
            </a:endParaRPr>
          </a:p>
          <a:p>
            <a:r>
              <a:rPr lang="zh-CN" altLang="en-US" sz="2400" dirty="0">
                <a:latin typeface="华文中宋" panose="02010600040101010101" charset="-122"/>
                <a:ea typeface="华文中宋" panose="02010600040101010101" charset="-122"/>
              </a:rPr>
              <a:t>B、 矛盾的普遍性和特殊性关系的原理</a:t>
            </a:r>
            <a:endParaRPr lang="zh-CN" altLang="en-US" sz="2400" dirty="0">
              <a:latin typeface="华文中宋" panose="02010600040101010101" charset="-122"/>
              <a:ea typeface="华文中宋" panose="02010600040101010101" charset="-122"/>
            </a:endParaRPr>
          </a:p>
          <a:p>
            <a:r>
              <a:rPr lang="zh-CN" altLang="en-US" sz="2400" dirty="0">
                <a:latin typeface="华文中宋" panose="02010600040101010101" charset="-122"/>
                <a:ea typeface="华文中宋" panose="02010600040101010101" charset="-122"/>
              </a:rPr>
              <a:t>C、 事物发展的内因和外因辩证关系的原理</a:t>
            </a:r>
            <a:endParaRPr lang="zh-CN" altLang="en-US" sz="2400" dirty="0">
              <a:latin typeface="华文中宋" panose="02010600040101010101" charset="-122"/>
              <a:ea typeface="华文中宋" panose="02010600040101010101" charset="-122"/>
            </a:endParaRPr>
          </a:p>
          <a:p>
            <a:r>
              <a:rPr lang="zh-CN" altLang="en-US" sz="2400" dirty="0">
                <a:latin typeface="华文中宋" panose="02010600040101010101" charset="-122"/>
                <a:ea typeface="华文中宋" panose="02010600040101010101" charset="-122"/>
              </a:rPr>
              <a:t>D、 事物发展的量变和质变关系的原理</a:t>
            </a:r>
            <a:endParaRPr lang="zh-CN" altLang="en-US" sz="2400" dirty="0">
              <a:latin typeface="华文中宋" panose="02010600040101010101" charset="-122"/>
              <a:ea typeface="华文中宋" panose="02010600040101010101" charset="-122"/>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sym typeface="+mn-ea"/>
              </a:rPr>
              <a:t>#3</a:t>
            </a:r>
            <a:r>
              <a:rPr lang="en-US" altLang="zh-CN" sz="2400" dirty="0" smtClean="0">
                <a:latin typeface="微软雅黑" panose="020B0503020204020204" pitchFamily="34" charset="-122"/>
                <a:ea typeface="微软雅黑" panose="020B0503020204020204" pitchFamily="34" charset="-122"/>
                <a:sym typeface="+mn-ea"/>
              </a:rPr>
              <a:t>. </a:t>
            </a:r>
            <a:r>
              <a:rPr lang="zh-CN" altLang="en-US" sz="2400" dirty="0" smtClean="0">
                <a:latin typeface="微软雅黑" panose="020B0503020204020204" pitchFamily="34" charset="-122"/>
                <a:ea typeface="微软雅黑" panose="020B0503020204020204" pitchFamily="34" charset="-122"/>
                <a:sym typeface="+mn-ea"/>
              </a:rPr>
              <a:t>德国古典哲学</a:t>
            </a:r>
            <a:r>
              <a:rPr lang="zh-CN" altLang="en-US" sz="2400" dirty="0">
                <a:latin typeface="微软雅黑" panose="020B0503020204020204" pitchFamily="34" charset="-122"/>
                <a:ea typeface="微软雅黑" panose="020B0503020204020204" pitchFamily="34" charset="-122"/>
                <a:sym typeface="+mn-ea"/>
              </a:rPr>
              <a:t>的代表人物是  </a:t>
            </a:r>
            <a:r>
              <a:rPr lang="en-US" altLang="zh-CN" sz="2400" dirty="0">
                <a:latin typeface="微软雅黑" panose="020B0503020204020204" pitchFamily="34" charset="-122"/>
                <a:ea typeface="微软雅黑" panose="020B0503020204020204" pitchFamily="34" charset="-122"/>
                <a:sym typeface="+mn-ea"/>
              </a:rPr>
              <a:t>(        ) 1410</a:t>
            </a: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en-US" altLang="zh-CN" sz="2400" dirty="0">
                <a:latin typeface="微软雅黑" panose="020B0503020204020204" pitchFamily="34" charset="-122"/>
                <a:ea typeface="微软雅黑" panose="020B0503020204020204" pitchFamily="34" charset="-122"/>
                <a:sym typeface="+mn-ea"/>
              </a:rPr>
              <a:t>A. </a:t>
            </a:r>
            <a:r>
              <a:rPr lang="zh-CN" altLang="en-US" sz="2400" dirty="0">
                <a:latin typeface="微软雅黑" panose="020B0503020204020204" pitchFamily="34" charset="-122"/>
                <a:ea typeface="微软雅黑" panose="020B0503020204020204" pitchFamily="34" charset="-122"/>
                <a:sym typeface="+mn-ea"/>
              </a:rPr>
              <a:t>培根和洛克                              </a:t>
            </a:r>
            <a:r>
              <a:rPr lang="en-US" altLang="zh-CN" sz="2400" dirty="0">
                <a:latin typeface="微软雅黑" panose="020B0503020204020204" pitchFamily="34" charset="-122"/>
                <a:ea typeface="微软雅黑" panose="020B0503020204020204" pitchFamily="34" charset="-122"/>
                <a:sym typeface="+mn-ea"/>
              </a:rPr>
              <a:t>B. </a:t>
            </a:r>
            <a:r>
              <a:rPr lang="zh-CN" altLang="en-US" sz="2400" dirty="0">
                <a:latin typeface="微软雅黑" panose="020B0503020204020204" pitchFamily="34" charset="-122"/>
                <a:ea typeface="微软雅黑" panose="020B0503020204020204" pitchFamily="34" charset="-122"/>
                <a:sym typeface="+mn-ea"/>
              </a:rPr>
              <a:t>黑格尔和费尔巴哈        </a:t>
            </a:r>
            <a:endParaRPr lang="zh-CN" altLang="en-US" sz="2400" dirty="0">
              <a:latin typeface="微软雅黑" panose="020B0503020204020204" pitchFamily="34" charset="-122"/>
              <a:ea typeface="微软雅黑" panose="020B0503020204020204" pitchFamily="34" charset="-122"/>
            </a:endParaRPr>
          </a:p>
          <a:p>
            <a:pPr algn="just">
              <a:lnSpc>
                <a:spcPct val="150000"/>
              </a:lnSpc>
            </a:pPr>
            <a:r>
              <a:rPr lang="en-US" altLang="zh-CN" sz="2400" dirty="0">
                <a:latin typeface="微软雅黑" panose="020B0503020204020204" pitchFamily="34" charset="-122"/>
                <a:ea typeface="微软雅黑" panose="020B0503020204020204" pitchFamily="34" charset="-122"/>
                <a:sym typeface="+mn-ea"/>
              </a:rPr>
              <a:t>C. </a:t>
            </a:r>
            <a:r>
              <a:rPr lang="zh-CN" altLang="en-US" sz="2400" dirty="0">
                <a:latin typeface="微软雅黑" panose="020B0503020204020204" pitchFamily="34" charset="-122"/>
                <a:ea typeface="微软雅黑" panose="020B0503020204020204" pitchFamily="34" charset="-122"/>
                <a:sym typeface="+mn-ea"/>
              </a:rPr>
              <a:t>斯密和大卫</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李嘉图                   </a:t>
            </a:r>
            <a:r>
              <a:rPr lang="en-US" altLang="zh-CN" sz="2400" dirty="0">
                <a:latin typeface="微软雅黑" panose="020B0503020204020204" pitchFamily="34" charset="-122"/>
                <a:ea typeface="微软雅黑" panose="020B0503020204020204" pitchFamily="34" charset="-122"/>
                <a:sym typeface="+mn-ea"/>
              </a:rPr>
              <a:t>D. </a:t>
            </a:r>
            <a:r>
              <a:rPr lang="zh-CN" altLang="en-US" sz="2400" dirty="0">
                <a:latin typeface="微软雅黑" panose="020B0503020204020204" pitchFamily="34" charset="-122"/>
                <a:ea typeface="微软雅黑" panose="020B0503020204020204" pitchFamily="34" charset="-122"/>
                <a:sym typeface="+mn-ea"/>
              </a:rPr>
              <a:t>圣西门和傅立叶</a:t>
            </a:r>
            <a:endParaRPr lang="en-US" altLang="zh-CN" sz="2400" dirty="0">
              <a:latin typeface="微软雅黑" panose="020B0503020204020204" pitchFamily="34" charset="-122"/>
              <a:ea typeface="微软雅黑" panose="020B0503020204020204" pitchFamily="34" charset="-122"/>
            </a:endParaRPr>
          </a:p>
          <a:p>
            <a:pPr marL="0" indent="0" algn="just" eaLnBrk="1" hangingPunct="1">
              <a:lnSpc>
                <a:spcPct val="150000"/>
              </a:lnSpc>
              <a:buNone/>
            </a:pPr>
            <a:endParaRPr lang="zh-CN" altLang="en-US" sz="240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endParaRPr altLang="zh-CN" dirty="0">
              <a:latin typeface="微软雅黑" panose="020B0503020204020204" pitchFamily="34" charset="-122"/>
              <a:ea typeface="微软雅黑" panose="020B0503020204020204" pitchFamily="34" charset="-122"/>
              <a:sym typeface="+mn-ea"/>
            </a:endParaRPr>
          </a:p>
          <a:p>
            <a:r>
              <a:rPr lang="en-US" altLang="zh-CN" sz="2400" dirty="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rPr>
              <a:t>我国坚持独立自主、自力更生和对外开放的方针，进行社会主义现代化建设，其哲学依据是 ( </a:t>
            </a:r>
            <a:r>
              <a:rPr lang="en-US" altLang="zh-CN" sz="2400" b="1" dirty="0">
                <a:solidFill>
                  <a:srgbClr val="FF0000"/>
                </a:solidFill>
                <a:latin typeface="华文中宋" panose="02010600040101010101" charset="-122"/>
                <a:ea typeface="华文中宋" panose="02010600040101010101" charset="-122"/>
              </a:rPr>
              <a:t>C</a:t>
            </a:r>
            <a:r>
              <a:rPr lang="zh-CN" altLang="en-US" sz="2400" dirty="0">
                <a:latin typeface="华文中宋" panose="02010600040101010101" charset="-122"/>
                <a:ea typeface="华文中宋" panose="02010600040101010101" charset="-122"/>
              </a:rPr>
              <a:t>)</a:t>
            </a:r>
            <a:endParaRPr lang="zh-CN" altLang="en-US" sz="2400" dirty="0">
              <a:latin typeface="华文中宋" panose="02010600040101010101" charset="-122"/>
              <a:ea typeface="华文中宋" panose="02010600040101010101" charset="-122"/>
            </a:endParaRPr>
          </a:p>
          <a:p>
            <a:r>
              <a:rPr lang="zh-CN" altLang="en-US" sz="2400" dirty="0">
                <a:latin typeface="华文中宋" panose="02010600040101010101" charset="-122"/>
                <a:ea typeface="华文中宋" panose="02010600040101010101" charset="-122"/>
              </a:rPr>
              <a:t>A、 主要矛盾和次要矛盾关系的原理</a:t>
            </a:r>
            <a:endParaRPr lang="zh-CN" altLang="en-US" sz="2400" dirty="0">
              <a:latin typeface="华文中宋" panose="02010600040101010101" charset="-122"/>
              <a:ea typeface="华文中宋" panose="02010600040101010101" charset="-122"/>
            </a:endParaRPr>
          </a:p>
          <a:p>
            <a:r>
              <a:rPr lang="zh-CN" altLang="en-US" sz="2400" dirty="0">
                <a:latin typeface="华文中宋" panose="02010600040101010101" charset="-122"/>
                <a:ea typeface="华文中宋" panose="02010600040101010101" charset="-122"/>
              </a:rPr>
              <a:t>B、 矛盾的普遍性和特殊性关系的原理</a:t>
            </a:r>
            <a:endParaRPr lang="zh-CN" altLang="en-US" sz="2400" dirty="0">
              <a:latin typeface="华文中宋" panose="02010600040101010101" charset="-122"/>
              <a:ea typeface="华文中宋" panose="02010600040101010101" charset="-122"/>
            </a:endParaRPr>
          </a:p>
          <a:p>
            <a:r>
              <a:rPr lang="zh-CN" altLang="en-US" sz="2400" b="1" dirty="0">
                <a:solidFill>
                  <a:srgbClr val="FF0000"/>
                </a:solidFill>
                <a:latin typeface="华文中宋" panose="02010600040101010101" charset="-122"/>
                <a:ea typeface="华文中宋" panose="02010600040101010101" charset="-122"/>
              </a:rPr>
              <a:t>C、 事物发展的内因和外因辩证关系的原理</a:t>
            </a:r>
            <a:endParaRPr lang="zh-CN" altLang="en-US" sz="2400" b="1" dirty="0">
              <a:solidFill>
                <a:srgbClr val="FF0000"/>
              </a:solidFill>
              <a:latin typeface="华文中宋" panose="02010600040101010101" charset="-122"/>
              <a:ea typeface="华文中宋" panose="02010600040101010101" charset="-122"/>
            </a:endParaRPr>
          </a:p>
          <a:p>
            <a:r>
              <a:rPr lang="zh-CN" altLang="en-US" sz="2400" dirty="0">
                <a:latin typeface="华文中宋" panose="02010600040101010101" charset="-122"/>
                <a:ea typeface="华文中宋" panose="02010600040101010101" charset="-122"/>
              </a:rPr>
              <a:t>D、 事物发展的量变和质变关系的原理</a:t>
            </a:r>
            <a:endParaRPr lang="zh-CN" altLang="en-US" sz="2400" dirty="0">
              <a:latin typeface="华文中宋" panose="02010600040101010101" charset="-122"/>
              <a:ea typeface="华文中宋" panose="02010600040101010101" charset="-122"/>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solidFill>
                <a:prstClr val="black"/>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890985" y="1317531"/>
            <a:ext cx="11233248" cy="2306955"/>
          </a:xfrm>
          <a:prstGeom prst="rect">
            <a:avLst/>
          </a:prstGeom>
          <a:noFill/>
        </p:spPr>
        <p:txBody>
          <a:bodyPr wrap="square" rtlCol="0">
            <a:spAutoFit/>
          </a:bodyPr>
          <a:lstStyle/>
          <a:p>
            <a:pPr>
              <a:lnSpc>
                <a:spcPct val="150000"/>
              </a:lnSpc>
            </a:pPr>
            <a:r>
              <a:rPr lang="en-US" altLang="zh-CN" sz="2400" b="1" dirty="0" smtClean="0">
                <a:solidFill>
                  <a:prstClr val="black"/>
                </a:solidFill>
                <a:latin typeface="华文中宋" panose="02010600040101010101" charset="-122"/>
                <a:ea typeface="华文中宋" panose="02010600040101010101" charset="-122"/>
              </a:rPr>
              <a:t>【</a:t>
            </a:r>
            <a:r>
              <a:rPr lang="zh-CN" altLang="en-US" sz="2400" b="1" dirty="0" smtClean="0">
                <a:solidFill>
                  <a:prstClr val="black"/>
                </a:solidFill>
                <a:latin typeface="华文中宋" panose="02010600040101010101" charset="-122"/>
                <a:ea typeface="华文中宋" panose="02010600040101010101" charset="-122"/>
              </a:rPr>
              <a:t>知识点</a:t>
            </a:r>
            <a:r>
              <a:rPr lang="en-US" altLang="zh-CN" sz="2400" b="1" dirty="0" smtClean="0">
                <a:solidFill>
                  <a:prstClr val="black"/>
                </a:solidFill>
                <a:latin typeface="华文中宋" panose="02010600040101010101" charset="-122"/>
                <a:ea typeface="华文中宋" panose="02010600040101010101" charset="-122"/>
              </a:rPr>
              <a:t>6】 </a:t>
            </a:r>
            <a:r>
              <a:rPr lang="zh-CN" altLang="en-US" sz="2400" b="1" dirty="0" smtClean="0">
                <a:solidFill>
                  <a:prstClr val="black"/>
                </a:solidFill>
                <a:latin typeface="华文中宋" panose="02010600040101010101" charset="-122"/>
                <a:ea typeface="华文中宋" panose="02010600040101010101" charset="-122"/>
              </a:rPr>
              <a:t>对立统一规律（矛盾规律）的地位及其原因</a:t>
            </a:r>
            <a:endParaRPr lang="en-US" altLang="zh-CN" sz="2400" b="1"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b="1" dirty="0" smtClean="0">
                <a:solidFill>
                  <a:prstClr val="black"/>
                </a:solidFill>
                <a:latin typeface="华文中宋" panose="02010600040101010101" charset="-122"/>
                <a:ea typeface="华文中宋" panose="02010600040101010101" charset="-122"/>
              </a:rPr>
              <a:t>地位</a:t>
            </a:r>
            <a:r>
              <a:rPr lang="zh-CN" altLang="en-US" sz="2400" b="1" dirty="0">
                <a:solidFill>
                  <a:prstClr val="black"/>
                </a:solidFill>
                <a:latin typeface="华文中宋" panose="02010600040101010101" charset="-122"/>
                <a:ea typeface="华文中宋" panose="02010600040101010101" charset="-122"/>
              </a:rPr>
              <a:t>：</a:t>
            </a:r>
            <a:r>
              <a:rPr lang="zh-CN" altLang="en-US" sz="2400" b="1" u="sng" dirty="0" smtClean="0">
                <a:latin typeface="华文中宋" panose="02010600040101010101" charset="-122"/>
                <a:ea typeface="华文中宋" panose="02010600040101010101" charset="-122"/>
              </a:rPr>
              <a:t>对立统一规律是</a:t>
            </a:r>
            <a:r>
              <a:rPr lang="zh-CN" altLang="en-US" sz="2400" u="sng" dirty="0" smtClean="0">
                <a:solidFill>
                  <a:prstClr val="black"/>
                </a:solidFill>
                <a:latin typeface="华文中宋" panose="02010600040101010101" charset="-122"/>
                <a:ea typeface="华文中宋" panose="02010600040101010101" charset="-122"/>
              </a:rPr>
              <a:t>唯物辩证法</a:t>
            </a:r>
            <a:r>
              <a:rPr lang="zh-CN" altLang="en-US" sz="2400" u="sng" dirty="0">
                <a:latin typeface="华文中宋" panose="02010600040101010101" charset="-122"/>
                <a:ea typeface="华文中宋" panose="02010600040101010101" charset="-122"/>
              </a:rPr>
              <a:t>的</a:t>
            </a:r>
            <a:r>
              <a:rPr lang="zh-CN" altLang="en-US" sz="2400" b="1" u="sng" dirty="0">
                <a:solidFill>
                  <a:srgbClr val="C00000"/>
                </a:solidFill>
                <a:latin typeface="华文中宋" panose="02010600040101010101" charset="-122"/>
                <a:ea typeface="华文中宋" panose="02010600040101010101" charset="-122"/>
              </a:rPr>
              <a:t>实质与核心</a:t>
            </a:r>
            <a:r>
              <a:rPr lang="zh-CN" altLang="en-US" sz="2400" dirty="0">
                <a:solidFill>
                  <a:prstClr val="black"/>
                </a:solidFill>
                <a:latin typeface="华文中宋" panose="02010600040101010101" charset="-122"/>
                <a:ea typeface="华文中宋" panose="02010600040101010101" charset="-122"/>
              </a:rPr>
              <a:t>，是</a:t>
            </a:r>
            <a:r>
              <a:rPr lang="zh-CN" altLang="en-US" sz="2400" b="1" dirty="0">
                <a:solidFill>
                  <a:srgbClr val="C00000"/>
                </a:solidFill>
                <a:latin typeface="华文中宋" panose="02010600040101010101" charset="-122"/>
                <a:ea typeface="华文中宋" panose="02010600040101010101" charset="-122"/>
              </a:rPr>
              <a:t>基本</a:t>
            </a:r>
            <a:r>
              <a:rPr lang="zh-CN" altLang="en-US" sz="2400" dirty="0">
                <a:solidFill>
                  <a:prstClr val="black"/>
                </a:solidFill>
                <a:latin typeface="华文中宋" panose="02010600040101010101" charset="-122"/>
                <a:ea typeface="华文中宋" panose="02010600040101010101" charset="-122"/>
              </a:rPr>
              <a:t>规律。</a:t>
            </a:r>
            <a:r>
              <a:rPr lang="zh-CN" altLang="en-US" sz="2400" b="1" dirty="0">
                <a:solidFill>
                  <a:srgbClr val="00B050"/>
                </a:solidFill>
                <a:latin typeface="华文中宋" panose="02010600040101010101" charset="-122"/>
                <a:ea typeface="华文中宋" panose="02010600040101010101" charset="-122"/>
              </a:rPr>
              <a:t>（选择题</a:t>
            </a:r>
            <a:r>
              <a:rPr lang="zh-CN" altLang="en-US" sz="2400" b="1" dirty="0" smtClean="0">
                <a:solidFill>
                  <a:srgbClr val="00B050"/>
                </a:solidFill>
                <a:latin typeface="华文中宋" panose="02010600040101010101" charset="-122"/>
                <a:ea typeface="华文中宋" panose="02010600040101010101" charset="-122"/>
              </a:rPr>
              <a:t>）</a:t>
            </a:r>
            <a:endParaRPr lang="zh-CN" altLang="en-US" sz="2400" b="1" dirty="0" smtClean="0">
              <a:solidFill>
                <a:srgbClr val="00B050"/>
              </a:solidFill>
              <a:latin typeface="华文中宋" panose="02010600040101010101" charset="-122"/>
              <a:ea typeface="华文中宋" panose="02010600040101010101" charset="-122"/>
            </a:endParaRPr>
          </a:p>
          <a:p>
            <a:pPr>
              <a:lnSpc>
                <a:spcPct val="150000"/>
              </a:lnSpc>
            </a:pPr>
            <a:r>
              <a:rPr lang="zh-CN" altLang="en-US" sz="2400" b="1" dirty="0" smtClean="0">
                <a:solidFill>
                  <a:srgbClr val="00B050"/>
                </a:solidFill>
                <a:latin typeface="华文中宋" panose="02010600040101010101" charset="-122"/>
                <a:ea typeface="华文中宋" panose="02010600040101010101" charset="-122"/>
              </a:rPr>
              <a:t>对比：</a:t>
            </a:r>
            <a:r>
              <a:rPr lang="en-US" sz="2400" u="sng">
                <a:latin typeface="微软雅黑" panose="020B0503020204020204" pitchFamily="34" charset="-122"/>
                <a:ea typeface="微软雅黑" panose="020B0503020204020204" pitchFamily="34" charset="-122"/>
                <a:cs typeface="+mn-ea"/>
                <a:sym typeface="+mn-ea"/>
              </a:rPr>
              <a:t>(           </a:t>
            </a:r>
            <a:r>
              <a:rPr lang="zh-CN" altLang="en-US" sz="2400" u="sng">
                <a:latin typeface="微软雅黑" panose="020B0503020204020204" pitchFamily="34" charset="-122"/>
                <a:ea typeface="微软雅黑" panose="020B0503020204020204" pitchFamily="34" charset="-122"/>
                <a:cs typeface="+mn-ea"/>
                <a:sym typeface="+mn-ea"/>
              </a:rPr>
              <a:t>和</a:t>
            </a:r>
            <a:r>
              <a:rPr lang="en-US" sz="2400" u="sng">
                <a:latin typeface="微软雅黑" panose="020B0503020204020204" pitchFamily="34" charset="-122"/>
                <a:ea typeface="微软雅黑" panose="020B0503020204020204" pitchFamily="34" charset="-122"/>
                <a:cs typeface="+mn-ea"/>
                <a:sym typeface="+mn-ea"/>
              </a:rPr>
              <a:t>           )</a:t>
            </a:r>
            <a:r>
              <a:rPr sz="2400" u="sng" dirty="0" err="1" smtClean="0">
                <a:latin typeface="微软雅黑" panose="020B0503020204020204" pitchFamily="34" charset="-122"/>
                <a:ea typeface="微软雅黑" panose="020B0503020204020204" pitchFamily="34" charset="-122"/>
                <a:cs typeface="+mn-ea"/>
                <a:sym typeface="+mn-ea"/>
              </a:rPr>
              <a:t>是唯物辩证法的</a:t>
            </a:r>
            <a:r>
              <a:rPr lang="zh-CN" altLang="en-US" sz="2400" b="1" u="sng" dirty="0">
                <a:solidFill>
                  <a:srgbClr val="C00000"/>
                </a:solidFill>
                <a:latin typeface="华文中宋" panose="02010600040101010101" charset="-122"/>
                <a:ea typeface="华文中宋" panose="02010600040101010101" charset="-122"/>
                <a:sym typeface="+mn-ea"/>
              </a:rPr>
              <a:t>总特征</a:t>
            </a:r>
            <a:r>
              <a:rPr lang="zh-CN" sz="2400" u="sng" dirty="0" err="1" smtClean="0">
                <a:latin typeface="微软雅黑" panose="020B0503020204020204" pitchFamily="34" charset="-122"/>
                <a:ea typeface="微软雅黑" panose="020B0503020204020204" pitchFamily="34" charset="-122"/>
                <a:cs typeface="+mn-ea"/>
                <a:sym typeface="+mn-ea"/>
              </a:rPr>
              <a:t>。</a:t>
            </a:r>
            <a:endParaRPr lang="zh-CN" altLang="en-US" sz="2400" b="1" u="sng" dirty="0" smtClean="0">
              <a:solidFill>
                <a:srgbClr val="00B050"/>
              </a:solidFill>
              <a:latin typeface="华文中宋" panose="02010600040101010101" charset="-122"/>
              <a:ea typeface="华文中宋" panose="02010600040101010101" charset="-122"/>
            </a:endParaRPr>
          </a:p>
          <a:p>
            <a:pPr>
              <a:lnSpc>
                <a:spcPct val="150000"/>
              </a:lnSpc>
            </a:pPr>
            <a:endParaRPr lang="zh-CN" altLang="en-US" sz="2400" dirty="0" smtClean="0">
              <a:solidFill>
                <a:schemeClr val="tx1"/>
              </a:solidFill>
              <a:latin typeface="华文中宋" panose="02010600040101010101" charset="-122"/>
              <a:ea typeface="华文中宋" panose="02010600040101010101"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solidFill>
                <a:prstClr val="black"/>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890985" y="1166401"/>
            <a:ext cx="11233248" cy="5077460"/>
          </a:xfrm>
          <a:prstGeom prst="rect">
            <a:avLst/>
          </a:prstGeom>
          <a:noFill/>
        </p:spPr>
        <p:txBody>
          <a:bodyPr wrap="square" rtlCol="0">
            <a:spAutoFit/>
          </a:bodyPr>
          <a:lstStyle/>
          <a:p>
            <a:pPr>
              <a:lnSpc>
                <a:spcPct val="150000"/>
              </a:lnSpc>
            </a:pPr>
            <a:r>
              <a:rPr lang="en-US" altLang="zh-CN" sz="2400" b="1" dirty="0" smtClean="0">
                <a:solidFill>
                  <a:prstClr val="black"/>
                </a:solidFill>
                <a:latin typeface="华文中宋" panose="02010600040101010101" charset="-122"/>
                <a:ea typeface="华文中宋" panose="02010600040101010101" charset="-122"/>
              </a:rPr>
              <a:t>【</a:t>
            </a:r>
            <a:r>
              <a:rPr lang="zh-CN" altLang="en-US" sz="2400" b="1" dirty="0" smtClean="0">
                <a:solidFill>
                  <a:prstClr val="black"/>
                </a:solidFill>
                <a:latin typeface="华文中宋" panose="02010600040101010101" charset="-122"/>
                <a:ea typeface="华文中宋" panose="02010600040101010101" charset="-122"/>
              </a:rPr>
              <a:t>知识点</a:t>
            </a:r>
            <a:r>
              <a:rPr lang="en-US" altLang="zh-CN" sz="2400" b="1" dirty="0" smtClean="0">
                <a:solidFill>
                  <a:prstClr val="black"/>
                </a:solidFill>
                <a:latin typeface="华文中宋" panose="02010600040101010101" charset="-122"/>
                <a:ea typeface="华文中宋" panose="02010600040101010101" charset="-122"/>
              </a:rPr>
              <a:t>6】 </a:t>
            </a:r>
            <a:r>
              <a:rPr lang="zh-CN" altLang="en-US" sz="2400" b="1" dirty="0" smtClean="0">
                <a:solidFill>
                  <a:prstClr val="black"/>
                </a:solidFill>
                <a:latin typeface="华文中宋" panose="02010600040101010101" charset="-122"/>
                <a:ea typeface="华文中宋" panose="02010600040101010101" charset="-122"/>
              </a:rPr>
              <a:t>对立统一规律（矛盾规律）的地位及其原因</a:t>
            </a:r>
            <a:endParaRPr lang="en-US" altLang="zh-CN" sz="2400" b="1" dirty="0" smtClean="0">
              <a:solidFill>
                <a:prstClr val="black"/>
              </a:solidFill>
              <a:latin typeface="华文中宋" panose="02010600040101010101" charset="-122"/>
              <a:ea typeface="华文中宋" panose="02010600040101010101" charset="-122"/>
            </a:endParaRPr>
          </a:p>
          <a:p>
            <a:pPr>
              <a:lnSpc>
                <a:spcPct val="150000"/>
              </a:lnSpc>
            </a:pPr>
            <a:r>
              <a:rPr lang="zh-CN" altLang="en-US" sz="2400" b="1" dirty="0" smtClean="0">
                <a:solidFill>
                  <a:prstClr val="black"/>
                </a:solidFill>
                <a:latin typeface="华文中宋" panose="02010600040101010101" charset="-122"/>
                <a:ea typeface="华文中宋" panose="02010600040101010101" charset="-122"/>
              </a:rPr>
              <a:t>地位</a:t>
            </a:r>
            <a:r>
              <a:rPr lang="zh-CN" altLang="en-US" sz="2400" b="1" dirty="0">
                <a:solidFill>
                  <a:prstClr val="black"/>
                </a:solidFill>
                <a:latin typeface="华文中宋" panose="02010600040101010101" charset="-122"/>
                <a:ea typeface="华文中宋" panose="02010600040101010101" charset="-122"/>
              </a:rPr>
              <a:t>：</a:t>
            </a:r>
            <a:r>
              <a:rPr lang="zh-CN" altLang="en-US" sz="2400" b="1" u="sng" dirty="0" smtClean="0">
                <a:latin typeface="华文中宋" panose="02010600040101010101" charset="-122"/>
                <a:ea typeface="华文中宋" panose="02010600040101010101" charset="-122"/>
              </a:rPr>
              <a:t>对立统一规律是</a:t>
            </a:r>
            <a:r>
              <a:rPr lang="zh-CN" altLang="en-US" sz="2400" u="sng" dirty="0" smtClean="0">
                <a:solidFill>
                  <a:prstClr val="black"/>
                </a:solidFill>
                <a:latin typeface="华文中宋" panose="02010600040101010101" charset="-122"/>
                <a:ea typeface="华文中宋" panose="02010600040101010101" charset="-122"/>
              </a:rPr>
              <a:t>唯物辩证法</a:t>
            </a:r>
            <a:r>
              <a:rPr lang="zh-CN" altLang="en-US" sz="2400" u="sng" dirty="0">
                <a:latin typeface="华文中宋" panose="02010600040101010101" charset="-122"/>
                <a:ea typeface="华文中宋" panose="02010600040101010101" charset="-122"/>
              </a:rPr>
              <a:t>的</a:t>
            </a:r>
            <a:r>
              <a:rPr lang="zh-CN" altLang="en-US" sz="2400" b="1" u="sng" dirty="0">
                <a:solidFill>
                  <a:srgbClr val="C00000"/>
                </a:solidFill>
                <a:latin typeface="华文中宋" panose="02010600040101010101" charset="-122"/>
                <a:ea typeface="华文中宋" panose="02010600040101010101" charset="-122"/>
              </a:rPr>
              <a:t>实质与核心</a:t>
            </a:r>
            <a:r>
              <a:rPr lang="zh-CN" altLang="en-US" sz="2400" dirty="0">
                <a:solidFill>
                  <a:prstClr val="black"/>
                </a:solidFill>
                <a:latin typeface="华文中宋" panose="02010600040101010101" charset="-122"/>
                <a:ea typeface="华文中宋" panose="02010600040101010101" charset="-122"/>
              </a:rPr>
              <a:t>，是</a:t>
            </a:r>
            <a:r>
              <a:rPr lang="zh-CN" altLang="en-US" sz="2400" b="1" dirty="0">
                <a:solidFill>
                  <a:srgbClr val="C00000"/>
                </a:solidFill>
                <a:latin typeface="华文中宋" panose="02010600040101010101" charset="-122"/>
                <a:ea typeface="华文中宋" panose="02010600040101010101" charset="-122"/>
              </a:rPr>
              <a:t>基本</a:t>
            </a:r>
            <a:r>
              <a:rPr lang="zh-CN" altLang="en-US" sz="2400" dirty="0">
                <a:solidFill>
                  <a:prstClr val="black"/>
                </a:solidFill>
                <a:latin typeface="华文中宋" panose="02010600040101010101" charset="-122"/>
                <a:ea typeface="华文中宋" panose="02010600040101010101" charset="-122"/>
              </a:rPr>
              <a:t>规律。</a:t>
            </a:r>
            <a:r>
              <a:rPr lang="zh-CN" altLang="en-US" sz="2400" b="1" dirty="0">
                <a:solidFill>
                  <a:srgbClr val="00B050"/>
                </a:solidFill>
                <a:latin typeface="华文中宋" panose="02010600040101010101" charset="-122"/>
                <a:ea typeface="华文中宋" panose="02010600040101010101" charset="-122"/>
              </a:rPr>
              <a:t>（选择题</a:t>
            </a:r>
            <a:r>
              <a:rPr lang="zh-CN" altLang="en-US" sz="2400" b="1" dirty="0" smtClean="0">
                <a:solidFill>
                  <a:srgbClr val="00B050"/>
                </a:solidFill>
                <a:latin typeface="华文中宋" panose="02010600040101010101" charset="-122"/>
                <a:ea typeface="华文中宋" panose="02010600040101010101" charset="-122"/>
              </a:rPr>
              <a:t>）</a:t>
            </a:r>
            <a:endParaRPr lang="zh-CN" altLang="en-US" sz="2400" b="1" dirty="0" smtClean="0">
              <a:solidFill>
                <a:srgbClr val="00B050"/>
              </a:solidFill>
              <a:latin typeface="华文中宋" panose="02010600040101010101" charset="-122"/>
              <a:ea typeface="华文中宋" panose="02010600040101010101" charset="-122"/>
            </a:endParaRPr>
          </a:p>
          <a:p>
            <a:pPr>
              <a:lnSpc>
                <a:spcPct val="150000"/>
              </a:lnSpc>
            </a:pPr>
            <a:r>
              <a:rPr lang="zh-CN" altLang="en-US" sz="2400" b="1" dirty="0" smtClean="0">
                <a:solidFill>
                  <a:srgbClr val="00B050"/>
                </a:solidFill>
                <a:latin typeface="华文中宋" panose="02010600040101010101" charset="-122"/>
                <a:ea typeface="华文中宋" panose="02010600040101010101" charset="-122"/>
              </a:rPr>
              <a:t>对比：</a:t>
            </a:r>
            <a:r>
              <a:rPr sz="2400" b="1" u="sng">
                <a:latin typeface="微软雅黑" panose="020B0503020204020204" pitchFamily="34" charset="-122"/>
                <a:ea typeface="微软雅黑" panose="020B0503020204020204" pitchFamily="34" charset="-122"/>
                <a:cs typeface="+mn-ea"/>
                <a:sym typeface="+mn-ea"/>
              </a:rPr>
              <a:t>联系和发展</a:t>
            </a:r>
            <a:r>
              <a:rPr sz="2400" u="sng">
                <a:latin typeface="微软雅黑" panose="020B0503020204020204" pitchFamily="34" charset="-122"/>
                <a:ea typeface="微软雅黑" panose="020B0503020204020204" pitchFamily="34" charset="-122"/>
                <a:cs typeface="+mn-ea"/>
                <a:sym typeface="+mn-ea"/>
              </a:rPr>
              <a:t>的规律</a:t>
            </a:r>
            <a:r>
              <a:rPr sz="2400" u="sng" dirty="0" err="1" smtClean="0">
                <a:latin typeface="微软雅黑" panose="020B0503020204020204" pitchFamily="34" charset="-122"/>
                <a:ea typeface="微软雅黑" panose="020B0503020204020204" pitchFamily="34" charset="-122"/>
                <a:cs typeface="+mn-ea"/>
                <a:sym typeface="+mn-ea"/>
              </a:rPr>
              <a:t>是唯物辩证法的</a:t>
            </a:r>
            <a:r>
              <a:rPr lang="zh-CN" altLang="en-US" sz="2400" b="1" u="sng" dirty="0">
                <a:solidFill>
                  <a:srgbClr val="C00000"/>
                </a:solidFill>
                <a:latin typeface="华文中宋" panose="02010600040101010101" charset="-122"/>
                <a:ea typeface="华文中宋" panose="02010600040101010101" charset="-122"/>
                <a:sym typeface="+mn-ea"/>
              </a:rPr>
              <a:t>总特征</a:t>
            </a:r>
            <a:r>
              <a:rPr lang="zh-CN" sz="2400" u="sng" dirty="0" err="1" smtClean="0">
                <a:latin typeface="微软雅黑" panose="020B0503020204020204" pitchFamily="34" charset="-122"/>
                <a:ea typeface="微软雅黑" panose="020B0503020204020204" pitchFamily="34" charset="-122"/>
                <a:cs typeface="+mn-ea"/>
                <a:sym typeface="+mn-ea"/>
              </a:rPr>
              <a:t>。</a:t>
            </a:r>
            <a:endParaRPr lang="zh-CN" altLang="en-US" sz="2400" b="1" u="sng" dirty="0" smtClean="0">
              <a:solidFill>
                <a:srgbClr val="00B050"/>
              </a:solidFill>
              <a:latin typeface="华文中宋" panose="02010600040101010101" charset="-122"/>
              <a:ea typeface="华文中宋" panose="02010600040101010101" charset="-122"/>
            </a:endParaRPr>
          </a:p>
          <a:p>
            <a:pPr>
              <a:lnSpc>
                <a:spcPct val="150000"/>
              </a:lnSpc>
            </a:pPr>
            <a:r>
              <a:rPr lang="zh-CN" altLang="en-US" sz="2400" b="1" dirty="0" smtClean="0">
                <a:solidFill>
                  <a:prstClr val="black"/>
                </a:solidFill>
                <a:latin typeface="华文中宋" panose="02010600040101010101" charset="-122"/>
                <a:ea typeface="华文中宋" panose="02010600040101010101" charset="-122"/>
              </a:rPr>
              <a:t>原因：</a:t>
            </a:r>
            <a:endParaRPr lang="en-US" altLang="zh-CN" sz="2400" b="1" dirty="0" smtClean="0">
              <a:solidFill>
                <a:prstClr val="black"/>
              </a:solidFill>
              <a:latin typeface="华文中宋" panose="02010600040101010101" charset="-122"/>
              <a:ea typeface="华文中宋" panose="02010600040101010101" charset="-122"/>
            </a:endParaRPr>
          </a:p>
          <a:p>
            <a:pPr>
              <a:lnSpc>
                <a:spcPct val="150000"/>
              </a:lnSpc>
            </a:pPr>
            <a:r>
              <a:rPr lang="en-US" altLang="zh-CN" sz="2400" dirty="0" smtClean="0">
                <a:solidFill>
                  <a:prstClr val="black"/>
                </a:solidFill>
                <a:latin typeface="华文中宋" panose="02010600040101010101" charset="-122"/>
                <a:ea typeface="华文中宋" panose="02010600040101010101" charset="-122"/>
              </a:rPr>
              <a:t>①</a:t>
            </a:r>
            <a:r>
              <a:rPr lang="zh-CN" altLang="en-US" sz="2400" dirty="0" smtClean="0">
                <a:solidFill>
                  <a:prstClr val="black"/>
                </a:solidFill>
                <a:latin typeface="华文中宋" panose="02010600040101010101" charset="-122"/>
                <a:ea typeface="华文中宋" panose="02010600040101010101" charset="-122"/>
              </a:rPr>
              <a:t>矛盾是揭示事</a:t>
            </a:r>
            <a:r>
              <a:rPr lang="zh-CN" altLang="en-US" sz="2400" dirty="0" smtClean="0">
                <a:solidFill>
                  <a:schemeClr val="tx1"/>
                </a:solidFill>
                <a:latin typeface="华文中宋" panose="02010600040101010101" charset="-122"/>
                <a:ea typeface="华文中宋" panose="02010600040101010101" charset="-122"/>
              </a:rPr>
              <a:t>物普遍联系的根本内容和</a:t>
            </a:r>
            <a:r>
              <a:rPr lang="zh-CN" altLang="en-US" sz="2400" dirty="0">
                <a:solidFill>
                  <a:schemeClr val="tx1"/>
                </a:solidFill>
                <a:latin typeface="华文中宋" panose="02010600040101010101" charset="-122"/>
                <a:ea typeface="华文中宋" panose="02010600040101010101" charset="-122"/>
              </a:rPr>
              <a:t>发展变化的</a:t>
            </a:r>
            <a:r>
              <a:rPr lang="zh-CN" altLang="en-US" sz="2400" b="1" dirty="0">
                <a:solidFill>
                  <a:srgbClr val="FF0000"/>
                </a:solidFill>
                <a:latin typeface="华文中宋" panose="02010600040101010101" charset="-122"/>
                <a:ea typeface="华文中宋" panose="02010600040101010101" charset="-122"/>
              </a:rPr>
              <a:t>内在动力</a:t>
            </a:r>
            <a:r>
              <a:rPr lang="zh-CN" altLang="en-US" sz="2400" dirty="0" smtClean="0">
                <a:solidFill>
                  <a:schemeClr val="tx1"/>
                </a:solidFill>
                <a:latin typeface="华文中宋" panose="02010600040101010101" charset="-122"/>
                <a:ea typeface="华文中宋" panose="02010600040101010101" charset="-122"/>
              </a:rPr>
              <a:t>；</a:t>
            </a:r>
            <a:endParaRPr lang="zh-CN" altLang="en-US" sz="2400" dirty="0" smtClean="0">
              <a:solidFill>
                <a:schemeClr val="tx1"/>
              </a:solidFill>
              <a:latin typeface="华文中宋" panose="02010600040101010101" charset="-122"/>
              <a:ea typeface="华文中宋" panose="02010600040101010101" charset="-122"/>
            </a:endParaRPr>
          </a:p>
          <a:p>
            <a:pPr>
              <a:lnSpc>
                <a:spcPct val="150000"/>
              </a:lnSpc>
            </a:pPr>
            <a:r>
              <a:rPr lang="en-US" altLang="zh-CN" sz="2400" dirty="0" smtClean="0">
                <a:solidFill>
                  <a:schemeClr val="tx1"/>
                </a:solidFill>
                <a:latin typeface="华文中宋" panose="02010600040101010101" charset="-122"/>
                <a:ea typeface="华文中宋" panose="02010600040101010101" charset="-122"/>
              </a:rPr>
              <a:t>②</a:t>
            </a:r>
            <a:r>
              <a:rPr lang="zh-CN" altLang="en-US" sz="2400" dirty="0" smtClean="0">
                <a:solidFill>
                  <a:schemeClr val="tx1"/>
                </a:solidFill>
                <a:latin typeface="华文中宋" panose="02010600040101010101" charset="-122"/>
                <a:ea typeface="华文中宋" panose="02010600040101010101" charset="-122"/>
              </a:rPr>
              <a:t>贯穿于唯物辩证法其他规律和范畴的</a:t>
            </a:r>
            <a:r>
              <a:rPr lang="zh-CN" altLang="en-US" sz="2400" b="1" dirty="0">
                <a:solidFill>
                  <a:srgbClr val="FF0000"/>
                </a:solidFill>
                <a:latin typeface="华文中宋" panose="02010600040101010101" charset="-122"/>
                <a:ea typeface="华文中宋" panose="02010600040101010101" charset="-122"/>
              </a:rPr>
              <a:t>中心线索</a:t>
            </a:r>
            <a:r>
              <a:rPr lang="zh-CN" altLang="en-US" sz="2400" dirty="0" smtClean="0">
                <a:solidFill>
                  <a:schemeClr val="tx1"/>
                </a:solidFill>
                <a:latin typeface="华文中宋" panose="02010600040101010101" charset="-122"/>
                <a:ea typeface="华文中宋" panose="02010600040101010101" charset="-122"/>
              </a:rPr>
              <a:t>；</a:t>
            </a:r>
            <a:endParaRPr lang="zh-CN" altLang="en-US" sz="2400" dirty="0" smtClean="0">
              <a:solidFill>
                <a:schemeClr val="tx1"/>
              </a:solidFill>
              <a:latin typeface="华文中宋" panose="02010600040101010101" charset="-122"/>
              <a:ea typeface="华文中宋" panose="02010600040101010101" charset="-122"/>
            </a:endParaRPr>
          </a:p>
          <a:p>
            <a:pPr>
              <a:lnSpc>
                <a:spcPct val="150000"/>
              </a:lnSpc>
            </a:pPr>
            <a:r>
              <a:rPr lang="en-US" altLang="zh-CN" sz="2400" dirty="0" smtClean="0">
                <a:solidFill>
                  <a:schemeClr val="tx1"/>
                </a:solidFill>
                <a:latin typeface="华文中宋" panose="02010600040101010101" charset="-122"/>
                <a:ea typeface="华文中宋" panose="02010600040101010101" charset="-122"/>
              </a:rPr>
              <a:t>③</a:t>
            </a:r>
            <a:r>
              <a:rPr lang="zh-CN" altLang="en-US" sz="2400" b="1" u="sng" dirty="0">
                <a:solidFill>
                  <a:srgbClr val="FF0000"/>
                </a:solidFill>
                <a:latin typeface="华文中宋" panose="02010600040101010101" charset="-122"/>
                <a:ea typeface="华文中宋" panose="02010600040101010101" charset="-122"/>
              </a:rPr>
              <a:t>矛盾分析法</a:t>
            </a:r>
            <a:r>
              <a:rPr lang="zh-CN" altLang="en-US" sz="2400" u="sng" dirty="0" smtClean="0">
                <a:solidFill>
                  <a:schemeClr val="tx1"/>
                </a:solidFill>
                <a:latin typeface="华文中宋" panose="02010600040101010101" charset="-122"/>
                <a:ea typeface="华文中宋" panose="02010600040101010101" charset="-122"/>
              </a:rPr>
              <a:t>是</a:t>
            </a:r>
            <a:r>
              <a:rPr lang="zh-CN" altLang="en-US" sz="2400" b="1" u="sng" dirty="0">
                <a:solidFill>
                  <a:srgbClr val="FF0000"/>
                </a:solidFill>
                <a:effectLst/>
                <a:latin typeface="华文中宋" panose="02010600040101010101" charset="-122"/>
                <a:ea typeface="华文中宋" panose="02010600040101010101" charset="-122"/>
              </a:rPr>
              <a:t>最根本</a:t>
            </a:r>
            <a:r>
              <a:rPr lang="zh-CN" altLang="en-US" sz="2400" u="sng" dirty="0">
                <a:solidFill>
                  <a:schemeClr val="tx1"/>
                </a:solidFill>
                <a:latin typeface="华文中宋" panose="02010600040101010101" charset="-122"/>
                <a:ea typeface="华文中宋" panose="02010600040101010101" charset="-122"/>
              </a:rPr>
              <a:t>的认识方法</a:t>
            </a:r>
            <a:r>
              <a:rPr lang="zh-CN" altLang="en-US" sz="2400" dirty="0" smtClean="0">
                <a:solidFill>
                  <a:schemeClr val="tx1"/>
                </a:solidFill>
                <a:latin typeface="华文中宋" panose="02010600040101010101" charset="-122"/>
                <a:ea typeface="华文中宋" panose="02010600040101010101" charset="-122"/>
              </a:rPr>
              <a:t>；</a:t>
            </a:r>
            <a:r>
              <a:rPr lang="zh-CN" altLang="en-US" sz="2400" b="1" dirty="0">
                <a:solidFill>
                  <a:srgbClr val="00B050"/>
                </a:solidFill>
                <a:latin typeface="华文中宋" panose="02010600040101010101" charset="-122"/>
                <a:ea typeface="华文中宋" panose="02010600040101010101" charset="-122"/>
              </a:rPr>
              <a:t>（选择题</a:t>
            </a:r>
            <a:r>
              <a:rPr lang="zh-CN" altLang="en-US" sz="2400" b="1" dirty="0" smtClean="0">
                <a:solidFill>
                  <a:srgbClr val="00B050"/>
                </a:solidFill>
                <a:latin typeface="华文中宋" panose="02010600040101010101" charset="-122"/>
                <a:ea typeface="华文中宋" panose="02010600040101010101" charset="-122"/>
              </a:rPr>
              <a:t>）</a:t>
            </a:r>
            <a:endParaRPr lang="zh-CN" altLang="en-US" sz="2400" dirty="0" smtClean="0">
              <a:solidFill>
                <a:schemeClr val="tx1"/>
              </a:solidFill>
              <a:latin typeface="华文中宋" panose="02010600040101010101" charset="-122"/>
              <a:ea typeface="华文中宋" panose="02010600040101010101" charset="-122"/>
            </a:endParaRPr>
          </a:p>
          <a:p>
            <a:pPr>
              <a:lnSpc>
                <a:spcPct val="150000"/>
              </a:lnSpc>
            </a:pPr>
            <a:r>
              <a:rPr lang="en-US" altLang="zh-CN" sz="2400" dirty="0" smtClean="0">
                <a:solidFill>
                  <a:schemeClr val="tx1"/>
                </a:solidFill>
                <a:latin typeface="华文中宋" panose="02010600040101010101" charset="-122"/>
                <a:ea typeface="华文中宋" panose="02010600040101010101" charset="-122"/>
              </a:rPr>
              <a:t>④</a:t>
            </a:r>
            <a:r>
              <a:rPr lang="zh-CN" altLang="en-US" sz="2400" u="sng" dirty="0" smtClean="0">
                <a:solidFill>
                  <a:schemeClr val="tx1"/>
                </a:solidFill>
                <a:latin typeface="华文中宋" panose="02010600040101010101" charset="-122"/>
                <a:ea typeface="华文中宋" panose="02010600040101010101" charset="-122"/>
              </a:rPr>
              <a:t>承不承认</a:t>
            </a:r>
            <a:r>
              <a:rPr lang="zh-CN" altLang="en-US" sz="2400" b="1" u="sng" dirty="0" smtClean="0">
                <a:solidFill>
                  <a:srgbClr val="FF0000"/>
                </a:solidFill>
                <a:latin typeface="华文中宋" panose="02010600040101010101" charset="-122"/>
                <a:ea typeface="华文中宋" panose="02010600040101010101" charset="-122"/>
              </a:rPr>
              <a:t>对立统一规律</a:t>
            </a:r>
            <a:r>
              <a:rPr lang="zh-CN" altLang="en-US" sz="2400" u="sng" dirty="0" smtClean="0">
                <a:solidFill>
                  <a:schemeClr val="tx1"/>
                </a:solidFill>
                <a:latin typeface="华文中宋" panose="02010600040101010101" charset="-122"/>
                <a:ea typeface="华文中宋" panose="02010600040101010101" charset="-122"/>
              </a:rPr>
              <a:t>以及</a:t>
            </a:r>
            <a:r>
              <a:rPr lang="zh-CN" altLang="en-US" sz="2400" b="1" u="sng" dirty="0">
                <a:solidFill>
                  <a:srgbClr val="FF0000"/>
                </a:solidFill>
                <a:latin typeface="华文中宋" panose="02010600040101010101" charset="-122"/>
                <a:ea typeface="华文中宋" panose="02010600040101010101" charset="-122"/>
              </a:rPr>
              <a:t>矛盾是事物发展的动力</a:t>
            </a:r>
            <a:r>
              <a:rPr lang="zh-CN" altLang="en-US" sz="2400" dirty="0" smtClean="0">
                <a:solidFill>
                  <a:schemeClr val="tx1"/>
                </a:solidFill>
                <a:latin typeface="华文中宋" panose="02010600040101010101" charset="-122"/>
                <a:ea typeface="华文中宋" panose="02010600040101010101" charset="-122"/>
              </a:rPr>
              <a:t>是</a:t>
            </a:r>
            <a:r>
              <a:rPr lang="zh-CN" altLang="en-US" sz="2400" b="1" dirty="0" smtClean="0">
                <a:solidFill>
                  <a:schemeClr val="tx1"/>
                </a:solidFill>
                <a:latin typeface="华文中宋" panose="02010600040101010101" charset="-122"/>
                <a:ea typeface="华文中宋" panose="02010600040101010101" charset="-122"/>
              </a:rPr>
              <a:t>唯物辩证法</a:t>
            </a:r>
            <a:r>
              <a:rPr lang="zh-CN" altLang="en-US" sz="2400" dirty="0" smtClean="0">
                <a:solidFill>
                  <a:schemeClr val="tx1"/>
                </a:solidFill>
                <a:latin typeface="华文中宋" panose="02010600040101010101" charset="-122"/>
                <a:ea typeface="华文中宋" panose="02010600040101010101" charset="-122"/>
              </a:rPr>
              <a:t>与</a:t>
            </a:r>
            <a:r>
              <a:rPr lang="zh-CN" altLang="en-US" sz="2400" b="1" dirty="0" smtClean="0">
                <a:solidFill>
                  <a:schemeClr val="tx1"/>
                </a:solidFill>
                <a:latin typeface="华文中宋" panose="02010600040101010101" charset="-122"/>
                <a:ea typeface="华文中宋" panose="02010600040101010101" charset="-122"/>
              </a:rPr>
              <a:t>形而上学</a:t>
            </a:r>
            <a:r>
              <a:rPr lang="zh-CN" altLang="en-US" sz="2400" dirty="0" smtClean="0">
                <a:solidFill>
                  <a:schemeClr val="tx1"/>
                </a:solidFill>
                <a:latin typeface="华文中宋" panose="02010600040101010101" charset="-122"/>
                <a:ea typeface="华文中宋" panose="02010600040101010101" charset="-122"/>
              </a:rPr>
              <a:t>斗争的</a:t>
            </a:r>
            <a:r>
              <a:rPr lang="zh-CN" altLang="en-US" sz="2400" b="1" dirty="0">
                <a:solidFill>
                  <a:srgbClr val="FF0000"/>
                </a:solidFill>
                <a:latin typeface="华文中宋" panose="02010600040101010101" charset="-122"/>
                <a:ea typeface="华文中宋" panose="02010600040101010101" charset="-122"/>
              </a:rPr>
              <a:t>焦点</a:t>
            </a:r>
            <a:r>
              <a:rPr lang="zh-CN" altLang="en-US" sz="2400" dirty="0" smtClean="0">
                <a:solidFill>
                  <a:srgbClr val="FF0000"/>
                </a:solidFill>
                <a:latin typeface="华文中宋" panose="02010600040101010101" charset="-122"/>
                <a:ea typeface="华文中宋" panose="02010600040101010101" charset="-122"/>
              </a:rPr>
              <a:t>和</a:t>
            </a:r>
            <a:r>
              <a:rPr lang="zh-CN" altLang="en-US" sz="2400" b="1" dirty="0">
                <a:solidFill>
                  <a:srgbClr val="FF0000"/>
                </a:solidFill>
                <a:latin typeface="华文中宋" panose="02010600040101010101" charset="-122"/>
                <a:ea typeface="华文中宋" panose="02010600040101010101" charset="-122"/>
              </a:rPr>
              <a:t>根本分歧</a:t>
            </a:r>
            <a:r>
              <a:rPr lang="zh-CN" altLang="en-US" sz="2400" dirty="0">
                <a:solidFill>
                  <a:schemeClr val="tx1"/>
                </a:solidFill>
                <a:latin typeface="华文中宋" panose="02010600040101010101" charset="-122"/>
                <a:ea typeface="华文中宋" panose="02010600040101010101" charset="-122"/>
              </a:rPr>
              <a:t>。</a:t>
            </a:r>
            <a:endParaRPr lang="zh-CN" altLang="en-US" sz="2400" dirty="0" smtClean="0">
              <a:solidFill>
                <a:schemeClr val="tx1"/>
              </a:solidFill>
              <a:latin typeface="华文中宋" panose="02010600040101010101" charset="-122"/>
              <a:ea typeface="华文中宋" panose="02010600040101010101"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graphicFrame>
        <p:nvGraphicFramePr>
          <p:cNvPr id="10" name="表格 9"/>
          <p:cNvGraphicFramePr/>
          <p:nvPr/>
        </p:nvGraphicFramePr>
        <p:xfrm>
          <a:off x="7045325" y="5927725"/>
          <a:ext cx="4235450" cy="934720"/>
        </p:xfrm>
        <a:graphic>
          <a:graphicData uri="http://schemas.openxmlformats.org/drawingml/2006/table">
            <a:tbl>
              <a:tblPr firstRow="1" bandRow="1">
                <a:tableStyleId>{5C22544A-7EE6-4342-B048-85BDC9FD1C3A}</a:tableStyleId>
              </a:tblPr>
              <a:tblGrid>
                <a:gridCol w="2321560"/>
                <a:gridCol w="1913890"/>
              </a:tblGrid>
              <a:tr h="474345">
                <a:tc>
                  <a:txBody>
                    <a:bodyPr/>
                    <a:lstStyle/>
                    <a:p>
                      <a:pPr algn="ctr">
                        <a:buNone/>
                      </a:pPr>
                      <a:r>
                        <a:rPr lang="zh-CN" altLang="en-US" sz="2400" b="1">
                          <a:solidFill>
                            <a:schemeClr val="bg1"/>
                          </a:solidFill>
                          <a:latin typeface="微软雅黑" panose="020B0503020204020204" pitchFamily="34" charset="-122"/>
                          <a:ea typeface="微软雅黑" panose="020B0503020204020204" pitchFamily="34" charset="-122"/>
                        </a:rPr>
                        <a:t>承认矛盾</a:t>
                      </a:r>
                      <a:endParaRPr lang="zh-CN" altLang="en-US" sz="2400" b="1">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solidFill>
                            <a:schemeClr val="bg1"/>
                          </a:solidFill>
                          <a:latin typeface="微软雅黑" panose="020B0503020204020204" pitchFamily="34" charset="-122"/>
                          <a:ea typeface="微软雅黑" panose="020B0503020204020204" pitchFamily="34" charset="-122"/>
                        </a:rPr>
                        <a:t>辩证法</a:t>
                      </a:r>
                      <a:endParaRPr lang="zh-CN" altLang="en-US" sz="2400" b="1">
                        <a:solidFill>
                          <a:schemeClr val="bg1"/>
                        </a:solidFill>
                        <a:latin typeface="微软雅黑" panose="020B0503020204020204" pitchFamily="34" charset="-122"/>
                        <a:ea typeface="微软雅黑" panose="020B0503020204020204" pitchFamily="34" charset="-122"/>
                      </a:endParaRPr>
                    </a:p>
                  </a:txBody>
                  <a:tcPr anchor="ctr"/>
                </a:tc>
              </a:tr>
              <a:tr h="460375">
                <a:tc>
                  <a:txBody>
                    <a:bodyPr/>
                    <a:lstStyle/>
                    <a:p>
                      <a:pPr algn="ctr">
                        <a:buNone/>
                      </a:pPr>
                      <a:r>
                        <a:rPr lang="zh-CN" altLang="en-US" sz="2400" b="1">
                          <a:latin typeface="微软雅黑" panose="020B0503020204020204" pitchFamily="34" charset="-122"/>
                          <a:ea typeface="微软雅黑" panose="020B0503020204020204" pitchFamily="34" charset="-122"/>
                        </a:rPr>
                        <a:t>否认矛盾</a:t>
                      </a:r>
                      <a:endParaRPr lang="zh-CN" altLang="en-US" sz="2400" b="1">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b="1">
                          <a:latin typeface="微软雅黑" panose="020B0503020204020204" pitchFamily="34" charset="-122"/>
                          <a:ea typeface="微软雅黑" panose="020B0503020204020204" pitchFamily="34" charset="-122"/>
                        </a:rPr>
                        <a:t>形而上学</a:t>
                      </a:r>
                      <a:endParaRPr lang="zh-CN" altLang="en-US" sz="2400" b="1">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9610" y="2132856"/>
            <a:ext cx="9937104" cy="460375"/>
          </a:xfrm>
          <a:prstGeom prst="rect">
            <a:avLst/>
          </a:prstGeom>
          <a:noFill/>
        </p:spPr>
        <p:txBody>
          <a:bodyPr wrap="square" rtlCol="0">
            <a:spAutoFit/>
          </a:bodyPr>
          <a:lstStyle/>
          <a:p>
            <a:r>
              <a:rPr lang="zh-CN" altLang="en-US" sz="2400" dirty="0" smtClean="0">
                <a:latin typeface="华文中宋" panose="02010600040101010101" charset="-122"/>
                <a:ea typeface="华文中宋" panose="02010600040101010101" charset="-122"/>
              </a:rPr>
              <a:t>联系</a:t>
            </a: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发展</a:t>
            </a: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辩证法</a:t>
            </a:r>
            <a:endParaRPr lang="zh-CN" altLang="en-US" sz="2400" dirty="0">
              <a:latin typeface="华文中宋" panose="02010600040101010101" charset="-122"/>
              <a:ea typeface="华文中宋" panose="02010600040101010101" charset="-122"/>
            </a:endParaRPr>
          </a:p>
        </p:txBody>
      </p:sp>
      <p:sp>
        <p:nvSpPr>
          <p:cNvPr id="3" name="TextBox 2"/>
          <p:cNvSpPr txBox="1"/>
          <p:nvPr/>
        </p:nvSpPr>
        <p:spPr>
          <a:xfrm>
            <a:off x="688272" y="3329614"/>
            <a:ext cx="9793088" cy="460375"/>
          </a:xfrm>
          <a:prstGeom prst="rect">
            <a:avLst/>
          </a:prstGeom>
          <a:noFill/>
        </p:spPr>
        <p:txBody>
          <a:bodyPr wrap="square" rtlCol="0">
            <a:spAutoFit/>
          </a:bodyPr>
          <a:lstStyle/>
          <a:p>
            <a:r>
              <a:rPr lang="zh-CN" altLang="en-US" sz="2400" dirty="0" smtClean="0">
                <a:latin typeface="华文中宋" panose="02010600040101010101" charset="-122"/>
                <a:ea typeface="华文中宋" panose="02010600040101010101" charset="-122"/>
              </a:rPr>
              <a:t>孤立</a:t>
            </a: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静止</a:t>
            </a: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形而上学</a:t>
            </a:r>
            <a:endParaRPr lang="zh-CN" altLang="en-US" sz="2400" dirty="0">
              <a:latin typeface="华文中宋" panose="02010600040101010101" charset="-122"/>
              <a:ea typeface="华文中宋" panose="02010600040101010101" charset="-122"/>
            </a:endParaRPr>
          </a:p>
        </p:txBody>
      </p:sp>
      <p:sp>
        <p:nvSpPr>
          <p:cNvPr id="4" name="右大括号 3"/>
          <p:cNvSpPr/>
          <p:nvPr/>
        </p:nvSpPr>
        <p:spPr>
          <a:xfrm>
            <a:off x="3903345" y="2132965"/>
            <a:ext cx="206375" cy="1584325"/>
          </a:xfrm>
          <a:prstGeom prst="rightBrace">
            <a:avLst>
              <a:gd name="adj1" fmla="val 91667"/>
              <a:gd name="adj2" fmla="val 49109"/>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华文中宋" panose="02010600040101010101" charset="-122"/>
              <a:ea typeface="华文中宋" panose="02010600040101010101" charset="-122"/>
            </a:endParaRPr>
          </a:p>
        </p:txBody>
      </p:sp>
      <p:sp>
        <p:nvSpPr>
          <p:cNvPr id="6" name="TextBox 5"/>
          <p:cNvSpPr txBox="1"/>
          <p:nvPr/>
        </p:nvSpPr>
        <p:spPr>
          <a:xfrm>
            <a:off x="4362594" y="2593210"/>
            <a:ext cx="6840760" cy="829945"/>
          </a:xfrm>
          <a:prstGeom prst="rect">
            <a:avLst/>
          </a:prstGeom>
          <a:noFill/>
        </p:spPr>
        <p:txBody>
          <a:bodyPr wrap="square" rtlCol="0">
            <a:spAutoFit/>
          </a:bodyPr>
          <a:lstStyle/>
          <a:p>
            <a:r>
              <a:rPr lang="zh-CN" altLang="en-US" sz="2400" dirty="0" smtClean="0">
                <a:latin typeface="华文中宋" panose="02010600040101010101" charset="-122"/>
                <a:ea typeface="华文中宋" panose="02010600040101010101" charset="-122"/>
              </a:rPr>
              <a:t>斗争焦点：</a:t>
            </a:r>
            <a:r>
              <a:rPr lang="en-US" altLang="zh-CN" sz="2400" dirty="0" smtClean="0">
                <a:latin typeface="华文中宋" panose="02010600040101010101" charset="-122"/>
                <a:ea typeface="华文中宋" panose="02010600040101010101" charset="-122"/>
              </a:rPr>
              <a:t>___________________</a:t>
            </a:r>
            <a:endParaRPr lang="en-US" altLang="zh-CN" sz="2400" dirty="0" smtClean="0">
              <a:latin typeface="华文中宋" panose="02010600040101010101" charset="-122"/>
              <a:ea typeface="华文中宋" panose="02010600040101010101" charset="-122"/>
            </a:endParaRPr>
          </a:p>
          <a:p>
            <a:r>
              <a:rPr lang="zh-CN" altLang="en-US" sz="2400" b="1" dirty="0" smtClean="0">
                <a:solidFill>
                  <a:srgbClr val="FF0000"/>
                </a:solidFill>
                <a:latin typeface="华文中宋" panose="02010600040101010101" charset="-122"/>
                <a:ea typeface="华文中宋" panose="02010600040101010101" charset="-122"/>
              </a:rPr>
              <a:t>（根本分歧）</a:t>
            </a:r>
            <a:endParaRPr lang="zh-CN" altLang="en-US" sz="2400" b="1" dirty="0" smtClean="0">
              <a:solidFill>
                <a:srgbClr val="FF0000"/>
              </a:solidFill>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p:bldP spid="6"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9610" y="2132856"/>
            <a:ext cx="9937104" cy="460375"/>
          </a:xfrm>
          <a:prstGeom prst="rect">
            <a:avLst/>
          </a:prstGeom>
          <a:noFill/>
        </p:spPr>
        <p:txBody>
          <a:bodyPr wrap="square" rtlCol="0">
            <a:spAutoFit/>
          </a:bodyPr>
          <a:lstStyle/>
          <a:p>
            <a:r>
              <a:rPr lang="zh-CN" altLang="en-US" sz="2400" dirty="0" smtClean="0">
                <a:latin typeface="华文中宋" panose="02010600040101010101" charset="-122"/>
                <a:ea typeface="华文中宋" panose="02010600040101010101" charset="-122"/>
              </a:rPr>
              <a:t>联系</a:t>
            </a: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发展</a:t>
            </a: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辩证法</a:t>
            </a:r>
            <a:endParaRPr lang="zh-CN" altLang="en-US" sz="2400" dirty="0">
              <a:latin typeface="华文中宋" panose="02010600040101010101" charset="-122"/>
              <a:ea typeface="华文中宋" panose="02010600040101010101" charset="-122"/>
            </a:endParaRPr>
          </a:p>
        </p:txBody>
      </p:sp>
      <p:sp>
        <p:nvSpPr>
          <p:cNvPr id="3" name="TextBox 2"/>
          <p:cNvSpPr txBox="1"/>
          <p:nvPr/>
        </p:nvSpPr>
        <p:spPr>
          <a:xfrm>
            <a:off x="688272" y="3329614"/>
            <a:ext cx="9793088" cy="460375"/>
          </a:xfrm>
          <a:prstGeom prst="rect">
            <a:avLst/>
          </a:prstGeom>
          <a:noFill/>
        </p:spPr>
        <p:txBody>
          <a:bodyPr wrap="square" rtlCol="0">
            <a:spAutoFit/>
          </a:bodyPr>
          <a:lstStyle/>
          <a:p>
            <a:r>
              <a:rPr lang="zh-CN" altLang="en-US" sz="2400" dirty="0" smtClean="0">
                <a:latin typeface="华文中宋" panose="02010600040101010101" charset="-122"/>
                <a:ea typeface="华文中宋" panose="02010600040101010101" charset="-122"/>
              </a:rPr>
              <a:t>孤立</a:t>
            </a: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静止</a:t>
            </a: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形而上学</a:t>
            </a:r>
            <a:endParaRPr lang="zh-CN" altLang="en-US" sz="2400" dirty="0">
              <a:latin typeface="华文中宋" panose="02010600040101010101" charset="-122"/>
              <a:ea typeface="华文中宋" panose="02010600040101010101" charset="-122"/>
            </a:endParaRPr>
          </a:p>
        </p:txBody>
      </p:sp>
      <p:sp>
        <p:nvSpPr>
          <p:cNvPr id="4" name="右大括号 3"/>
          <p:cNvSpPr/>
          <p:nvPr/>
        </p:nvSpPr>
        <p:spPr>
          <a:xfrm>
            <a:off x="3903345" y="2132965"/>
            <a:ext cx="206375" cy="1584325"/>
          </a:xfrm>
          <a:prstGeom prst="rightBrace">
            <a:avLst>
              <a:gd name="adj1" fmla="val 91667"/>
              <a:gd name="adj2" fmla="val 49109"/>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华文中宋" panose="02010600040101010101" charset="-122"/>
              <a:ea typeface="华文中宋" panose="02010600040101010101" charset="-122"/>
            </a:endParaRPr>
          </a:p>
        </p:txBody>
      </p:sp>
      <p:sp>
        <p:nvSpPr>
          <p:cNvPr id="6" name="TextBox 5"/>
          <p:cNvSpPr txBox="1"/>
          <p:nvPr/>
        </p:nvSpPr>
        <p:spPr>
          <a:xfrm>
            <a:off x="4362594" y="2593210"/>
            <a:ext cx="6840760" cy="829945"/>
          </a:xfrm>
          <a:prstGeom prst="rect">
            <a:avLst/>
          </a:prstGeom>
          <a:noFill/>
        </p:spPr>
        <p:txBody>
          <a:bodyPr wrap="square" rtlCol="0">
            <a:spAutoFit/>
          </a:bodyPr>
          <a:lstStyle/>
          <a:p>
            <a:r>
              <a:rPr lang="zh-CN" altLang="en-US" sz="2400" dirty="0" smtClean="0">
                <a:latin typeface="华文中宋" panose="02010600040101010101" charset="-122"/>
                <a:ea typeface="华文中宋" panose="02010600040101010101" charset="-122"/>
              </a:rPr>
              <a:t>斗争焦点：是否承认</a:t>
            </a:r>
            <a:r>
              <a:rPr lang="zh-CN" altLang="en-US" sz="2400" u="sng" dirty="0" smtClean="0">
                <a:solidFill>
                  <a:srgbClr val="FF0000"/>
                </a:solidFill>
                <a:latin typeface="华文中宋" panose="02010600040101010101" charset="-122"/>
                <a:ea typeface="华文中宋" panose="02010600040101010101" charset="-122"/>
              </a:rPr>
              <a:t>矛盾</a:t>
            </a:r>
            <a:r>
              <a:rPr lang="zh-CN" altLang="en-US" sz="2400" u="sng" dirty="0" smtClean="0">
                <a:latin typeface="华文中宋" panose="02010600040101010101" charset="-122"/>
                <a:ea typeface="华文中宋" panose="02010600040101010101" charset="-122"/>
              </a:rPr>
              <a:t>是事物发展的动力</a:t>
            </a:r>
            <a:endParaRPr lang="en-US" altLang="zh-CN" sz="2400" u="sng" dirty="0" smtClean="0">
              <a:latin typeface="华文中宋" panose="02010600040101010101" charset="-122"/>
              <a:ea typeface="华文中宋" panose="02010600040101010101" charset="-122"/>
            </a:endParaRPr>
          </a:p>
          <a:p>
            <a:r>
              <a:rPr lang="zh-CN" altLang="en-US" sz="2400" b="1" dirty="0" smtClean="0">
                <a:solidFill>
                  <a:srgbClr val="FF0000"/>
                </a:solidFill>
                <a:latin typeface="华文中宋" panose="02010600040101010101" charset="-122"/>
                <a:ea typeface="华文中宋" panose="02010600040101010101" charset="-122"/>
              </a:rPr>
              <a:t>（根本分歧）</a:t>
            </a:r>
            <a:endParaRPr lang="zh-CN" altLang="en-US" sz="2400" b="1" dirty="0" smtClean="0">
              <a:solidFill>
                <a:srgbClr val="FF0000"/>
              </a:solidFill>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p:bldP spid="6"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endParaRPr altLang="zh-CN" sz="2400" dirty="0">
              <a:latin typeface="微软雅黑" panose="020B0503020204020204" pitchFamily="34" charset="-122"/>
              <a:ea typeface="微软雅黑" panose="020B0503020204020204" pitchFamily="34" charset="-122"/>
              <a:sym typeface="+mn-ea"/>
            </a:endParaRPr>
          </a:p>
          <a:p>
            <a:pPr marL="0" indent="0" algn="l" defTabSz="913765" eaLnBrk="1" hangingPunct="1">
              <a:lnSpc>
                <a:spcPct val="200000"/>
              </a:lnSpc>
              <a:buNone/>
            </a:pP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1.认识事物的最根本方法是（　  　） 1401</a:t>
            </a:r>
            <a:br>
              <a:rPr sz="2400" dirty="0">
                <a:solidFill>
                  <a:sysClr val="windowText" lastClr="000000"/>
                </a:solidFill>
                <a:latin typeface="微软雅黑" panose="020B0503020204020204" pitchFamily="34" charset="-122"/>
                <a:ea typeface="微软雅黑" panose="020B0503020204020204" pitchFamily="34" charset="-122"/>
                <a:cs typeface="+mn-ea"/>
                <a:sym typeface="+mn-ea"/>
              </a:rPr>
            </a:b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A</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普遍联系法            B</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阶级分析法　　</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C</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矛盾分析法            D</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具体分析法</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sz="24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4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endParaRPr altLang="zh-CN" sz="2400" dirty="0">
              <a:latin typeface="微软雅黑" panose="020B0503020204020204" pitchFamily="34" charset="-122"/>
              <a:ea typeface="微软雅黑" panose="020B0503020204020204" pitchFamily="34" charset="-122"/>
              <a:sym typeface="+mn-ea"/>
            </a:endParaRPr>
          </a:p>
          <a:p>
            <a:pPr marL="0" indent="0" algn="l" defTabSz="913765" eaLnBrk="1" hangingPunct="1">
              <a:lnSpc>
                <a:spcPct val="200000"/>
              </a:lnSpc>
              <a:buNone/>
            </a:pP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1.</a:t>
            </a:r>
            <a:r>
              <a:rPr sz="2400" b="1" dirty="0">
                <a:solidFill>
                  <a:sysClr val="windowText" lastClr="000000"/>
                </a:solidFill>
                <a:latin typeface="微软雅黑" panose="020B0503020204020204" pitchFamily="34" charset="-122"/>
                <a:ea typeface="微软雅黑" panose="020B0503020204020204" pitchFamily="34" charset="-122"/>
                <a:cs typeface="+mn-ea"/>
                <a:sym typeface="+mn-ea"/>
              </a:rPr>
              <a:t>认识事物</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的最根本方法是（　</a:t>
            </a:r>
            <a:r>
              <a:rPr lang="en-US" sz="2400" b="1" dirty="0">
                <a:solidFill>
                  <a:srgbClr val="C00000"/>
                </a:solidFill>
                <a:latin typeface="微软雅黑" panose="020B0503020204020204" pitchFamily="34" charset="-122"/>
                <a:ea typeface="微软雅黑" panose="020B0503020204020204" pitchFamily="34" charset="-122"/>
                <a:cs typeface="+mn-ea"/>
                <a:sym typeface="+mn-ea"/>
              </a:rPr>
              <a:t>C</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 1401</a:t>
            </a:r>
            <a:br>
              <a:rPr sz="2400" dirty="0">
                <a:solidFill>
                  <a:sysClr val="windowText" lastClr="000000"/>
                </a:solidFill>
                <a:latin typeface="微软雅黑" panose="020B0503020204020204" pitchFamily="34" charset="-122"/>
                <a:ea typeface="微软雅黑" panose="020B0503020204020204" pitchFamily="34" charset="-122"/>
                <a:cs typeface="+mn-ea"/>
                <a:sym typeface="+mn-ea"/>
              </a:rPr>
            </a:b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A</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普遍联系法            B</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阶级分析法　　</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solidFill>
                  <a:srgbClr val="C00000"/>
                </a:solidFill>
                <a:latin typeface="微软雅黑" panose="020B0503020204020204" pitchFamily="34" charset="-122"/>
                <a:ea typeface="微软雅黑" panose="020B0503020204020204" pitchFamily="34" charset="-122"/>
                <a:cs typeface="+mn-ea"/>
                <a:sym typeface="+mn-ea"/>
              </a:rPr>
              <a:t>C</a:t>
            </a:r>
            <a:r>
              <a:rPr lang="en-US" sz="2400" dirty="0">
                <a:solidFill>
                  <a:srgbClr val="C00000"/>
                </a:solidFill>
                <a:latin typeface="微软雅黑" panose="020B0503020204020204" pitchFamily="34" charset="-122"/>
                <a:ea typeface="微软雅黑" panose="020B0503020204020204" pitchFamily="34" charset="-122"/>
                <a:cs typeface="+mn-ea"/>
                <a:sym typeface="+mn-ea"/>
              </a:rPr>
              <a:t>. </a:t>
            </a:r>
            <a:r>
              <a:rPr sz="2400" dirty="0">
                <a:solidFill>
                  <a:srgbClr val="C00000"/>
                </a:solidFill>
                <a:latin typeface="微软雅黑" panose="020B0503020204020204" pitchFamily="34" charset="-122"/>
                <a:ea typeface="微软雅黑" panose="020B0503020204020204" pitchFamily="34" charset="-122"/>
                <a:cs typeface="+mn-ea"/>
                <a:sym typeface="+mn-ea"/>
              </a:rPr>
              <a:t>矛盾分析法            </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D</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sz="2400" dirty="0" err="1" smtClean="0">
                <a:solidFill>
                  <a:sysClr val="windowText" lastClr="000000"/>
                </a:solidFill>
                <a:latin typeface="微软雅黑" panose="020B0503020204020204" pitchFamily="34" charset="-122"/>
                <a:ea typeface="微软雅黑" panose="020B0503020204020204" pitchFamily="34" charset="-122"/>
                <a:cs typeface="+mn-ea"/>
                <a:sym typeface="+mn-ea"/>
              </a:rPr>
              <a:t>具体分析法</a:t>
            </a:r>
            <a:endParaRPr lang="en-US" sz="2400" dirty="0" smtClean="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r>
              <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解析：矛盾分析法是最根本的认识方法。</a:t>
            </a:r>
            <a:endPar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a:lnSpc>
                <a:spcPct val="150000"/>
              </a:lnSpc>
              <a:buNone/>
            </a:pPr>
            <a:endParaRPr lang="zh-CN" altLang="en-US" sz="24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l" defTabSz="913765" eaLnBrk="1" hangingPunct="1">
              <a:lnSpc>
                <a:spcPct val="200000"/>
              </a:lnSpc>
              <a:buNone/>
            </a:pP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sz="24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4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lnSpcReduction="10000"/>
          </a:bodyPr>
          <a:lstStyle/>
          <a:p>
            <a:pPr marL="0" indent="0" algn="just">
              <a:lnSpc>
                <a:spcPct val="150000"/>
              </a:lnSpc>
              <a:buNone/>
            </a:pPr>
            <a:endParaRPr altLang="zh-CN" sz="2400" dirty="0">
              <a:latin typeface="微软雅黑" panose="020B0503020204020204" pitchFamily="34" charset="-122"/>
              <a:ea typeface="微软雅黑" panose="020B0503020204020204" pitchFamily="34" charset="-122"/>
              <a:sym typeface="+mn-ea"/>
            </a:endParaRPr>
          </a:p>
          <a:p>
            <a:pPr marL="0" indent="0" algn="l" defTabSz="913765" eaLnBrk="1" hangingPunct="1">
              <a:lnSpc>
                <a:spcPct val="200000"/>
              </a:lnSpc>
              <a:buNone/>
            </a:pP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2</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sz="2400" dirty="0">
                <a:solidFill>
                  <a:sysClr val="windowText" lastClr="000000"/>
                </a:solidFill>
                <a:latin typeface="微软雅黑" panose="020B0503020204020204" pitchFamily="34" charset="-122"/>
                <a:ea typeface="微软雅黑" panose="020B0503020204020204" pitchFamily="34" charset="-122"/>
                <a:cs typeface="+mn-ea"/>
                <a:sym typeface="+mn-ea"/>
              </a:rPr>
              <a:t>唯物辩证法与形而上学根本对立和斗争的焦点在于，是否承认</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 </a:t>
            </a:r>
            <a:br>
              <a:rPr sz="2400" dirty="0">
                <a:solidFill>
                  <a:sysClr val="windowText" lastClr="000000"/>
                </a:solidFill>
                <a:latin typeface="微软雅黑" panose="020B0503020204020204" pitchFamily="34" charset="-122"/>
                <a:ea typeface="微软雅黑" panose="020B0503020204020204" pitchFamily="34" charset="-122"/>
                <a:cs typeface="+mn-ea"/>
                <a:sym typeface="+mn-ea"/>
              </a:rPr>
            </a:b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A</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联系具有复杂多样性</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endParaRPr lang="en-US" sz="2400" dirty="0" smtClean="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smtClean="0">
                <a:solidFill>
                  <a:sysClr val="windowText" lastClr="000000"/>
                </a:solidFill>
                <a:latin typeface="微软雅黑" panose="020B0503020204020204" pitchFamily="34" charset="-122"/>
                <a:ea typeface="微软雅黑" panose="020B0503020204020204" pitchFamily="34" charset="-122"/>
                <a:cs typeface="+mn-ea"/>
                <a:sym typeface="+mn-ea"/>
              </a:rPr>
              <a:t>B</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新事物必然战胜旧事物</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C</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质变是量变的必然结果</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endParaRPr lang="en-US" sz="2400" dirty="0" smtClean="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smtClean="0">
                <a:solidFill>
                  <a:sysClr val="windowText" lastClr="000000"/>
                </a:solidFill>
                <a:latin typeface="微软雅黑" panose="020B0503020204020204" pitchFamily="34" charset="-122"/>
                <a:ea typeface="微软雅黑" panose="020B0503020204020204" pitchFamily="34" charset="-122"/>
                <a:cs typeface="+mn-ea"/>
                <a:sym typeface="+mn-ea"/>
              </a:rPr>
              <a:t>D</a:t>
            </a: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矛盾是事物发展的动力</a:t>
            </a:r>
            <a:endParaRPr lang="zh-CN" altLang="en-US"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sz="24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4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432" y="1628800"/>
            <a:ext cx="10769600" cy="4706620"/>
          </a:xfrm>
        </p:spPr>
        <p:txBody>
          <a:bodyPr>
            <a:noAutofit/>
          </a:bodyPr>
          <a:lstStyle/>
          <a:p>
            <a:pPr marL="0" indent="0" algn="l" defTabSz="913765" eaLnBrk="1" hangingPunct="1">
              <a:lnSpc>
                <a:spcPct val="200000"/>
              </a:lnSpc>
              <a:buNone/>
            </a:pPr>
            <a:r>
              <a:rPr lang="en-US" sz="2000" dirty="0" smtClean="0">
                <a:solidFill>
                  <a:sysClr val="windowText" lastClr="000000"/>
                </a:solidFill>
                <a:latin typeface="微软雅黑" panose="020B0503020204020204" pitchFamily="34" charset="-122"/>
                <a:ea typeface="微软雅黑" panose="020B0503020204020204" pitchFamily="34" charset="-122"/>
                <a:cs typeface="+mn-ea"/>
                <a:sym typeface="+mn-ea"/>
              </a:rPr>
              <a:t>2</a:t>
            </a: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sz="2000" dirty="0">
                <a:solidFill>
                  <a:sysClr val="windowText" lastClr="000000"/>
                </a:solidFill>
                <a:latin typeface="微软雅黑" panose="020B0503020204020204" pitchFamily="34" charset="-122"/>
                <a:ea typeface="微软雅黑" panose="020B0503020204020204" pitchFamily="34" charset="-122"/>
                <a:cs typeface="+mn-ea"/>
                <a:sym typeface="+mn-ea"/>
              </a:rPr>
              <a:t>唯物辩证法与形而上学根本对立和斗争的焦点在于，是否承认</a:t>
            </a: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sz="2000" dirty="0">
                <a:solidFill>
                  <a:srgbClr val="FF0000"/>
                </a:solidFill>
                <a:latin typeface="微软雅黑" panose="020B0503020204020204" pitchFamily="34" charset="-122"/>
                <a:ea typeface="微软雅黑" panose="020B0503020204020204" pitchFamily="34" charset="-122"/>
                <a:cs typeface="+mn-ea"/>
                <a:sym typeface="+mn-ea"/>
              </a:rPr>
              <a:t> </a:t>
            </a:r>
            <a:r>
              <a:rPr lang="en-US" sz="2000" dirty="0">
                <a:solidFill>
                  <a:srgbClr val="FF0000"/>
                </a:solidFill>
                <a:latin typeface="微软雅黑" panose="020B0503020204020204" pitchFamily="34" charset="-122"/>
                <a:ea typeface="微软雅黑" panose="020B0503020204020204" pitchFamily="34" charset="-122"/>
                <a:cs typeface="+mn-ea"/>
                <a:sym typeface="+mn-ea"/>
              </a:rPr>
              <a:t>D</a:t>
            </a:r>
            <a:r>
              <a:rPr sz="2000" dirty="0">
                <a:solidFill>
                  <a:srgbClr val="FF0000"/>
                </a:solidFill>
                <a:latin typeface="微软雅黑" panose="020B0503020204020204" pitchFamily="34" charset="-122"/>
                <a:ea typeface="微软雅黑" panose="020B0503020204020204" pitchFamily="34" charset="-122"/>
                <a:cs typeface="+mn-ea"/>
                <a:sym typeface="+mn-ea"/>
              </a:rPr>
              <a:t> </a:t>
            </a: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　） </a:t>
            </a:r>
            <a:br>
              <a:rPr sz="2000" dirty="0">
                <a:solidFill>
                  <a:sysClr val="windowText" lastClr="000000"/>
                </a:solidFill>
                <a:latin typeface="微软雅黑" panose="020B0503020204020204" pitchFamily="34" charset="-122"/>
                <a:ea typeface="微软雅黑" panose="020B0503020204020204" pitchFamily="34" charset="-122"/>
                <a:cs typeface="+mn-ea"/>
                <a:sym typeface="+mn-ea"/>
              </a:rPr>
            </a:b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A</a:t>
            </a:r>
            <a:r>
              <a:rPr lang="en-US" sz="20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sym typeface="+mn-ea"/>
              </a:rPr>
              <a:t>联系具有复杂多样性</a:t>
            </a: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sz="2000" dirty="0" smtClean="0">
                <a:solidFill>
                  <a:sysClr val="windowText" lastClr="000000"/>
                </a:solidFill>
                <a:latin typeface="微软雅黑" panose="020B0503020204020204" pitchFamily="34" charset="-122"/>
                <a:ea typeface="微软雅黑" panose="020B0503020204020204" pitchFamily="34" charset="-122"/>
                <a:cs typeface="+mn-ea"/>
                <a:sym typeface="+mn-ea"/>
              </a:rPr>
              <a:t>B</a:t>
            </a:r>
            <a:r>
              <a:rPr lang="en-US" sz="20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sym typeface="+mn-ea"/>
              </a:rPr>
              <a:t>新事物必然战胜旧事物</a:t>
            </a: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　</a:t>
            </a:r>
            <a:endParaRPr sz="20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C</a:t>
            </a:r>
            <a:r>
              <a:rPr lang="en-US" sz="20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sym typeface="+mn-ea"/>
              </a:rPr>
              <a:t>质变是量变的必然结果</a:t>
            </a: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           </a:t>
            </a:r>
            <a:r>
              <a:rPr sz="2000" b="1" dirty="0" smtClean="0">
                <a:solidFill>
                  <a:srgbClr val="C00000"/>
                </a:solidFill>
                <a:latin typeface="微软雅黑" panose="020B0503020204020204" pitchFamily="34" charset="-122"/>
                <a:ea typeface="微软雅黑" panose="020B0503020204020204" pitchFamily="34" charset="-122"/>
                <a:cs typeface="+mn-ea"/>
                <a:sym typeface="+mn-ea"/>
              </a:rPr>
              <a:t>D</a:t>
            </a:r>
            <a:r>
              <a:rPr lang="en-US" sz="2000" b="1" dirty="0">
                <a:solidFill>
                  <a:srgbClr val="C00000"/>
                </a:solidFill>
                <a:latin typeface="微软雅黑" panose="020B0503020204020204" pitchFamily="34" charset="-122"/>
                <a:ea typeface="微软雅黑" panose="020B0503020204020204" pitchFamily="34" charset="-122"/>
                <a:cs typeface="+mn-ea"/>
                <a:sym typeface="+mn-ea"/>
              </a:rPr>
              <a:t>. </a:t>
            </a:r>
            <a:r>
              <a:rPr lang="zh-CN" altLang="en-US" sz="2000" b="1" dirty="0">
                <a:solidFill>
                  <a:srgbClr val="C00000"/>
                </a:solidFill>
                <a:latin typeface="微软雅黑" panose="020B0503020204020204" pitchFamily="34" charset="-122"/>
                <a:ea typeface="微软雅黑" panose="020B0503020204020204" pitchFamily="34" charset="-122"/>
                <a:cs typeface="+mn-ea"/>
                <a:sym typeface="+mn-ea"/>
              </a:rPr>
              <a:t>矛盾是事物发展的</a:t>
            </a:r>
            <a:r>
              <a:rPr lang="zh-CN" altLang="en-US" sz="2000" b="1" dirty="0" smtClean="0">
                <a:solidFill>
                  <a:srgbClr val="C00000"/>
                </a:solidFill>
                <a:latin typeface="微软雅黑" panose="020B0503020204020204" pitchFamily="34" charset="-122"/>
                <a:ea typeface="微软雅黑" panose="020B0503020204020204" pitchFamily="34" charset="-122"/>
                <a:cs typeface="+mn-ea"/>
                <a:sym typeface="+mn-ea"/>
              </a:rPr>
              <a:t>动力</a:t>
            </a:r>
            <a:endParaRPr lang="en-US" altLang="zh-CN" sz="2000" b="1" dirty="0" smtClean="0">
              <a:solidFill>
                <a:srgbClr val="C00000"/>
              </a:solidFill>
              <a:latin typeface="微软雅黑" panose="020B0503020204020204" pitchFamily="34" charset="-122"/>
              <a:ea typeface="微软雅黑" panose="020B0503020204020204" pitchFamily="34" charset="-122"/>
              <a:cs typeface="+mn-ea"/>
              <a:sym typeface="+mn-ea"/>
            </a:endParaRPr>
          </a:p>
          <a:p>
            <a:pPr marL="0" indent="0" defTabSz="913765">
              <a:lnSpc>
                <a:spcPct val="200000"/>
              </a:lnSpc>
              <a:buNone/>
            </a:pPr>
            <a:r>
              <a:rPr lang="zh-CN" altLang="en-US" sz="2000" dirty="0">
                <a:solidFill>
                  <a:schemeClr val="tx1">
                    <a:lumMod val="50000"/>
                  </a:schemeClr>
                </a:solidFill>
                <a:latin typeface="微软雅黑" panose="020B0503020204020204" pitchFamily="34" charset="-122"/>
                <a:ea typeface="微软雅黑" panose="020B0503020204020204" pitchFamily="34" charset="-122"/>
                <a:sym typeface="+mn-ea"/>
              </a:rPr>
              <a:t>解析：唯物辩证法与形而上学的根本对立和斗争的焦点在于是否承认矛盾是事物发展的动力。因为只有承认矛盾是事物发展的动力，才能科学地说明事物的运动变化发展，坚持发展的观点；而且只有坚持发展变化的观点，才能坚持普遍联系的观点。</a:t>
            </a:r>
            <a:endParaRPr lang="zh-CN" altLang="en-US" sz="20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l" defTabSz="913765" eaLnBrk="1" hangingPunct="1">
              <a:lnSpc>
                <a:spcPct val="200000"/>
              </a:lnSpc>
              <a:buNone/>
            </a:pPr>
            <a:endParaRPr lang="zh-CN" altLang="en-US" sz="20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sz="2000" dirty="0">
              <a:solidFill>
                <a:schemeClr val="tx1">
                  <a:lumMod val="50000"/>
                </a:schemeClr>
              </a:solidFill>
              <a:latin typeface="微软雅黑" panose="020B0503020204020204" pitchFamily="34" charset="-122"/>
              <a:ea typeface="微软雅黑" panose="020B0503020204020204" pitchFamily="34" charset="-122"/>
              <a:sym typeface="+mn-ea"/>
            </a:endParaRPr>
          </a:p>
          <a:p>
            <a:pPr marL="0" indent="0" algn="just" eaLnBrk="1" hangingPunct="1">
              <a:lnSpc>
                <a:spcPct val="150000"/>
              </a:lnSpc>
              <a:buNone/>
            </a:pPr>
            <a:endParaRPr sz="20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3615" y="1744345"/>
            <a:ext cx="10769600" cy="4706620"/>
          </a:xfrm>
        </p:spPr>
        <p:txBody>
          <a:bodyPr>
            <a:normAutofit lnSpcReduction="20000"/>
          </a:bodyPr>
          <a:lstStyle/>
          <a:p>
            <a:pPr marL="0" indent="0" algn="just">
              <a:lnSpc>
                <a:spcPct val="150000"/>
              </a:lnSpc>
              <a:buNone/>
            </a:pPr>
            <a:endParaRPr altLang="zh-CN" sz="2400" dirty="0">
              <a:sym typeface="+mn-ea"/>
            </a:endParaRPr>
          </a:p>
          <a:p>
            <a:pPr marL="0" indent="0" algn="l" defTabSz="913765" eaLnBrk="1" hangingPunct="1">
              <a:lnSpc>
                <a:spcPct val="200000"/>
              </a:lnSpc>
              <a:buNone/>
            </a:pPr>
            <a:r>
              <a:rPr lang="en-US" sz="2400" dirty="0">
                <a:solidFill>
                  <a:sysClr val="windowText" lastClr="000000"/>
                </a:solidFill>
                <a:latin typeface="微软雅黑" panose="020B0503020204020204" pitchFamily="34" charset="-122"/>
                <a:ea typeface="微软雅黑" panose="020B0503020204020204" pitchFamily="34" charset="-122"/>
                <a:cs typeface="+mn-ea"/>
                <a:sym typeface="+mn-ea"/>
              </a:rPr>
              <a:t>##</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3. 唯物辩证法的实质与核心是（ ）  1-P56   1210</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A 对立统一规律</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B 联系规律</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C 否定之否定规律</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D 普遍性与特殊性的规律</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sym typeface="+mn-ea"/>
              </a:rPr>
              <a:t>#3</a:t>
            </a:r>
            <a:r>
              <a:rPr lang="en-US" altLang="zh-CN" sz="2400" dirty="0" smtClean="0">
                <a:latin typeface="微软雅黑" panose="020B0503020204020204" pitchFamily="34" charset="-122"/>
                <a:ea typeface="微软雅黑" panose="020B0503020204020204" pitchFamily="34" charset="-122"/>
                <a:sym typeface="+mn-ea"/>
              </a:rPr>
              <a:t>. </a:t>
            </a:r>
            <a:r>
              <a:rPr lang="zh-CN" altLang="en-US" sz="2400" dirty="0" smtClean="0">
                <a:latin typeface="微软雅黑" panose="020B0503020204020204" pitchFamily="34" charset="-122"/>
                <a:ea typeface="微软雅黑" panose="020B0503020204020204" pitchFamily="34" charset="-122"/>
                <a:sym typeface="+mn-ea"/>
              </a:rPr>
              <a:t>德国古典哲学</a:t>
            </a:r>
            <a:r>
              <a:rPr lang="zh-CN" altLang="en-US" sz="2400" dirty="0">
                <a:latin typeface="微软雅黑" panose="020B0503020204020204" pitchFamily="34" charset="-122"/>
                <a:ea typeface="微软雅黑" panose="020B0503020204020204" pitchFamily="34" charset="-122"/>
                <a:sym typeface="+mn-ea"/>
              </a:rPr>
              <a:t>的代表人物是  </a:t>
            </a:r>
            <a:r>
              <a:rPr lang="en-US" altLang="zh-CN" sz="2400" dirty="0">
                <a:latin typeface="微软雅黑" panose="020B0503020204020204" pitchFamily="34" charset="-122"/>
                <a:ea typeface="微软雅黑" panose="020B0503020204020204" pitchFamily="34" charset="-122"/>
                <a:sym typeface="+mn-ea"/>
              </a:rPr>
              <a:t>(   </a:t>
            </a:r>
            <a:r>
              <a:rPr lang="en-US" altLang="zh-CN" sz="2400" b="1" dirty="0">
                <a:solidFill>
                  <a:srgbClr val="C00000"/>
                </a:solidFill>
                <a:latin typeface="微软雅黑" panose="020B0503020204020204" pitchFamily="34" charset="-122"/>
                <a:ea typeface="微软雅黑" panose="020B0503020204020204" pitchFamily="34" charset="-122"/>
                <a:sym typeface="+mn-ea"/>
              </a:rPr>
              <a:t>B</a:t>
            </a:r>
            <a:r>
              <a:rPr lang="en-US" altLang="zh-CN" sz="2400" dirty="0">
                <a:latin typeface="微软雅黑" panose="020B0503020204020204" pitchFamily="34" charset="-122"/>
                <a:ea typeface="微软雅黑" panose="020B0503020204020204" pitchFamily="34" charset="-122"/>
                <a:sym typeface="+mn-ea"/>
              </a:rPr>
              <a:t>   ) 1410</a:t>
            </a: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en-US" altLang="zh-CN" sz="2400" dirty="0">
                <a:latin typeface="微软雅黑" panose="020B0503020204020204" pitchFamily="34" charset="-122"/>
                <a:ea typeface="微软雅黑" panose="020B0503020204020204" pitchFamily="34" charset="-122"/>
                <a:sym typeface="+mn-ea"/>
              </a:rPr>
              <a:t>A. </a:t>
            </a:r>
            <a:r>
              <a:rPr lang="zh-CN" altLang="en-US" sz="2400" dirty="0">
                <a:latin typeface="微软雅黑" panose="020B0503020204020204" pitchFamily="34" charset="-122"/>
                <a:ea typeface="微软雅黑" panose="020B0503020204020204" pitchFamily="34" charset="-122"/>
                <a:sym typeface="+mn-ea"/>
              </a:rPr>
              <a:t>培根和洛克                             </a:t>
            </a:r>
            <a:r>
              <a:rPr lang="zh-CN" altLang="en-US" sz="2400" b="1" dirty="0">
                <a:solidFill>
                  <a:srgbClr val="FF0000"/>
                </a:solidFill>
                <a:latin typeface="微软雅黑" panose="020B0503020204020204" pitchFamily="34" charset="-122"/>
                <a:ea typeface="微软雅黑" panose="020B0503020204020204" pitchFamily="34" charset="-122"/>
                <a:sym typeface="+mn-ea"/>
              </a:rPr>
              <a:t> </a:t>
            </a:r>
            <a:r>
              <a:rPr lang="en-US" altLang="zh-CN" sz="2400" b="1" dirty="0">
                <a:solidFill>
                  <a:srgbClr val="FF0000"/>
                </a:solidFill>
                <a:latin typeface="微软雅黑" panose="020B0503020204020204" pitchFamily="34" charset="-122"/>
                <a:ea typeface="微软雅黑" panose="020B0503020204020204" pitchFamily="34" charset="-122"/>
                <a:sym typeface="+mn-ea"/>
              </a:rPr>
              <a:t>B. </a:t>
            </a:r>
            <a:r>
              <a:rPr lang="zh-CN" altLang="en-US" sz="2400" b="1" dirty="0">
                <a:solidFill>
                  <a:srgbClr val="FF0000"/>
                </a:solidFill>
                <a:latin typeface="微软雅黑" panose="020B0503020204020204" pitchFamily="34" charset="-122"/>
                <a:ea typeface="微软雅黑" panose="020B0503020204020204" pitchFamily="34" charset="-122"/>
                <a:sym typeface="+mn-ea"/>
              </a:rPr>
              <a:t>黑格尔和费尔巴哈   </a:t>
            </a:r>
            <a:r>
              <a:rPr lang="zh-CN" altLang="en-US" sz="2400" dirty="0">
                <a:latin typeface="微软雅黑" panose="020B0503020204020204" pitchFamily="34" charset="-122"/>
                <a:ea typeface="微软雅黑" panose="020B0503020204020204" pitchFamily="34" charset="-122"/>
                <a:sym typeface="+mn-ea"/>
              </a:rPr>
              <a:t>     </a:t>
            </a:r>
            <a:endParaRPr lang="zh-CN" altLang="en-US" sz="2400" dirty="0">
              <a:latin typeface="微软雅黑" panose="020B0503020204020204" pitchFamily="34" charset="-122"/>
              <a:ea typeface="微软雅黑" panose="020B0503020204020204" pitchFamily="34" charset="-122"/>
            </a:endParaRPr>
          </a:p>
          <a:p>
            <a:pPr algn="just">
              <a:lnSpc>
                <a:spcPct val="150000"/>
              </a:lnSpc>
            </a:pPr>
            <a:r>
              <a:rPr lang="en-US" altLang="zh-CN" sz="2400" dirty="0">
                <a:latin typeface="微软雅黑" panose="020B0503020204020204" pitchFamily="34" charset="-122"/>
                <a:ea typeface="微软雅黑" panose="020B0503020204020204" pitchFamily="34" charset="-122"/>
                <a:sym typeface="+mn-ea"/>
              </a:rPr>
              <a:t>C. </a:t>
            </a:r>
            <a:r>
              <a:rPr lang="zh-CN" altLang="en-US" sz="2400" dirty="0">
                <a:latin typeface="微软雅黑" panose="020B0503020204020204" pitchFamily="34" charset="-122"/>
                <a:ea typeface="微软雅黑" panose="020B0503020204020204" pitchFamily="34" charset="-122"/>
                <a:sym typeface="+mn-ea"/>
              </a:rPr>
              <a:t>斯密和大卫</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李嘉图                   </a:t>
            </a:r>
            <a:r>
              <a:rPr lang="en-US" altLang="zh-CN" sz="2400" dirty="0">
                <a:latin typeface="微软雅黑" panose="020B0503020204020204" pitchFamily="34" charset="-122"/>
                <a:ea typeface="微软雅黑" panose="020B0503020204020204" pitchFamily="34" charset="-122"/>
                <a:sym typeface="+mn-ea"/>
              </a:rPr>
              <a:t>D. </a:t>
            </a:r>
            <a:r>
              <a:rPr lang="zh-CN" altLang="en-US" sz="2400" dirty="0">
                <a:latin typeface="微软雅黑" panose="020B0503020204020204" pitchFamily="34" charset="-122"/>
                <a:ea typeface="微软雅黑" panose="020B0503020204020204" pitchFamily="34" charset="-122"/>
                <a:sym typeface="+mn-ea"/>
              </a:rPr>
              <a:t>圣西门和傅立叶</a:t>
            </a:r>
            <a:endParaRPr lang="en-US" altLang="zh-CN" sz="2400" dirty="0">
              <a:latin typeface="微软雅黑" panose="020B0503020204020204" pitchFamily="34" charset="-122"/>
              <a:ea typeface="微软雅黑" panose="020B0503020204020204" pitchFamily="34" charset="-122"/>
            </a:endParaRPr>
          </a:p>
          <a:p>
            <a:pPr marL="0" indent="0" algn="just" eaLnBrk="1" hangingPunct="1">
              <a:lnSpc>
                <a:spcPct val="150000"/>
              </a:lnSpc>
              <a:buNone/>
            </a:pPr>
            <a:endParaRPr lang="zh-CN" altLang="en-US" sz="240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r>
              <a:rPr lang="en-US" sz="2000" dirty="0">
                <a:solidFill>
                  <a:sysClr val="windowText" lastClr="000000"/>
                </a:solidFill>
                <a:latin typeface="微软雅黑" panose="020B0503020204020204" pitchFamily="34" charset="-122"/>
                <a:ea typeface="微软雅黑" panose="020B0503020204020204" pitchFamily="34" charset="-122"/>
                <a:cs typeface="+mn-ea"/>
                <a:sym typeface="+mn-ea"/>
              </a:rPr>
              <a:t>##</a:t>
            </a: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3. 唯物辩证法的实质与核心是（  </a:t>
            </a:r>
            <a:r>
              <a:rPr sz="2000" b="1" dirty="0">
                <a:solidFill>
                  <a:srgbClr val="FF0000"/>
                </a:solidFill>
                <a:latin typeface="微软雅黑" panose="020B0503020204020204" pitchFamily="34" charset="-122"/>
                <a:ea typeface="微软雅黑" panose="020B0503020204020204" pitchFamily="34" charset="-122"/>
                <a:cs typeface="+mn-ea"/>
                <a:sym typeface="+mn-ea"/>
              </a:rPr>
              <a:t>A</a:t>
            </a: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  1-P56   1210</a:t>
            </a:r>
            <a:endParaRPr sz="20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000" b="1" dirty="0">
                <a:solidFill>
                  <a:srgbClr val="FF0000"/>
                </a:solidFill>
                <a:latin typeface="微软雅黑" panose="020B0503020204020204" pitchFamily="34" charset="-122"/>
                <a:ea typeface="微软雅黑" panose="020B0503020204020204" pitchFamily="34" charset="-122"/>
                <a:cs typeface="+mn-ea"/>
                <a:sym typeface="+mn-ea"/>
              </a:rPr>
              <a:t>A 对立统一规律</a:t>
            </a:r>
            <a:endParaRPr sz="2000" b="1" dirty="0">
              <a:solidFill>
                <a:srgbClr val="FF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B 联系规律</a:t>
            </a:r>
            <a:endParaRPr sz="20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C 否定之否定规律</a:t>
            </a:r>
            <a:endParaRPr sz="20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D 普遍性与特殊性的规律</a:t>
            </a:r>
            <a:endParaRPr sz="20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000" dirty="0">
                <a:solidFill>
                  <a:sysClr val="windowText" lastClr="000000"/>
                </a:solidFill>
                <a:latin typeface="微软雅黑" panose="020B0503020204020204" pitchFamily="34" charset="-122"/>
                <a:ea typeface="微软雅黑" panose="020B0503020204020204" pitchFamily="34" charset="-122"/>
                <a:cs typeface="+mn-ea"/>
                <a:sym typeface="+mn-ea"/>
              </a:rPr>
              <a:t>解析：对立统一规律是唯物辩证法的实质与核心。联系和发展的规律是唯物辩证法的总特征。</a:t>
            </a:r>
            <a:endParaRPr sz="2000" dirty="0">
              <a:solidFill>
                <a:sysClr val="windowText" lastClr="000000"/>
              </a:solidFill>
              <a:latin typeface="微软雅黑" panose="020B0503020204020204" pitchFamily="34" charset="-122"/>
              <a:ea typeface="微软雅黑" panose="020B0503020204020204" pitchFamily="34" charset="-122"/>
              <a:cs typeface="+mn-ea"/>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endParaRPr altLang="zh-CN" sz="2400" dirty="0">
              <a:sym typeface="+mn-ea"/>
            </a:endParaRPr>
          </a:p>
          <a:p>
            <a:pPr marL="0" indent="0" defTabSz="913765">
              <a:lnSpc>
                <a:spcPct val="200000"/>
              </a:lnSpc>
              <a:buNone/>
            </a:pPr>
            <a:r>
              <a:rPr lang="en-US" sz="2000" dirty="0">
                <a:latin typeface="微软雅黑" panose="020B0503020204020204" pitchFamily="34" charset="-122"/>
                <a:ea typeface="微软雅黑" panose="020B0503020204020204" pitchFamily="34" charset="-122"/>
                <a:cs typeface="+mn-ea"/>
                <a:sym typeface="+mn-ea"/>
              </a:rPr>
              <a:t>##4</a:t>
            </a:r>
            <a:r>
              <a:rPr sz="2000" dirty="0">
                <a:latin typeface="微软雅黑" panose="020B0503020204020204" pitchFamily="34" charset="-122"/>
                <a:ea typeface="微软雅黑" panose="020B0503020204020204" pitchFamily="34" charset="-122"/>
                <a:cs typeface="+mn-ea"/>
                <a:sym typeface="+mn-ea"/>
              </a:rPr>
              <a:t>.</a:t>
            </a:r>
            <a:r>
              <a:rPr lang="zh-CN" altLang="en-US" sz="2000" dirty="0">
                <a:latin typeface="微软雅黑" panose="020B0503020204020204" pitchFamily="34" charset="-122"/>
                <a:ea typeface="微软雅黑" panose="020B0503020204020204" pitchFamily="34" charset="-122"/>
                <a:cs typeface="+mn-ea"/>
              </a:rPr>
              <a:t>对立统一规律揭示了（ ） </a:t>
            </a:r>
            <a:endParaRPr lang="en-US" altLang="zh-CN"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latin typeface="微软雅黑" panose="020B0503020204020204" pitchFamily="34" charset="-122"/>
                <a:ea typeface="微软雅黑" panose="020B0503020204020204" pitchFamily="34" charset="-122"/>
                <a:cs typeface="+mn-ea"/>
              </a:rPr>
              <a:t>A </a:t>
            </a:r>
            <a:r>
              <a:rPr lang="zh-CN" altLang="en-US" sz="2000" dirty="0">
                <a:latin typeface="微软雅黑" panose="020B0503020204020204" pitchFamily="34" charset="-122"/>
                <a:ea typeface="微软雅黑" panose="020B0503020204020204" pitchFamily="34" charset="-122"/>
                <a:cs typeface="+mn-ea"/>
              </a:rPr>
              <a:t>事物发展的方向和道路 </a:t>
            </a:r>
            <a:endParaRPr lang="en-US" altLang="zh-CN"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latin typeface="微软雅黑" panose="020B0503020204020204" pitchFamily="34" charset="-122"/>
                <a:ea typeface="微软雅黑" panose="020B0503020204020204" pitchFamily="34" charset="-122"/>
                <a:cs typeface="+mn-ea"/>
              </a:rPr>
              <a:t>B </a:t>
            </a:r>
            <a:r>
              <a:rPr lang="zh-CN" altLang="en-US" sz="2000" dirty="0">
                <a:latin typeface="微软雅黑" panose="020B0503020204020204" pitchFamily="34" charset="-122"/>
                <a:ea typeface="微软雅黑" panose="020B0503020204020204" pitchFamily="34" charset="-122"/>
                <a:cs typeface="+mn-ea"/>
              </a:rPr>
              <a:t>事物发展的动力和源泉 </a:t>
            </a:r>
            <a:endParaRPr lang="en-US" altLang="zh-CN"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latin typeface="微软雅黑" panose="020B0503020204020204" pitchFamily="34" charset="-122"/>
                <a:ea typeface="微软雅黑" panose="020B0503020204020204" pitchFamily="34" charset="-122"/>
                <a:cs typeface="+mn-ea"/>
              </a:rPr>
              <a:t>C </a:t>
            </a:r>
            <a:r>
              <a:rPr lang="zh-CN" altLang="en-US" sz="2000" dirty="0">
                <a:latin typeface="微软雅黑" panose="020B0503020204020204" pitchFamily="34" charset="-122"/>
                <a:ea typeface="微软雅黑" panose="020B0503020204020204" pitchFamily="34" charset="-122"/>
                <a:cs typeface="+mn-ea"/>
              </a:rPr>
              <a:t>事物发展的状态和过程 </a:t>
            </a:r>
            <a:endParaRPr lang="en-US" altLang="zh-CN"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latin typeface="微软雅黑" panose="020B0503020204020204" pitchFamily="34" charset="-122"/>
                <a:ea typeface="微软雅黑" panose="020B0503020204020204" pitchFamily="34" charset="-122"/>
                <a:cs typeface="+mn-ea"/>
              </a:rPr>
              <a:t>D </a:t>
            </a:r>
            <a:r>
              <a:rPr lang="zh-CN" altLang="en-US" sz="2000" dirty="0">
                <a:latin typeface="微软雅黑" panose="020B0503020204020204" pitchFamily="34" charset="-122"/>
                <a:ea typeface="微软雅黑" panose="020B0503020204020204" pitchFamily="34" charset="-122"/>
                <a:cs typeface="+mn-ea"/>
              </a:rPr>
              <a:t>事物发展的趋向和走势</a:t>
            </a:r>
            <a:endParaRPr sz="2000" dirty="0">
              <a:latin typeface="微软雅黑" panose="020B0503020204020204" pitchFamily="34" charset="-122"/>
              <a:ea typeface="微软雅黑" panose="020B0503020204020204" pitchFamily="34" charset="-122"/>
              <a:cs typeface="+mn-ea"/>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endParaRPr altLang="zh-CN" sz="2400" dirty="0">
              <a:sym typeface="+mn-ea"/>
            </a:endParaRPr>
          </a:p>
          <a:p>
            <a:pPr marL="0" indent="0" defTabSz="913765">
              <a:lnSpc>
                <a:spcPct val="200000"/>
              </a:lnSpc>
              <a:buNone/>
            </a:pPr>
            <a:r>
              <a:rPr lang="en-US" sz="2000" dirty="0">
                <a:latin typeface="微软雅黑" panose="020B0503020204020204" pitchFamily="34" charset="-122"/>
                <a:ea typeface="微软雅黑" panose="020B0503020204020204" pitchFamily="34" charset="-122"/>
                <a:cs typeface="+mn-ea"/>
                <a:sym typeface="+mn-ea"/>
              </a:rPr>
              <a:t>##4</a:t>
            </a:r>
            <a:r>
              <a:rPr sz="2000" dirty="0">
                <a:latin typeface="微软雅黑" panose="020B0503020204020204" pitchFamily="34" charset="-122"/>
                <a:ea typeface="微软雅黑" panose="020B0503020204020204" pitchFamily="34" charset="-122"/>
                <a:cs typeface="+mn-ea"/>
                <a:sym typeface="+mn-ea"/>
              </a:rPr>
              <a:t>.</a:t>
            </a:r>
            <a:r>
              <a:rPr lang="zh-CN" altLang="en-US" sz="2000" dirty="0">
                <a:latin typeface="微软雅黑" panose="020B0503020204020204" pitchFamily="34" charset="-122"/>
                <a:ea typeface="微软雅黑" panose="020B0503020204020204" pitchFamily="34" charset="-122"/>
                <a:cs typeface="+mn-ea"/>
              </a:rPr>
              <a:t>对立统一规律揭示了</a:t>
            </a:r>
            <a:r>
              <a:rPr lang="zh-CN" altLang="en-US" sz="2000" dirty="0" smtClean="0">
                <a:latin typeface="微软雅黑" panose="020B0503020204020204" pitchFamily="34" charset="-122"/>
                <a:ea typeface="微软雅黑" panose="020B0503020204020204" pitchFamily="34" charset="-122"/>
                <a:cs typeface="+mn-ea"/>
              </a:rPr>
              <a:t>（</a:t>
            </a:r>
            <a:r>
              <a:rPr lang="en-US" altLang="zh-CN" sz="2000" b="1" dirty="0" smtClean="0">
                <a:solidFill>
                  <a:srgbClr val="FF0000"/>
                </a:solidFill>
                <a:latin typeface="微软雅黑" panose="020B0503020204020204" pitchFamily="34" charset="-122"/>
                <a:ea typeface="微软雅黑" panose="020B0503020204020204" pitchFamily="34" charset="-122"/>
                <a:cs typeface="+mn-ea"/>
              </a:rPr>
              <a:t>B</a:t>
            </a:r>
            <a:r>
              <a:rPr lang="zh-CN" altLang="en-US" sz="2000" dirty="0" smtClean="0">
                <a:latin typeface="微软雅黑" panose="020B0503020204020204" pitchFamily="34" charset="-122"/>
                <a:ea typeface="微软雅黑" panose="020B0503020204020204" pitchFamily="34" charset="-122"/>
                <a:cs typeface="+mn-ea"/>
              </a:rPr>
              <a:t> </a:t>
            </a:r>
            <a:r>
              <a:rPr lang="zh-CN" altLang="en-US" sz="2000" dirty="0">
                <a:latin typeface="微软雅黑" panose="020B0503020204020204" pitchFamily="34" charset="-122"/>
                <a:ea typeface="微软雅黑" panose="020B0503020204020204" pitchFamily="34" charset="-122"/>
                <a:cs typeface="+mn-ea"/>
              </a:rPr>
              <a:t>） </a:t>
            </a:r>
            <a:endParaRPr lang="en-US" altLang="zh-CN"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latin typeface="微软雅黑" panose="020B0503020204020204" pitchFamily="34" charset="-122"/>
                <a:ea typeface="微软雅黑" panose="020B0503020204020204" pitchFamily="34" charset="-122"/>
                <a:cs typeface="+mn-ea"/>
              </a:rPr>
              <a:t>A </a:t>
            </a:r>
            <a:r>
              <a:rPr lang="zh-CN" altLang="en-US" sz="2000" dirty="0">
                <a:latin typeface="微软雅黑" panose="020B0503020204020204" pitchFamily="34" charset="-122"/>
                <a:ea typeface="微软雅黑" panose="020B0503020204020204" pitchFamily="34" charset="-122"/>
                <a:cs typeface="+mn-ea"/>
              </a:rPr>
              <a:t>事物发展的方向和道路 </a:t>
            </a:r>
            <a:endParaRPr lang="en-US" altLang="zh-CN"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b="1" dirty="0">
                <a:solidFill>
                  <a:srgbClr val="FF0000"/>
                </a:solidFill>
                <a:latin typeface="微软雅黑" panose="020B0503020204020204" pitchFamily="34" charset="-122"/>
                <a:ea typeface="微软雅黑" panose="020B0503020204020204" pitchFamily="34" charset="-122"/>
                <a:cs typeface="+mn-ea"/>
              </a:rPr>
              <a:t>B </a:t>
            </a:r>
            <a:r>
              <a:rPr lang="zh-CN" altLang="en-US" sz="2000" b="1" dirty="0">
                <a:solidFill>
                  <a:srgbClr val="FF0000"/>
                </a:solidFill>
                <a:latin typeface="微软雅黑" panose="020B0503020204020204" pitchFamily="34" charset="-122"/>
                <a:ea typeface="微软雅黑" panose="020B0503020204020204" pitchFamily="34" charset="-122"/>
                <a:cs typeface="+mn-ea"/>
              </a:rPr>
              <a:t>事物发展的动力和源泉 </a:t>
            </a:r>
            <a:endParaRPr lang="en-US" altLang="zh-CN" sz="2000" b="1" dirty="0">
              <a:solidFill>
                <a:srgbClr val="FF0000"/>
              </a:solidFill>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latin typeface="微软雅黑" panose="020B0503020204020204" pitchFamily="34" charset="-122"/>
                <a:ea typeface="微软雅黑" panose="020B0503020204020204" pitchFamily="34" charset="-122"/>
                <a:cs typeface="+mn-ea"/>
              </a:rPr>
              <a:t>C </a:t>
            </a:r>
            <a:r>
              <a:rPr lang="zh-CN" altLang="en-US" sz="2000" dirty="0">
                <a:latin typeface="微软雅黑" panose="020B0503020204020204" pitchFamily="34" charset="-122"/>
                <a:ea typeface="微软雅黑" panose="020B0503020204020204" pitchFamily="34" charset="-122"/>
                <a:cs typeface="+mn-ea"/>
              </a:rPr>
              <a:t>事物发展的状态和过程 </a:t>
            </a:r>
            <a:endParaRPr lang="en-US" altLang="zh-CN"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latin typeface="微软雅黑" panose="020B0503020204020204" pitchFamily="34" charset="-122"/>
                <a:ea typeface="微软雅黑" panose="020B0503020204020204" pitchFamily="34" charset="-122"/>
                <a:cs typeface="+mn-ea"/>
              </a:rPr>
              <a:t>D </a:t>
            </a:r>
            <a:r>
              <a:rPr lang="zh-CN" altLang="en-US" sz="2000" dirty="0">
                <a:latin typeface="微软雅黑" panose="020B0503020204020204" pitchFamily="34" charset="-122"/>
                <a:ea typeface="微软雅黑" panose="020B0503020204020204" pitchFamily="34" charset="-122"/>
                <a:cs typeface="+mn-ea"/>
              </a:rPr>
              <a:t>事物发展的趋向和走势</a:t>
            </a:r>
            <a:endParaRPr sz="2000" dirty="0">
              <a:latin typeface="微软雅黑" panose="020B0503020204020204" pitchFamily="34" charset="-122"/>
              <a:ea typeface="微软雅黑" panose="020B0503020204020204" pitchFamily="34" charset="-122"/>
              <a:cs typeface="+mn-ea"/>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solidFill>
                <a:prstClr val="black"/>
              </a:solidFill>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371364" y="1196752"/>
          <a:ext cx="11161240" cy="42930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Box 1"/>
          <p:cNvSpPr txBox="1"/>
          <p:nvPr/>
        </p:nvSpPr>
        <p:spPr>
          <a:xfrm>
            <a:off x="1343472" y="4077072"/>
            <a:ext cx="1584176" cy="400110"/>
          </a:xfrm>
          <a:prstGeom prst="rect">
            <a:avLst/>
          </a:prstGeom>
          <a:noFill/>
        </p:spPr>
        <p:txBody>
          <a:bodyPr wrap="square" rtlCol="0">
            <a:spAutoFit/>
          </a:bodyPr>
          <a:lstStyle/>
          <a:p>
            <a:r>
              <a:rPr lang="zh-CN" altLang="en-US" sz="2000" b="1" dirty="0" smtClean="0">
                <a:solidFill>
                  <a:srgbClr val="00B050"/>
                </a:solidFill>
                <a:latin typeface="微软雅黑" panose="020B0503020204020204" pitchFamily="34" charset="-122"/>
                <a:ea typeface="微软雅黑" panose="020B0503020204020204" pitchFamily="34" charset="-122"/>
              </a:rPr>
              <a:t>（选择题）</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2390" y="2060575"/>
            <a:ext cx="3855720" cy="645160"/>
          </a:xfrm>
          <a:prstGeom prst="rect">
            <a:avLst/>
          </a:prstGeom>
          <a:noFill/>
        </p:spPr>
        <p:txBody>
          <a:bodyPr wrap="none" rtlCol="0" anchor="t">
            <a:spAutoFit/>
          </a:bodyPr>
          <a:lstStyle/>
          <a:p>
            <a:pPr>
              <a:lnSpc>
                <a:spcPct val="150000"/>
              </a:lnSpc>
            </a:pPr>
            <a:r>
              <a:rPr lang="zh-CN" altLang="en-US" sz="2400" b="1" dirty="0" smtClean="0">
                <a:latin typeface="方正清刻本悦宋简体" panose="02000000000000000000" pitchFamily="2" charset="-122"/>
                <a:ea typeface="方正清刻本悦宋简体" panose="02000000000000000000" pitchFamily="2" charset="-122"/>
                <a:sym typeface="+mn-ea"/>
              </a:rPr>
              <a:t>世界联系与发展的基本规律</a:t>
            </a:r>
            <a:endParaRPr lang="zh-CN" altLang="en-US" sz="2400" b="1" dirty="0" smtClean="0">
              <a:latin typeface="方正清刻本悦宋简体" panose="02000000000000000000" pitchFamily="2" charset="-122"/>
              <a:ea typeface="方正清刻本悦宋简体" panose="02000000000000000000" pitchFamily="2" charset="-122"/>
              <a:sym typeface="+mn-ea"/>
            </a:endParaRPr>
          </a:p>
        </p:txBody>
      </p:sp>
      <p:sp>
        <p:nvSpPr>
          <p:cNvPr id="5" name="文本框 4"/>
          <p:cNvSpPr txBox="1"/>
          <p:nvPr/>
        </p:nvSpPr>
        <p:spPr>
          <a:xfrm>
            <a:off x="4888230" y="2398395"/>
            <a:ext cx="1551940" cy="460375"/>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rPr>
              <a:t>（矛盾）</a:t>
            </a:r>
            <a:endParaRPr lang="zh-CN" altLang="en-US" sz="2400" b="1">
              <a:latin typeface="微软雅黑" panose="020B0503020204020204" pitchFamily="34" charset="-122"/>
              <a:ea typeface="微软雅黑" panose="020B0503020204020204" pitchFamily="34" charset="-122"/>
            </a:endParaRPr>
          </a:p>
        </p:txBody>
      </p:sp>
      <p:sp>
        <p:nvSpPr>
          <p:cNvPr id="7" name="矩形 6"/>
          <p:cNvSpPr/>
          <p:nvPr/>
        </p:nvSpPr>
        <p:spPr>
          <a:xfrm>
            <a:off x="4364355" y="2786380"/>
            <a:ext cx="7535545" cy="1114425"/>
          </a:xfrm>
          <a:prstGeom prst="rect">
            <a:avLst/>
          </a:prstGeom>
          <a:noFill/>
          <a:ln w="698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2930" y="1530638"/>
            <a:ext cx="12000656" cy="4154170"/>
          </a:xfrm>
          <a:prstGeom prst="rect">
            <a:avLst/>
          </a:prstGeom>
          <a:noFill/>
        </p:spPr>
        <p:txBody>
          <a:bodyPr wrap="square" rtlCol="0">
            <a:spAutoFit/>
          </a:bodyPr>
          <a:lstStyle/>
          <a:p>
            <a:pPr lvl="0">
              <a:lnSpc>
                <a:spcPct val="150000"/>
              </a:lnSpc>
            </a:pPr>
            <a:r>
              <a:rPr lang="en-US" altLang="zh-CN" sz="2200" b="1" dirty="0" smtClean="0">
                <a:latin typeface="华文中宋" panose="02010600040101010101" charset="-122"/>
                <a:ea typeface="华文中宋" panose="02010600040101010101" charset="-122"/>
              </a:rPr>
              <a:t>【</a:t>
            </a:r>
            <a:r>
              <a:rPr lang="zh-CN" altLang="en-US" sz="2200" b="1" dirty="0" smtClean="0">
                <a:latin typeface="华文中宋" panose="02010600040101010101" charset="-122"/>
                <a:ea typeface="华文中宋" panose="02010600040101010101" charset="-122"/>
              </a:rPr>
              <a:t>知识点</a:t>
            </a:r>
            <a:r>
              <a:rPr lang="en-US" altLang="zh-CN" sz="2200" b="1" dirty="0">
                <a:latin typeface="华文中宋" panose="02010600040101010101" charset="-122"/>
                <a:ea typeface="华文中宋" panose="02010600040101010101" charset="-122"/>
              </a:rPr>
              <a:t>7</a:t>
            </a:r>
            <a:r>
              <a:rPr lang="en-US" altLang="zh-CN" sz="2200" b="1" dirty="0" smtClean="0">
                <a:latin typeface="华文中宋" panose="02010600040101010101" charset="-122"/>
                <a:ea typeface="华文中宋" panose="02010600040101010101" charset="-122"/>
              </a:rPr>
              <a:t>】</a:t>
            </a:r>
            <a:r>
              <a:rPr lang="zh-CN" altLang="en-US" sz="2200" dirty="0" smtClean="0">
                <a:latin typeface="华文中宋" panose="02010600040101010101" charset="-122"/>
                <a:ea typeface="华文中宋" panose="02010600040101010101" charset="-122"/>
              </a:rPr>
              <a:t>质量互变规律【选择</a:t>
            </a:r>
            <a:r>
              <a:rPr lang="en-US" altLang="zh-CN" sz="2200" dirty="0" smtClean="0">
                <a:latin typeface="华文中宋" panose="02010600040101010101" charset="-122"/>
                <a:ea typeface="华文中宋" panose="02010600040101010101" charset="-122"/>
              </a:rPr>
              <a:t>/</a:t>
            </a:r>
            <a:r>
              <a:rPr lang="zh-CN" altLang="en-US" sz="2200" dirty="0" smtClean="0">
                <a:latin typeface="华文中宋" panose="02010600040101010101" charset="-122"/>
                <a:ea typeface="华文中宋" panose="02010600040101010101" charset="-122"/>
              </a:rPr>
              <a:t>简答】</a:t>
            </a:r>
            <a:endParaRPr lang="zh-CN" altLang="en-US" sz="2200" dirty="0" smtClean="0">
              <a:latin typeface="华文中宋" panose="02010600040101010101" charset="-122"/>
              <a:ea typeface="华文中宋" panose="02010600040101010101" charset="-122"/>
            </a:endParaRPr>
          </a:p>
          <a:p>
            <a:pPr lvl="0">
              <a:lnSpc>
                <a:spcPct val="150000"/>
              </a:lnSpc>
            </a:pPr>
            <a:r>
              <a:rPr lang="zh-CN" altLang="en-US" sz="2200" b="1" dirty="0" smtClean="0">
                <a:latin typeface="华文中宋" panose="02010600040101010101" charset="-122"/>
                <a:ea typeface="华文中宋" panose="02010600040101010101" charset="-122"/>
              </a:rPr>
              <a:t>（</a:t>
            </a:r>
            <a:r>
              <a:rPr lang="en-US" altLang="zh-CN" sz="2200" b="1" dirty="0" smtClean="0">
                <a:latin typeface="华文中宋" panose="02010600040101010101" charset="-122"/>
                <a:ea typeface="华文中宋" panose="02010600040101010101" charset="-122"/>
              </a:rPr>
              <a:t>1</a:t>
            </a:r>
            <a:r>
              <a:rPr lang="zh-CN" altLang="en-US" sz="2200" b="1" dirty="0" smtClean="0">
                <a:latin typeface="华文中宋" panose="02010600040101010101" charset="-122"/>
                <a:ea typeface="华文中宋" panose="02010600040101010101" charset="-122"/>
              </a:rPr>
              <a:t>）量变：</a:t>
            </a:r>
            <a:r>
              <a:rPr lang="zh-CN" altLang="en-US" sz="2200" dirty="0" smtClean="0">
                <a:latin typeface="华文中宋" panose="02010600040101010101" charset="-122"/>
                <a:ea typeface="华文中宋" panose="02010600040101010101" charset="-122"/>
              </a:rPr>
              <a:t>事物</a:t>
            </a:r>
            <a:r>
              <a:rPr lang="zh-CN" altLang="en-US" sz="2200" b="1" dirty="0" smtClean="0">
                <a:solidFill>
                  <a:srgbClr val="C00000"/>
                </a:solidFill>
                <a:latin typeface="华文中宋" panose="02010600040101010101" charset="-122"/>
                <a:ea typeface="华文中宋" panose="02010600040101010101" charset="-122"/>
              </a:rPr>
              <a:t>数量</a:t>
            </a:r>
            <a:r>
              <a:rPr lang="zh-CN" altLang="en-US" sz="2200" dirty="0" smtClean="0">
                <a:latin typeface="华文中宋" panose="02010600040101010101" charset="-122"/>
                <a:ea typeface="华文中宋" panose="02010600040101010101" charset="-122"/>
              </a:rPr>
              <a:t>的增减和场所的变更，以及事物构成</a:t>
            </a:r>
            <a:endParaRPr lang="zh-CN" altLang="en-US" sz="2200" dirty="0" smtClean="0">
              <a:latin typeface="华文中宋" panose="02010600040101010101" charset="-122"/>
              <a:ea typeface="华文中宋" panose="02010600040101010101" charset="-122"/>
            </a:endParaRPr>
          </a:p>
          <a:p>
            <a:pPr lvl="0">
              <a:lnSpc>
                <a:spcPct val="150000"/>
              </a:lnSpc>
            </a:pPr>
            <a:r>
              <a:rPr lang="zh-CN" altLang="en-US" sz="2200" dirty="0" smtClean="0">
                <a:latin typeface="华文中宋" panose="02010600040101010101" charset="-122"/>
                <a:ea typeface="华文中宋" panose="02010600040101010101" charset="-122"/>
              </a:rPr>
              <a:t>成分在空间上排列组合的变化。（微小的，不显著的）</a:t>
            </a:r>
            <a:endParaRPr lang="zh-CN" altLang="en-US" sz="2200" dirty="0" smtClean="0">
              <a:latin typeface="华文中宋" panose="02010600040101010101" charset="-122"/>
              <a:ea typeface="华文中宋" panose="02010600040101010101" charset="-122"/>
            </a:endParaRPr>
          </a:p>
          <a:p>
            <a:pPr lvl="0">
              <a:lnSpc>
                <a:spcPct val="150000"/>
              </a:lnSpc>
            </a:pPr>
            <a:r>
              <a:rPr lang="zh-CN" altLang="en-US" sz="2200" b="1" dirty="0" smtClean="0">
                <a:latin typeface="华文中宋" panose="02010600040101010101" charset="-122"/>
                <a:ea typeface="华文中宋" panose="02010600040101010101" charset="-122"/>
              </a:rPr>
              <a:t>（</a:t>
            </a:r>
            <a:r>
              <a:rPr lang="en-US" altLang="zh-CN" sz="2200" b="1" dirty="0" smtClean="0">
                <a:latin typeface="华文中宋" panose="02010600040101010101" charset="-122"/>
                <a:ea typeface="华文中宋" panose="02010600040101010101" charset="-122"/>
              </a:rPr>
              <a:t>2</a:t>
            </a:r>
            <a:r>
              <a:rPr lang="zh-CN" altLang="en-US" sz="2200" b="1" dirty="0" smtClean="0">
                <a:latin typeface="华文中宋" panose="02010600040101010101" charset="-122"/>
                <a:ea typeface="华文中宋" panose="02010600040101010101" charset="-122"/>
              </a:rPr>
              <a:t>）质变：</a:t>
            </a:r>
            <a:r>
              <a:rPr lang="zh-CN" altLang="en-US" sz="2200" dirty="0" smtClean="0">
                <a:latin typeface="华文中宋" panose="02010600040101010101" charset="-122"/>
                <a:ea typeface="华文中宋" panose="02010600040101010101" charset="-122"/>
              </a:rPr>
              <a:t>事物的</a:t>
            </a:r>
            <a:r>
              <a:rPr lang="zh-CN" altLang="en-US" sz="2200" b="1" dirty="0" smtClean="0">
                <a:solidFill>
                  <a:srgbClr val="C00000"/>
                </a:solidFill>
                <a:latin typeface="华文中宋" panose="02010600040101010101" charset="-122"/>
                <a:ea typeface="华文中宋" panose="02010600040101010101" charset="-122"/>
              </a:rPr>
              <a:t>根本性</a:t>
            </a:r>
            <a:r>
              <a:rPr lang="zh-CN" altLang="en-US" sz="2200" dirty="0" smtClean="0">
                <a:latin typeface="华文中宋" panose="02010600040101010101" charset="-122"/>
                <a:ea typeface="华文中宋" panose="02010600040101010101" charset="-122"/>
              </a:rPr>
              <a:t>的变化，事物由一种质态向</a:t>
            </a:r>
            <a:endParaRPr lang="zh-CN" altLang="en-US" sz="2200" dirty="0" smtClean="0">
              <a:latin typeface="华文中宋" panose="02010600040101010101" charset="-122"/>
              <a:ea typeface="华文中宋" panose="02010600040101010101" charset="-122"/>
            </a:endParaRPr>
          </a:p>
          <a:p>
            <a:pPr lvl="0">
              <a:lnSpc>
                <a:spcPct val="150000"/>
              </a:lnSpc>
            </a:pPr>
            <a:r>
              <a:rPr lang="zh-CN" altLang="en-US" sz="2200" dirty="0" smtClean="0">
                <a:latin typeface="华文中宋" panose="02010600040101010101" charset="-122"/>
                <a:ea typeface="华文中宋" panose="02010600040101010101" charset="-122"/>
              </a:rPr>
              <a:t>另一种质态的飞跃。（根本性的，显著的）</a:t>
            </a:r>
            <a:endParaRPr lang="en-US" altLang="zh-CN" sz="2200" dirty="0" smtClean="0">
              <a:latin typeface="华文中宋" panose="02010600040101010101" charset="-122"/>
              <a:ea typeface="华文中宋" panose="02010600040101010101" charset="-122"/>
            </a:endParaRPr>
          </a:p>
          <a:p>
            <a:pPr lvl="0">
              <a:lnSpc>
                <a:spcPct val="150000"/>
              </a:lnSpc>
            </a:pPr>
            <a:r>
              <a:rPr lang="zh-CN" altLang="en-US" sz="2200" b="1" dirty="0" smtClean="0">
                <a:latin typeface="华文中宋" panose="02010600040101010101" charset="-122"/>
                <a:ea typeface="华文中宋" panose="02010600040101010101" charset="-122"/>
              </a:rPr>
              <a:t>（</a:t>
            </a:r>
            <a:r>
              <a:rPr lang="en-US" altLang="zh-CN" sz="2200" b="1" dirty="0" smtClean="0">
                <a:latin typeface="华文中宋" panose="02010600040101010101" charset="-122"/>
                <a:ea typeface="华文中宋" panose="02010600040101010101" charset="-122"/>
              </a:rPr>
              <a:t>3</a:t>
            </a:r>
            <a:r>
              <a:rPr lang="zh-CN" altLang="en-US" sz="2200" b="1" dirty="0" smtClean="0">
                <a:latin typeface="华文中宋" panose="02010600040101010101" charset="-122"/>
                <a:ea typeface="华文中宋" panose="02010600040101010101" charset="-122"/>
              </a:rPr>
              <a:t>）度</a:t>
            </a:r>
            <a:r>
              <a:rPr lang="zh-CN" altLang="en-US" sz="2200" b="1" dirty="0">
                <a:latin typeface="华文中宋" panose="02010600040101010101" charset="-122"/>
                <a:ea typeface="华文中宋" panose="02010600040101010101" charset="-122"/>
              </a:rPr>
              <a:t>：</a:t>
            </a:r>
            <a:r>
              <a:rPr lang="zh-CN" altLang="en-US" sz="2200" b="1" dirty="0" smtClean="0">
                <a:solidFill>
                  <a:srgbClr val="C00000"/>
                </a:solidFill>
                <a:latin typeface="华文中宋" panose="02010600040101010101" charset="-122"/>
                <a:ea typeface="华文中宋" panose="02010600040101010101" charset="-122"/>
              </a:rPr>
              <a:t>界限</a:t>
            </a:r>
            <a:r>
              <a:rPr lang="en-US" altLang="zh-CN" sz="2200" u="sng" dirty="0" smtClean="0">
                <a:solidFill>
                  <a:srgbClr val="FF0000"/>
                </a:solidFill>
                <a:latin typeface="微软雅黑" panose="020B0503020204020204" pitchFamily="34" charset="-122"/>
                <a:ea typeface="微软雅黑" panose="020B0503020204020204" pitchFamily="34" charset="-122"/>
                <a:cs typeface="+mn-ea"/>
                <a:sym typeface="+mn-ea"/>
              </a:rPr>
              <a:t>(</a:t>
            </a:r>
            <a:r>
              <a:rPr lang="zh-CN" altLang="en-US" sz="2200" dirty="0" smtClean="0">
                <a:solidFill>
                  <a:srgbClr val="FF0000"/>
                </a:solidFill>
                <a:latin typeface="华文中宋" panose="02010600040101010101" charset="-122"/>
                <a:ea typeface="华文中宋" panose="02010600040101010101" charset="-122"/>
                <a:sym typeface="+mn-ea"/>
              </a:rPr>
              <a:t>选择</a:t>
            </a:r>
            <a:r>
              <a:rPr lang="en-US" altLang="zh-CN" sz="2200" dirty="0" smtClean="0">
                <a:solidFill>
                  <a:srgbClr val="FF0000"/>
                </a:solidFill>
                <a:latin typeface="华文中宋" panose="02010600040101010101" charset="-122"/>
                <a:ea typeface="华文中宋" panose="02010600040101010101" charset="-122"/>
                <a:sym typeface="+mn-ea"/>
              </a:rPr>
              <a:t>)</a:t>
            </a:r>
            <a:endParaRPr lang="zh-CN" altLang="en-US" sz="2200" b="1" dirty="0" smtClean="0">
              <a:solidFill>
                <a:srgbClr val="C00000"/>
              </a:solidFill>
              <a:latin typeface="华文中宋" panose="02010600040101010101" charset="-122"/>
              <a:ea typeface="华文中宋" panose="02010600040101010101" charset="-122"/>
            </a:endParaRPr>
          </a:p>
          <a:p>
            <a:pPr lvl="0">
              <a:lnSpc>
                <a:spcPct val="150000"/>
              </a:lnSpc>
            </a:pPr>
            <a:r>
              <a:rPr lang="en-US" altLang="zh-CN" sz="2200" b="1" u="sng" dirty="0" smtClean="0">
                <a:latin typeface="华文中宋" panose="02010600040101010101" charset="-122"/>
                <a:ea typeface="华文中宋" panose="02010600040101010101" charset="-122"/>
                <a:sym typeface="+mn-ea"/>
              </a:rPr>
              <a:t>区分量变和质变的根本标志</a:t>
            </a:r>
            <a:r>
              <a:rPr lang="en-US" altLang="zh-CN" sz="2200" u="sng" dirty="0" smtClean="0">
                <a:latin typeface="华文中宋" panose="02010600040101010101" charset="-122"/>
                <a:ea typeface="华文中宋" panose="02010600040101010101" charset="-122"/>
                <a:sym typeface="+mn-ea"/>
              </a:rPr>
              <a:t>是事物的变化是否超出</a:t>
            </a:r>
            <a:r>
              <a:rPr lang="en-US" altLang="zh-CN" sz="2200" u="sng" dirty="0" smtClean="0">
                <a:solidFill>
                  <a:srgbClr val="FF0000"/>
                </a:solidFill>
                <a:latin typeface="华文中宋" panose="02010600040101010101" charset="-122"/>
                <a:ea typeface="华文中宋" panose="02010600040101010101" charset="-122"/>
                <a:sym typeface="+mn-ea"/>
              </a:rPr>
              <a:t>度</a:t>
            </a:r>
            <a:r>
              <a:rPr lang="en-US" altLang="zh-CN" sz="2200" u="sng" dirty="0" smtClean="0">
                <a:latin typeface="华文中宋" panose="02010600040101010101" charset="-122"/>
                <a:ea typeface="华文中宋" panose="02010600040101010101" charset="-122"/>
                <a:sym typeface="+mn-ea"/>
              </a:rPr>
              <a:t>的范围</a:t>
            </a:r>
            <a:endParaRPr lang="en-US" altLang="zh-CN" sz="2200" b="1" dirty="0" smtClean="0">
              <a:solidFill>
                <a:srgbClr val="C00000"/>
              </a:solidFill>
              <a:latin typeface="华文中宋" panose="02010600040101010101" charset="-122"/>
              <a:ea typeface="华文中宋" panose="02010600040101010101" charset="-122"/>
            </a:endParaRPr>
          </a:p>
          <a:p>
            <a:pPr lvl="0">
              <a:lnSpc>
                <a:spcPct val="150000"/>
              </a:lnSpc>
            </a:pPr>
            <a:endParaRPr sz="2200" dirty="0">
              <a:latin typeface="华文中宋" panose="02010600040101010101" charset="-122"/>
              <a:ea typeface="华文中宋" panose="02010600040101010101" charset="-122"/>
            </a:endParaRPr>
          </a:p>
        </p:txBody>
      </p:sp>
      <p:sp>
        <p:nvSpPr>
          <p:cNvPr id="24" name="TextBox 23"/>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pic>
        <p:nvPicPr>
          <p:cNvPr id="7" name="图片 6"/>
          <p:cNvPicPr>
            <a:picLocks noChangeAspect="1"/>
          </p:cNvPicPr>
          <p:nvPr/>
        </p:nvPicPr>
        <p:blipFill>
          <a:blip r:embed="rId1"/>
          <a:srcRect t="6558"/>
          <a:stretch>
            <a:fillRect/>
          </a:stretch>
        </p:blipFill>
        <p:spPr>
          <a:xfrm>
            <a:off x="8342630" y="1737360"/>
            <a:ext cx="3238500" cy="3763010"/>
          </a:xfrm>
          <a:prstGeom prst="rect">
            <a:avLst/>
          </a:prstGeom>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2930" y="1530638"/>
            <a:ext cx="12000656" cy="4154170"/>
          </a:xfrm>
          <a:prstGeom prst="rect">
            <a:avLst/>
          </a:prstGeom>
          <a:noFill/>
        </p:spPr>
        <p:txBody>
          <a:bodyPr wrap="square" rtlCol="0">
            <a:spAutoFit/>
          </a:bodyPr>
          <a:lstStyle/>
          <a:p>
            <a:pPr lvl="0">
              <a:lnSpc>
                <a:spcPct val="150000"/>
              </a:lnSpc>
            </a:pPr>
            <a:r>
              <a:rPr lang="en-US" altLang="zh-CN" sz="2200" b="1" dirty="0" smtClean="0">
                <a:latin typeface="华文中宋" panose="02010600040101010101" charset="-122"/>
                <a:ea typeface="华文中宋" panose="02010600040101010101" charset="-122"/>
              </a:rPr>
              <a:t>【</a:t>
            </a:r>
            <a:r>
              <a:rPr lang="zh-CN" altLang="en-US" sz="2200" b="1" dirty="0" smtClean="0">
                <a:latin typeface="华文中宋" panose="02010600040101010101" charset="-122"/>
                <a:ea typeface="华文中宋" panose="02010600040101010101" charset="-122"/>
              </a:rPr>
              <a:t>知识点</a:t>
            </a:r>
            <a:r>
              <a:rPr lang="en-US" altLang="zh-CN" sz="2200" b="1" dirty="0">
                <a:latin typeface="华文中宋" panose="02010600040101010101" charset="-122"/>
                <a:ea typeface="华文中宋" panose="02010600040101010101" charset="-122"/>
              </a:rPr>
              <a:t>7</a:t>
            </a:r>
            <a:r>
              <a:rPr lang="en-US" altLang="zh-CN" sz="2200" b="1" dirty="0" smtClean="0">
                <a:latin typeface="华文中宋" panose="02010600040101010101" charset="-122"/>
                <a:ea typeface="华文中宋" panose="02010600040101010101" charset="-122"/>
              </a:rPr>
              <a:t>】</a:t>
            </a:r>
            <a:r>
              <a:rPr lang="zh-CN" altLang="en-US" sz="2200" dirty="0" smtClean="0">
                <a:latin typeface="华文中宋" panose="02010600040101010101" charset="-122"/>
                <a:ea typeface="华文中宋" panose="02010600040101010101" charset="-122"/>
              </a:rPr>
              <a:t>质量互变规律【选择</a:t>
            </a:r>
            <a:r>
              <a:rPr lang="en-US" altLang="zh-CN" sz="2200" dirty="0" smtClean="0">
                <a:latin typeface="华文中宋" panose="02010600040101010101" charset="-122"/>
                <a:ea typeface="华文中宋" panose="02010600040101010101" charset="-122"/>
              </a:rPr>
              <a:t>/</a:t>
            </a:r>
            <a:r>
              <a:rPr lang="zh-CN" altLang="en-US" sz="2200" dirty="0" smtClean="0">
                <a:latin typeface="华文中宋" panose="02010600040101010101" charset="-122"/>
                <a:ea typeface="华文中宋" panose="02010600040101010101" charset="-122"/>
              </a:rPr>
              <a:t>简答】</a:t>
            </a:r>
            <a:endParaRPr lang="zh-CN" altLang="en-US" sz="2200" dirty="0" smtClean="0">
              <a:latin typeface="华文中宋" panose="02010600040101010101" charset="-122"/>
              <a:ea typeface="华文中宋" panose="02010600040101010101" charset="-122"/>
            </a:endParaRPr>
          </a:p>
          <a:p>
            <a:pPr lvl="0">
              <a:lnSpc>
                <a:spcPct val="150000"/>
              </a:lnSpc>
            </a:pPr>
            <a:endParaRPr lang="en-US" altLang="zh-CN" sz="2200" b="1" dirty="0" smtClean="0">
              <a:solidFill>
                <a:srgbClr val="C00000"/>
              </a:solidFill>
              <a:latin typeface="华文中宋" panose="02010600040101010101" charset="-122"/>
              <a:ea typeface="华文中宋" panose="02010600040101010101" charset="-122"/>
            </a:endParaRPr>
          </a:p>
          <a:p>
            <a:pPr lvl="0">
              <a:lnSpc>
                <a:spcPct val="150000"/>
              </a:lnSpc>
            </a:pPr>
            <a:r>
              <a:rPr lang="zh-CN" altLang="en-US" sz="2200" b="1" dirty="0" smtClean="0">
                <a:latin typeface="华文中宋" panose="02010600040101010101" charset="-122"/>
                <a:ea typeface="华文中宋" panose="02010600040101010101" charset="-122"/>
              </a:rPr>
              <a:t>（</a:t>
            </a:r>
            <a:r>
              <a:rPr lang="en-US" altLang="zh-CN" sz="2200" b="1" dirty="0" smtClean="0">
                <a:latin typeface="华文中宋" panose="02010600040101010101" charset="-122"/>
                <a:ea typeface="华文中宋" panose="02010600040101010101" charset="-122"/>
              </a:rPr>
              <a:t>4</a:t>
            </a:r>
            <a:r>
              <a:rPr lang="zh-CN" altLang="en-US" sz="2200" b="1" dirty="0" smtClean="0">
                <a:latin typeface="华文中宋" panose="02010600040101010101" charset="-122"/>
                <a:ea typeface="华文中宋" panose="02010600040101010101" charset="-122"/>
              </a:rPr>
              <a:t>）辩证</a:t>
            </a:r>
            <a:r>
              <a:rPr lang="zh-CN" altLang="en-US" sz="2200" b="1" dirty="0">
                <a:latin typeface="华文中宋" panose="02010600040101010101" charset="-122"/>
                <a:ea typeface="华文中宋" panose="02010600040101010101" charset="-122"/>
              </a:rPr>
              <a:t>关系：</a:t>
            </a:r>
            <a:endParaRPr lang="en-US" altLang="zh-CN" sz="2200" b="1" dirty="0">
              <a:latin typeface="华文中宋" panose="02010600040101010101" charset="-122"/>
              <a:ea typeface="华文中宋" panose="02010600040101010101" charset="-122"/>
            </a:endParaRPr>
          </a:p>
          <a:p>
            <a:pPr lvl="0">
              <a:lnSpc>
                <a:spcPct val="150000"/>
              </a:lnSpc>
            </a:pPr>
            <a:r>
              <a:rPr lang="zh-CN" altLang="en-US" sz="2200" dirty="0">
                <a:latin typeface="华文中宋" panose="02010600040101010101" charset="-122"/>
                <a:ea typeface="华文中宋" panose="02010600040101010101" charset="-122"/>
              </a:rPr>
              <a:t>         ①量变是质变的必要准备，质变以量变为前提和基础。</a:t>
            </a:r>
            <a:endParaRPr lang="en-US" altLang="zh-CN" sz="2200" dirty="0">
              <a:latin typeface="华文中宋" panose="02010600040101010101" charset="-122"/>
              <a:ea typeface="华文中宋" panose="02010600040101010101" charset="-122"/>
            </a:endParaRPr>
          </a:p>
          <a:p>
            <a:pPr lvl="0">
              <a:lnSpc>
                <a:spcPct val="150000"/>
              </a:lnSpc>
            </a:pPr>
            <a:r>
              <a:rPr lang="zh-CN" altLang="en-US" sz="2200" dirty="0">
                <a:latin typeface="华文中宋" panose="02010600040101010101" charset="-122"/>
                <a:ea typeface="华文中宋" panose="02010600040101010101" charset="-122"/>
              </a:rPr>
              <a:t>         ②质变是量变的必然结果，量变达到一定程度必将会引起质变。</a:t>
            </a:r>
            <a:endParaRPr lang="zh-CN" altLang="en-US" sz="2200" dirty="0">
              <a:latin typeface="华文中宋" panose="02010600040101010101" charset="-122"/>
              <a:ea typeface="华文中宋" panose="02010600040101010101" charset="-122"/>
            </a:endParaRPr>
          </a:p>
          <a:p>
            <a:pPr lvl="0">
              <a:lnSpc>
                <a:spcPct val="150000"/>
              </a:lnSpc>
            </a:pPr>
            <a:endParaRPr lang="zh-CN" altLang="en-US" sz="2200" dirty="0">
              <a:latin typeface="华文中宋" panose="02010600040101010101" charset="-122"/>
              <a:ea typeface="华文中宋" panose="02010600040101010101" charset="-122"/>
            </a:endParaRPr>
          </a:p>
          <a:p>
            <a:pPr lvl="0">
              <a:lnSpc>
                <a:spcPct val="150000"/>
              </a:lnSpc>
            </a:pPr>
            <a:r>
              <a:rPr lang="zh-CN" altLang="en-US" sz="2200" dirty="0">
                <a:latin typeface="华文中宋" panose="02010600040101010101" charset="-122"/>
                <a:ea typeface="华文中宋" panose="02010600040101010101" charset="-122"/>
                <a:sym typeface="+mn-ea"/>
              </a:rPr>
              <a:t>如果需要保持事物的性质不变，就要注意分寸， 坚持适度原则</a:t>
            </a:r>
            <a:r>
              <a:rPr lang="zh-CN" altLang="en-US" sz="2200" dirty="0">
                <a:latin typeface="华文中宋" panose="02010600040101010101" charset="-122"/>
                <a:ea typeface="华文中宋" panose="02010600040101010101" charset="-122"/>
              </a:rPr>
              <a:t>   </a:t>
            </a:r>
            <a:endParaRPr lang="zh-CN" altLang="en-US" sz="2200" dirty="0">
              <a:latin typeface="华文中宋" panose="02010600040101010101" charset="-122"/>
              <a:ea typeface="华文中宋" panose="02010600040101010101" charset="-122"/>
            </a:endParaRPr>
          </a:p>
          <a:p>
            <a:pPr lvl="0">
              <a:lnSpc>
                <a:spcPct val="150000"/>
              </a:lnSpc>
            </a:pPr>
            <a:r>
              <a:rPr lang="zh-CN" altLang="en-US" sz="2200" dirty="0" smtClean="0">
                <a:solidFill>
                  <a:srgbClr val="FF0000"/>
                </a:solidFill>
                <a:latin typeface="华文中宋" panose="02010600040101010101" charset="-122"/>
                <a:ea typeface="华文中宋" panose="02010600040101010101" charset="-122"/>
              </a:rPr>
              <a:t>我们要坚持适度原则。（注意分寸、掌握火候、适可而止）</a:t>
            </a:r>
            <a:endParaRPr lang="zh-CN" altLang="en-US" sz="2200" dirty="0" smtClean="0">
              <a:solidFill>
                <a:srgbClr val="FF0000"/>
              </a:solidFill>
              <a:latin typeface="华文中宋" panose="02010600040101010101" charset="-122"/>
              <a:ea typeface="华文中宋" panose="02010600040101010101" charset="-122"/>
            </a:endParaRPr>
          </a:p>
        </p:txBody>
      </p:sp>
      <p:sp>
        <p:nvSpPr>
          <p:cNvPr id="24" name="TextBox 23"/>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6"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25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25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5">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25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rmAutofit lnSpcReduction="20000"/>
          </a:bodyPr>
          <a:lstStyle/>
          <a:p>
            <a:pPr marL="0" indent="0" algn="just">
              <a:lnSpc>
                <a:spcPct val="150000"/>
              </a:lnSpc>
              <a:buNone/>
            </a:pPr>
            <a:endParaRPr altLang="zh-CN" sz="2400" dirty="0">
              <a:latin typeface="微软雅黑" panose="020B0503020204020204" pitchFamily="34" charset="-122"/>
              <a:ea typeface="微软雅黑" panose="020B0503020204020204" pitchFamily="34" charset="-122"/>
              <a:sym typeface="+mn-ea"/>
            </a:endParaRPr>
          </a:p>
          <a:p>
            <a:pPr marL="0" indent="0" algn="l" defTabSz="913765" eaLnBrk="1" hangingPunct="1">
              <a:lnSpc>
                <a:spcPct val="200000"/>
              </a:lnSpc>
              <a:buNone/>
            </a:pPr>
            <a:r>
              <a:rPr lang="en-US" altLang="zh-CN" sz="2400" dirty="0">
                <a:solidFill>
                  <a:sysClr val="windowText" lastClr="000000"/>
                </a:solidFill>
                <a:latin typeface="微软雅黑" panose="020B0503020204020204" pitchFamily="34" charset="-122"/>
                <a:ea typeface="微软雅黑" panose="020B0503020204020204" pitchFamily="34" charset="-122"/>
                <a:cs typeface="+mn-ea"/>
                <a:sym typeface="+mn-ea"/>
              </a:rPr>
              <a:t>#</a:t>
            </a:r>
            <a:r>
              <a:rPr sz="2400" dirty="0" smtClean="0">
                <a:solidFill>
                  <a:sysClr val="windowText" lastClr="000000"/>
                </a:solidFill>
                <a:latin typeface="微软雅黑" panose="020B0503020204020204" pitchFamily="34" charset="-122"/>
                <a:ea typeface="微软雅黑" panose="020B0503020204020204" pitchFamily="34" charset="-122"/>
                <a:cs typeface="+mn-ea"/>
                <a:sym typeface="+mn-ea"/>
              </a:rPr>
              <a:t> </a:t>
            </a:r>
            <a:r>
              <a:rPr lang="en-US" sz="2400" dirty="0" smtClean="0">
                <a:solidFill>
                  <a:sysClr val="windowText" lastClr="000000"/>
                </a:solidFill>
                <a:latin typeface="微软雅黑" panose="020B0503020204020204" pitchFamily="34" charset="-122"/>
                <a:ea typeface="微软雅黑" panose="020B0503020204020204" pitchFamily="34" charset="-122"/>
                <a:cs typeface="+mn-ea"/>
                <a:sym typeface="+mn-ea"/>
              </a:rPr>
              <a:t>#</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区分量变和质变的根本标志是（    ）</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A 、事物的变化是否迅速</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B 、事物的变化是否超出度的范围</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C 、事物的变化是否彻底</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D 、事物的变化是否具有必然性</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sz="28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1744345"/>
            <a:ext cx="10769600" cy="4706620"/>
          </a:xfrm>
        </p:spPr>
        <p:txBody>
          <a:bodyPr>
            <a:noAutofit/>
          </a:bodyPr>
          <a:lstStyle/>
          <a:p>
            <a:pPr marL="0" indent="0" algn="l" defTabSz="913765" eaLnBrk="1" hangingPunct="1">
              <a:lnSpc>
                <a:spcPct val="200000"/>
              </a:lnSpc>
              <a:buNone/>
            </a:pPr>
            <a:r>
              <a:rPr lang="en-US" altLang="zh-CN" sz="2400" dirty="0">
                <a:solidFill>
                  <a:sysClr val="windowText" lastClr="000000"/>
                </a:solidFill>
                <a:latin typeface="微软雅黑" panose="020B0503020204020204" pitchFamily="34" charset="-122"/>
                <a:ea typeface="微软雅黑" panose="020B0503020204020204" pitchFamily="34" charset="-122"/>
                <a:cs typeface="+mn-ea"/>
                <a:sym typeface="+mn-ea"/>
              </a:rPr>
              <a:t>##</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区分量变和质变的根本标志是（  </a:t>
            </a:r>
            <a:r>
              <a:rPr lang="en-US" sz="2400" dirty="0">
                <a:solidFill>
                  <a:srgbClr val="C00000"/>
                </a:solidFill>
                <a:latin typeface="微软雅黑" panose="020B0503020204020204" pitchFamily="34" charset="-122"/>
                <a:ea typeface="微软雅黑" panose="020B0503020204020204" pitchFamily="34" charset="-122"/>
                <a:cs typeface="+mn-ea"/>
                <a:sym typeface="+mn-ea"/>
              </a:rPr>
              <a:t>B</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  ）</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latin typeface="微软雅黑" panose="020B0503020204020204" pitchFamily="34" charset="-122"/>
                <a:ea typeface="微软雅黑" panose="020B0503020204020204" pitchFamily="34" charset="-122"/>
                <a:cs typeface="+mn-ea"/>
                <a:sym typeface="+mn-ea"/>
              </a:rPr>
              <a:t>A 、事物的变化是否迅速</a:t>
            </a:r>
            <a:endParaRPr sz="2400" dirty="0">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latin typeface="微软雅黑" panose="020B0503020204020204" pitchFamily="34" charset="-122"/>
                <a:ea typeface="微软雅黑" panose="020B0503020204020204" pitchFamily="34" charset="-122"/>
                <a:cs typeface="+mn-ea"/>
                <a:sym typeface="+mn-ea"/>
              </a:rPr>
              <a:t> </a:t>
            </a:r>
            <a:r>
              <a:rPr sz="2400" b="1" dirty="0">
                <a:solidFill>
                  <a:srgbClr val="FF0000"/>
                </a:solidFill>
                <a:latin typeface="微软雅黑" panose="020B0503020204020204" pitchFamily="34" charset="-122"/>
                <a:ea typeface="微软雅黑" panose="020B0503020204020204" pitchFamily="34" charset="-122"/>
                <a:cs typeface="+mn-ea"/>
                <a:sym typeface="+mn-ea"/>
              </a:rPr>
              <a:t>B 、事物的变化是否超出度的范围</a:t>
            </a:r>
            <a:endParaRPr sz="2400" b="1" dirty="0">
              <a:solidFill>
                <a:srgbClr val="FF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latin typeface="微软雅黑" panose="020B0503020204020204" pitchFamily="34" charset="-122"/>
                <a:ea typeface="微软雅黑" panose="020B0503020204020204" pitchFamily="34" charset="-122"/>
                <a:cs typeface="+mn-ea"/>
                <a:sym typeface="+mn-ea"/>
              </a:rPr>
              <a:t> C 、事物的变化是否彻底</a:t>
            </a:r>
            <a:endParaRPr sz="2400" dirty="0">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r>
              <a:rPr sz="2400" dirty="0">
                <a:latin typeface="微软雅黑" panose="020B0503020204020204" pitchFamily="34" charset="-122"/>
                <a:ea typeface="微软雅黑" panose="020B0503020204020204" pitchFamily="34" charset="-122"/>
                <a:cs typeface="+mn-ea"/>
                <a:sym typeface="+mn-ea"/>
              </a:rPr>
              <a:t>D 、事物的变化是否具有必然性</a:t>
            </a:r>
            <a:r>
              <a:rPr sz="2400" dirty="0">
                <a:solidFill>
                  <a:sysClr val="windowText" lastClr="000000"/>
                </a:solidFill>
                <a:latin typeface="微软雅黑" panose="020B0503020204020204" pitchFamily="34" charset="-122"/>
                <a:ea typeface="微软雅黑" panose="020B0503020204020204" pitchFamily="34" charset="-122"/>
                <a:cs typeface="+mn-ea"/>
                <a:sym typeface="+mn-ea"/>
              </a:rPr>
              <a:t>解析 事物的变化是否超出度的范围，是区分量变和质变的根本标志。</a:t>
            </a: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l" defTabSz="913765" eaLnBrk="1" hangingPunct="1">
              <a:lnSpc>
                <a:spcPct val="200000"/>
              </a:lnSpc>
              <a:buNone/>
            </a:pP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sz="24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sz="24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6445" y="1844824"/>
            <a:ext cx="10769600" cy="4706620"/>
          </a:xfrm>
        </p:spPr>
        <p:txBody>
          <a:bodyPr>
            <a:normAutofit/>
          </a:bodyPr>
          <a:lstStyle/>
          <a:p>
            <a:pPr marL="0" indent="0" algn="just">
              <a:lnSpc>
                <a:spcPct val="150000"/>
              </a:lnSpc>
              <a:buNone/>
            </a:pPr>
            <a:endParaRPr altLang="zh-CN" sz="2000" dirty="0">
              <a:latin typeface="微软雅黑" panose="020B0503020204020204" pitchFamily="34" charset="-122"/>
              <a:ea typeface="微软雅黑" panose="020B0503020204020204" pitchFamily="34" charset="-122"/>
              <a:sym typeface="+mn-ea"/>
            </a:endParaRPr>
          </a:p>
          <a:p>
            <a:pPr marL="0" indent="0" defTabSz="913765">
              <a:lnSpc>
                <a:spcPct val="200000"/>
              </a:lnSpc>
              <a:buNone/>
            </a:pPr>
            <a:r>
              <a:rPr lang="en-US" altLang="zh-CN" sz="2000" dirty="0">
                <a:solidFill>
                  <a:sysClr val="windowText" lastClr="000000"/>
                </a:solidFill>
                <a:latin typeface="微软雅黑" panose="020B0503020204020204" pitchFamily="34" charset="-122"/>
                <a:ea typeface="微软雅黑" panose="020B0503020204020204" pitchFamily="34" charset="-122"/>
                <a:cs typeface="+mn-ea"/>
              </a:rPr>
              <a:t>##</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rPr>
              <a:t>质量互变规律揭示了（ ）</a:t>
            </a:r>
            <a:endParaRPr lang="en-US" altLang="zh-CN" sz="2000" dirty="0">
              <a:solidFill>
                <a:sysClr val="windowText" lastClr="000000"/>
              </a:solidFill>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solidFill>
                  <a:sysClr val="windowText" lastClr="000000"/>
                </a:solidFill>
                <a:latin typeface="微软雅黑" panose="020B0503020204020204" pitchFamily="34" charset="-122"/>
                <a:ea typeface="微软雅黑" panose="020B0503020204020204" pitchFamily="34" charset="-122"/>
                <a:cs typeface="+mn-ea"/>
              </a:rPr>
              <a:t>A </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rPr>
              <a:t>事物发展的基本趋势 </a:t>
            </a:r>
            <a:endParaRPr lang="en-US" altLang="zh-CN" sz="2000" dirty="0">
              <a:solidFill>
                <a:sysClr val="windowText" lastClr="000000"/>
              </a:solidFill>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solidFill>
                  <a:sysClr val="windowText" lastClr="000000"/>
                </a:solidFill>
                <a:latin typeface="微软雅黑" panose="020B0503020204020204" pitchFamily="34" charset="-122"/>
                <a:ea typeface="微软雅黑" panose="020B0503020204020204" pitchFamily="34" charset="-122"/>
                <a:cs typeface="+mn-ea"/>
              </a:rPr>
              <a:t>B </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rPr>
              <a:t>事物发展的状态和形式 </a:t>
            </a:r>
            <a:endParaRPr lang="en-US" altLang="zh-CN" sz="2000" dirty="0">
              <a:solidFill>
                <a:sysClr val="windowText" lastClr="000000"/>
              </a:solidFill>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solidFill>
                  <a:sysClr val="windowText" lastClr="000000"/>
                </a:solidFill>
                <a:latin typeface="微软雅黑" panose="020B0503020204020204" pitchFamily="34" charset="-122"/>
                <a:ea typeface="微软雅黑" panose="020B0503020204020204" pitchFamily="34" charset="-122"/>
                <a:cs typeface="+mn-ea"/>
              </a:rPr>
              <a:t>C </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rPr>
              <a:t>事物发展的方向和道路 </a:t>
            </a:r>
            <a:endParaRPr lang="en-US" altLang="zh-CN" sz="2000" dirty="0">
              <a:solidFill>
                <a:sysClr val="windowText" lastClr="000000"/>
              </a:solidFill>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solidFill>
                  <a:sysClr val="windowText" lastClr="000000"/>
                </a:solidFill>
                <a:latin typeface="微软雅黑" panose="020B0503020204020204" pitchFamily="34" charset="-122"/>
                <a:ea typeface="微软雅黑" panose="020B0503020204020204" pitchFamily="34" charset="-122"/>
                <a:cs typeface="+mn-ea"/>
              </a:rPr>
              <a:t>D </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rPr>
              <a:t>事物发展的源泉和动力</a:t>
            </a:r>
            <a:endParaRPr sz="20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sz="20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3615" y="1744345"/>
            <a:ext cx="10769600" cy="4706620"/>
          </a:xfrm>
        </p:spPr>
        <p:txBody>
          <a:bodyPr>
            <a:normAutofit/>
          </a:bodyPr>
          <a:lstStyle/>
          <a:p>
            <a:pPr marL="0" indent="0" algn="just">
              <a:lnSpc>
                <a:spcPct val="150000"/>
              </a:lnSpc>
              <a:buNone/>
            </a:pPr>
            <a:endParaRPr altLang="zh-CN" sz="2000" dirty="0">
              <a:latin typeface="微软雅黑" panose="020B0503020204020204" pitchFamily="34" charset="-122"/>
              <a:ea typeface="微软雅黑" panose="020B0503020204020204" pitchFamily="34" charset="-122"/>
              <a:sym typeface="+mn-ea"/>
            </a:endParaRPr>
          </a:p>
          <a:p>
            <a:pPr marL="0" indent="0" defTabSz="913765">
              <a:lnSpc>
                <a:spcPct val="200000"/>
              </a:lnSpc>
              <a:buNone/>
            </a:pPr>
            <a:r>
              <a:rPr lang="en-US" altLang="zh-CN" sz="2000" dirty="0">
                <a:solidFill>
                  <a:sysClr val="windowText" lastClr="000000"/>
                </a:solidFill>
                <a:latin typeface="微软雅黑" panose="020B0503020204020204" pitchFamily="34" charset="-122"/>
                <a:ea typeface="微软雅黑" panose="020B0503020204020204" pitchFamily="34" charset="-122"/>
                <a:cs typeface="+mn-ea"/>
              </a:rPr>
              <a:t>##</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rPr>
              <a:t>质量互变规律揭示了</a:t>
            </a:r>
            <a:r>
              <a:rPr lang="zh-CN" altLang="en-US" sz="2000" dirty="0" smtClean="0">
                <a:solidFill>
                  <a:sysClr val="windowText" lastClr="000000"/>
                </a:solidFill>
                <a:latin typeface="微软雅黑" panose="020B0503020204020204" pitchFamily="34" charset="-122"/>
                <a:ea typeface="微软雅黑" panose="020B0503020204020204" pitchFamily="34" charset="-122"/>
                <a:cs typeface="+mn-ea"/>
              </a:rPr>
              <a:t>（</a:t>
            </a:r>
            <a:r>
              <a:rPr lang="en-US" altLang="zh-CN" sz="2000" b="1" dirty="0">
                <a:solidFill>
                  <a:srgbClr val="FF0000"/>
                </a:solidFill>
                <a:latin typeface="微软雅黑" panose="020B0503020204020204" pitchFamily="34" charset="-122"/>
                <a:ea typeface="微软雅黑" panose="020B0503020204020204" pitchFamily="34" charset="-122"/>
                <a:cs typeface="+mn-ea"/>
              </a:rPr>
              <a:t>B</a:t>
            </a:r>
            <a:r>
              <a:rPr lang="zh-CN" altLang="en-US" sz="2000" dirty="0" smtClean="0">
                <a:solidFill>
                  <a:sysClr val="windowText" lastClr="000000"/>
                </a:solidFill>
                <a:latin typeface="微软雅黑" panose="020B0503020204020204" pitchFamily="34" charset="-122"/>
                <a:ea typeface="微软雅黑" panose="020B0503020204020204" pitchFamily="34" charset="-122"/>
                <a:cs typeface="+mn-ea"/>
              </a:rPr>
              <a:t> </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rPr>
              <a:t>）</a:t>
            </a:r>
            <a:endParaRPr lang="en-US" altLang="zh-CN" sz="2000" dirty="0">
              <a:solidFill>
                <a:sysClr val="windowText" lastClr="000000"/>
              </a:solidFill>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solidFill>
                  <a:sysClr val="windowText" lastClr="000000"/>
                </a:solidFill>
                <a:latin typeface="微软雅黑" panose="020B0503020204020204" pitchFamily="34" charset="-122"/>
                <a:ea typeface="微软雅黑" panose="020B0503020204020204" pitchFamily="34" charset="-122"/>
                <a:cs typeface="+mn-ea"/>
              </a:rPr>
              <a:t>A </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rPr>
              <a:t>事物发展的基本趋势 </a:t>
            </a:r>
            <a:endParaRPr lang="en-US" altLang="zh-CN" sz="2000" dirty="0">
              <a:solidFill>
                <a:sysClr val="windowText" lastClr="000000"/>
              </a:solidFill>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b="1" dirty="0">
                <a:solidFill>
                  <a:srgbClr val="FF0000"/>
                </a:solidFill>
                <a:latin typeface="微软雅黑" panose="020B0503020204020204" pitchFamily="34" charset="-122"/>
                <a:ea typeface="微软雅黑" panose="020B0503020204020204" pitchFamily="34" charset="-122"/>
                <a:cs typeface="+mn-ea"/>
              </a:rPr>
              <a:t>B </a:t>
            </a:r>
            <a:r>
              <a:rPr lang="zh-CN" altLang="en-US" sz="2000" b="1" dirty="0">
                <a:solidFill>
                  <a:srgbClr val="FF0000"/>
                </a:solidFill>
                <a:latin typeface="微软雅黑" panose="020B0503020204020204" pitchFamily="34" charset="-122"/>
                <a:ea typeface="微软雅黑" panose="020B0503020204020204" pitchFamily="34" charset="-122"/>
                <a:cs typeface="+mn-ea"/>
              </a:rPr>
              <a:t>事物发展的状态和形式 </a:t>
            </a:r>
            <a:endParaRPr lang="en-US" altLang="zh-CN" sz="2000" b="1" dirty="0">
              <a:solidFill>
                <a:srgbClr val="FF0000"/>
              </a:solidFill>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solidFill>
                  <a:sysClr val="windowText" lastClr="000000"/>
                </a:solidFill>
                <a:latin typeface="微软雅黑" panose="020B0503020204020204" pitchFamily="34" charset="-122"/>
                <a:ea typeface="微软雅黑" panose="020B0503020204020204" pitchFamily="34" charset="-122"/>
                <a:cs typeface="+mn-ea"/>
              </a:rPr>
              <a:t>C </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rPr>
              <a:t>事物发展的方向和道路 </a:t>
            </a:r>
            <a:endParaRPr lang="en-US" altLang="zh-CN" sz="2000" dirty="0">
              <a:solidFill>
                <a:sysClr val="windowText" lastClr="000000"/>
              </a:solidFill>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en-US" altLang="zh-CN" sz="2000" dirty="0">
                <a:solidFill>
                  <a:sysClr val="windowText" lastClr="000000"/>
                </a:solidFill>
                <a:latin typeface="微软雅黑" panose="020B0503020204020204" pitchFamily="34" charset="-122"/>
                <a:ea typeface="微软雅黑" panose="020B0503020204020204" pitchFamily="34" charset="-122"/>
                <a:cs typeface="+mn-ea"/>
              </a:rPr>
              <a:t>D </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rPr>
              <a:t>事物发展的源泉和动力</a:t>
            </a:r>
            <a:endParaRPr sz="2000" dirty="0">
              <a:solidFill>
                <a:sysClr val="windowText" lastClr="000000"/>
              </a:solidFill>
              <a:latin typeface="微软雅黑" panose="020B0503020204020204" pitchFamily="34" charset="-122"/>
              <a:ea typeface="微软雅黑" panose="020B0503020204020204" pitchFamily="34" charset="-122"/>
              <a:cs typeface="+mn-ea"/>
              <a:sym typeface="+mn-ea"/>
            </a:endParaRPr>
          </a:p>
          <a:p>
            <a:pPr marL="0" indent="0" algn="just" eaLnBrk="1" hangingPunct="1">
              <a:lnSpc>
                <a:spcPct val="150000"/>
              </a:lnSpc>
              <a:buNone/>
            </a:pPr>
            <a:endParaRPr sz="2000" dirty="0">
              <a:solidFill>
                <a:schemeClr val="tx1">
                  <a:lumMod val="50000"/>
                </a:schemeClr>
              </a:solidFill>
              <a:latin typeface="微软雅黑" panose="020B0503020204020204" pitchFamily="34" charset="-122"/>
              <a:ea typeface="微软雅黑" panose="020B0503020204020204" pitchFamily="34" charset="-122"/>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766445" y="2550795"/>
            <a:ext cx="11055985" cy="2245995"/>
          </a:xfrm>
        </p:spPr>
        <p:txBody>
          <a:bodyPr>
            <a:normAutofit fontScale="92500" lnSpcReduction="20000"/>
          </a:bodyPr>
          <a:lstStyle/>
          <a:p>
            <a:pPr marL="0" indent="0" algn="just" eaLnBrk="1" hangingPunct="1">
              <a:lnSpc>
                <a:spcPct val="150000"/>
              </a:lnSpc>
              <a:buNone/>
            </a:pPr>
            <a:r>
              <a:rPr lang="en-US" altLang="zh-CN" sz="2400" dirty="0">
                <a:latin typeface="微软雅黑" panose="020B0503020204020204" pitchFamily="34" charset="-122"/>
                <a:ea typeface="微软雅黑" panose="020B0503020204020204" pitchFamily="34" charset="-122"/>
                <a:sym typeface="+mn-ea"/>
              </a:rPr>
              <a:t>##4. </a:t>
            </a:r>
            <a:r>
              <a:rPr lang="zh-CN" altLang="en-US" sz="2400" dirty="0">
                <a:latin typeface="微软雅黑" panose="020B0503020204020204" pitchFamily="34" charset="-122"/>
                <a:ea typeface="微软雅黑" panose="020B0503020204020204" pitchFamily="34" charset="-122"/>
                <a:sym typeface="+mn-ea"/>
              </a:rPr>
              <a:t>英国古典经济学的代表人物是  </a:t>
            </a:r>
            <a:r>
              <a:rPr lang="en-US" altLang="zh-CN" sz="2400" dirty="0">
                <a:latin typeface="微软雅黑" panose="020B0503020204020204" pitchFamily="34" charset="-122"/>
                <a:ea typeface="微软雅黑" panose="020B0503020204020204" pitchFamily="34" charset="-122"/>
                <a:sym typeface="+mn-ea"/>
              </a:rPr>
              <a:t>(        ) 0-P41  1410</a:t>
            </a:r>
            <a:endParaRPr lang="en-US" altLang="zh-CN" sz="2400" dirty="0">
              <a:latin typeface="微软雅黑" panose="020B0503020204020204" pitchFamily="34" charset="-122"/>
              <a:ea typeface="微软雅黑" panose="020B0503020204020204" pitchFamily="34" charset="-122"/>
            </a:endParaRPr>
          </a:p>
          <a:p>
            <a:pPr marL="0" indent="0" algn="just" eaLnBrk="1" hangingPunct="1">
              <a:lnSpc>
                <a:spcPct val="150000"/>
              </a:lnSpc>
              <a:buNone/>
            </a:pPr>
            <a:r>
              <a:rPr lang="en-US" altLang="zh-CN" sz="2400" dirty="0">
                <a:latin typeface="微软雅黑" panose="020B0503020204020204" pitchFamily="34" charset="-122"/>
                <a:ea typeface="微软雅黑" panose="020B0503020204020204" pitchFamily="34" charset="-122"/>
                <a:sym typeface="+mn-ea"/>
              </a:rPr>
              <a:t>  A. </a:t>
            </a:r>
            <a:r>
              <a:rPr lang="zh-CN" altLang="en-US" sz="2400" dirty="0">
                <a:latin typeface="微软雅黑" panose="020B0503020204020204" pitchFamily="34" charset="-122"/>
                <a:ea typeface="微软雅黑" panose="020B0503020204020204" pitchFamily="34" charset="-122"/>
                <a:sym typeface="+mn-ea"/>
              </a:rPr>
              <a:t>培根和洛克                               </a:t>
            </a:r>
            <a:r>
              <a:rPr lang="en-US" altLang="zh-CN" sz="2400" dirty="0">
                <a:latin typeface="微软雅黑" panose="020B0503020204020204" pitchFamily="34" charset="-122"/>
                <a:ea typeface="微软雅黑" panose="020B0503020204020204" pitchFamily="34" charset="-122"/>
                <a:sym typeface="+mn-ea"/>
              </a:rPr>
              <a:t>B. </a:t>
            </a:r>
            <a:r>
              <a:rPr lang="zh-CN" altLang="en-US" sz="2400" dirty="0">
                <a:latin typeface="微软雅黑" panose="020B0503020204020204" pitchFamily="34" charset="-122"/>
                <a:ea typeface="微软雅黑" panose="020B0503020204020204" pitchFamily="34" charset="-122"/>
                <a:sym typeface="+mn-ea"/>
              </a:rPr>
              <a:t>黑格尔和费尔巴哈        </a:t>
            </a:r>
            <a:endParaRPr lang="zh-CN" altLang="en-US" sz="2400" dirty="0">
              <a:latin typeface="微软雅黑" panose="020B0503020204020204" pitchFamily="34" charset="-122"/>
              <a:ea typeface="微软雅黑" panose="020B0503020204020204" pitchFamily="34" charset="-122"/>
            </a:endParaRPr>
          </a:p>
          <a:p>
            <a:pPr marL="0" indent="0" algn="just" eaLnBrk="1" hangingPunct="1">
              <a:lnSpc>
                <a:spcPct val="150000"/>
              </a:lnSpc>
              <a:buNone/>
            </a:pPr>
            <a:r>
              <a:rPr lang="en-US" altLang="zh-CN" sz="2400" dirty="0">
                <a:latin typeface="微软雅黑" panose="020B0503020204020204" pitchFamily="34" charset="-122"/>
                <a:ea typeface="微软雅黑" panose="020B0503020204020204" pitchFamily="34" charset="-122"/>
                <a:sym typeface="+mn-ea"/>
              </a:rPr>
              <a:t>  C. </a:t>
            </a:r>
            <a:r>
              <a:rPr lang="zh-CN" altLang="en-US" sz="2400" dirty="0">
                <a:latin typeface="微软雅黑" panose="020B0503020204020204" pitchFamily="34" charset="-122"/>
                <a:ea typeface="微软雅黑" panose="020B0503020204020204" pitchFamily="34" charset="-122"/>
                <a:sym typeface="+mn-ea"/>
              </a:rPr>
              <a:t>亚当斯密和大卫</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李嘉图             </a:t>
            </a:r>
            <a:r>
              <a:rPr lang="en-US" altLang="zh-CN" sz="2400" dirty="0">
                <a:latin typeface="微软雅黑" panose="020B0503020204020204" pitchFamily="34" charset="-122"/>
                <a:ea typeface="微软雅黑" panose="020B0503020204020204" pitchFamily="34" charset="-122"/>
                <a:sym typeface="+mn-ea"/>
              </a:rPr>
              <a:t>D. </a:t>
            </a:r>
            <a:r>
              <a:rPr lang="zh-CN" altLang="en-US" sz="2400" dirty="0">
                <a:latin typeface="微软雅黑" panose="020B0503020204020204" pitchFamily="34" charset="-122"/>
                <a:ea typeface="微软雅黑" panose="020B0503020204020204" pitchFamily="34" charset="-122"/>
                <a:sym typeface="+mn-ea"/>
              </a:rPr>
              <a:t>圣西门和傅里叶</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r>
              <a:rPr lang="zh-CN" altLang="en-US" sz="2400" dirty="0">
                <a:latin typeface="微软雅黑" panose="020B0503020204020204" pitchFamily="34" charset="-122"/>
                <a:ea typeface="微软雅黑" panose="020B0503020204020204" pitchFamily="34" charset="-122"/>
                <a:sym typeface="+mn-ea"/>
              </a:rPr>
              <a:t> </a:t>
            </a:r>
            <a:endParaRPr lang="zh-CN" altLang="en-US" sz="2400" dirty="0"/>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371364" y="1196752"/>
          <a:ext cx="11161240" cy="42930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Box 1"/>
          <p:cNvSpPr txBox="1"/>
          <p:nvPr/>
        </p:nvSpPr>
        <p:spPr>
          <a:xfrm>
            <a:off x="1343472" y="4077072"/>
            <a:ext cx="1584176" cy="461665"/>
          </a:xfrm>
          <a:prstGeom prst="rect">
            <a:avLst/>
          </a:prstGeom>
          <a:noFill/>
        </p:spPr>
        <p:txBody>
          <a:bodyPr wrap="square" rtlCol="0">
            <a:spAutoFit/>
          </a:bodyPr>
          <a:lstStyle/>
          <a:p>
            <a:r>
              <a:rPr lang="zh-CN" altLang="en-US" sz="2400" b="1" dirty="0" smtClean="0">
                <a:solidFill>
                  <a:srgbClr val="00B050"/>
                </a:solidFill>
                <a:latin typeface="微软雅黑" panose="020B0503020204020204" pitchFamily="34" charset="-122"/>
                <a:ea typeface="微软雅黑" panose="020B0503020204020204" pitchFamily="34" charset="-122"/>
              </a:rPr>
              <a:t>（选择题）</a:t>
            </a:r>
            <a:endParaRPr lang="zh-CN" altLang="en-US" sz="2400" b="1" dirty="0">
              <a:solidFill>
                <a:srgbClr val="00B050"/>
              </a:solidFill>
              <a:latin typeface="微软雅黑" panose="020B0503020204020204" pitchFamily="34" charset="-122"/>
              <a:ea typeface="微软雅黑" panose="020B0503020204020204" pitchFamily="34" charset="-122"/>
            </a:endParaRPr>
          </a:p>
        </p:txBody>
      </p:sp>
      <p:sp>
        <p:nvSpPr>
          <p:cNvPr id="7" name="矩形 6"/>
          <p:cNvSpPr/>
          <p:nvPr/>
        </p:nvSpPr>
        <p:spPr>
          <a:xfrm>
            <a:off x="4307840" y="3847465"/>
            <a:ext cx="7535545" cy="1114425"/>
          </a:xfrm>
          <a:prstGeom prst="rect">
            <a:avLst/>
          </a:prstGeom>
          <a:noFill/>
          <a:ln w="698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551384" y="1574731"/>
            <a:ext cx="10801200" cy="2122805"/>
          </a:xfrm>
          <a:prstGeom prst="rect">
            <a:avLst/>
          </a:prstGeom>
          <a:noFill/>
        </p:spPr>
        <p:txBody>
          <a:bodyPr wrap="square" rtlCol="0">
            <a:spAutoFit/>
          </a:bodyPr>
          <a:lstStyle/>
          <a:p>
            <a:pPr>
              <a:lnSpc>
                <a:spcPct val="150000"/>
              </a:lnSpc>
            </a:pPr>
            <a:r>
              <a:rPr lang="en-US" altLang="zh-CN" sz="2200" b="1" dirty="0" smtClean="0">
                <a:latin typeface="华文中宋" panose="02010600040101010101" charset="-122"/>
                <a:ea typeface="华文中宋" panose="02010600040101010101" charset="-122"/>
              </a:rPr>
              <a:t>【</a:t>
            </a:r>
            <a:r>
              <a:rPr lang="zh-CN" altLang="en-US" sz="2200" b="1" dirty="0" smtClean="0">
                <a:latin typeface="华文中宋" panose="02010600040101010101" charset="-122"/>
                <a:ea typeface="华文中宋" panose="02010600040101010101" charset="-122"/>
              </a:rPr>
              <a:t>知识点</a:t>
            </a:r>
            <a:r>
              <a:rPr lang="en-US" altLang="zh-CN" sz="2200" b="1" dirty="0">
                <a:latin typeface="华文中宋" panose="02010600040101010101" charset="-122"/>
                <a:ea typeface="华文中宋" panose="02010600040101010101" charset="-122"/>
              </a:rPr>
              <a:t>8</a:t>
            </a:r>
            <a:r>
              <a:rPr lang="en-US" altLang="zh-CN" sz="2200" b="1" dirty="0" smtClean="0">
                <a:latin typeface="华文中宋" panose="02010600040101010101" charset="-122"/>
                <a:ea typeface="华文中宋" panose="02010600040101010101" charset="-122"/>
              </a:rPr>
              <a:t>】</a:t>
            </a:r>
            <a:r>
              <a:rPr lang="zh-CN" altLang="en-US" sz="2200" dirty="0" smtClean="0">
                <a:latin typeface="华文中宋" panose="02010600040101010101" charset="-122"/>
                <a:ea typeface="华文中宋" panose="02010600040101010101" charset="-122"/>
              </a:rPr>
              <a:t>否定之否定</a:t>
            </a:r>
            <a:r>
              <a:rPr lang="zh-CN" altLang="en-US" sz="2200" dirty="0">
                <a:latin typeface="华文中宋" panose="02010600040101010101" charset="-122"/>
                <a:ea typeface="华文中宋" panose="02010600040101010101" charset="-122"/>
              </a:rPr>
              <a:t>规律</a:t>
            </a:r>
            <a:r>
              <a:rPr lang="en-US" altLang="zh-CN" sz="2200" dirty="0">
                <a:latin typeface="华文中宋" panose="02010600040101010101" charset="-122"/>
                <a:ea typeface="华文中宋" panose="02010600040101010101" charset="-122"/>
              </a:rPr>
              <a:t>——</a:t>
            </a:r>
            <a:r>
              <a:rPr lang="zh-CN" altLang="en-US" sz="2200" dirty="0">
                <a:latin typeface="华文中宋" panose="02010600040101010101" charset="-122"/>
                <a:ea typeface="华文中宋" panose="02010600040101010101" charset="-122"/>
              </a:rPr>
              <a:t>辩证的否定观</a:t>
            </a:r>
            <a:r>
              <a:rPr lang="zh-CN" altLang="en-US" sz="2200" b="1" dirty="0">
                <a:solidFill>
                  <a:srgbClr val="C00000"/>
                </a:solidFill>
                <a:latin typeface="华文中宋" panose="02010600040101010101" charset="-122"/>
                <a:ea typeface="华文中宋" panose="02010600040101010101" charset="-122"/>
              </a:rPr>
              <a:t>（自己</a:t>
            </a:r>
            <a:r>
              <a:rPr lang="zh-CN" altLang="en-US" sz="2200" b="1" u="sng" dirty="0">
                <a:solidFill>
                  <a:srgbClr val="C00000"/>
                </a:solidFill>
                <a:latin typeface="华文中宋" panose="02010600040101010101" charset="-122"/>
                <a:ea typeface="华文中宋" panose="02010600040101010101" charset="-122"/>
              </a:rPr>
              <a:t>对自己</a:t>
            </a:r>
            <a:r>
              <a:rPr lang="zh-CN" altLang="en-US" sz="2200" b="1" dirty="0">
                <a:solidFill>
                  <a:srgbClr val="C00000"/>
                </a:solidFill>
                <a:latin typeface="华文中宋" panose="02010600040101010101" charset="-122"/>
                <a:ea typeface="华文中宋" panose="02010600040101010101" charset="-122"/>
              </a:rPr>
              <a:t>的</a:t>
            </a:r>
            <a:r>
              <a:rPr lang="zh-CN" altLang="en-US" sz="2200" b="1" u="sng" dirty="0">
                <a:solidFill>
                  <a:srgbClr val="C00000"/>
                </a:solidFill>
                <a:latin typeface="华文中宋" panose="02010600040101010101" charset="-122"/>
                <a:ea typeface="华文中宋" panose="02010600040101010101" charset="-122"/>
              </a:rPr>
              <a:t>批判和继承</a:t>
            </a:r>
            <a:r>
              <a:rPr lang="zh-CN" altLang="en-US" sz="2200" b="1" dirty="0" smtClean="0">
                <a:solidFill>
                  <a:srgbClr val="C00000"/>
                </a:solidFill>
                <a:latin typeface="华文中宋" panose="02010600040101010101" charset="-122"/>
                <a:ea typeface="华文中宋" panose="02010600040101010101" charset="-122"/>
              </a:rPr>
              <a:t>）</a:t>
            </a:r>
            <a:endParaRPr lang="en-US" altLang="zh-CN" sz="2200" b="1" dirty="0">
              <a:solidFill>
                <a:srgbClr val="C00000"/>
              </a:solidFill>
              <a:latin typeface="宋体" panose="02010600030101010101" pitchFamily="2" charset="-122"/>
              <a:ea typeface="宋体" panose="02010600030101010101" pitchFamily="2" charset="-122"/>
            </a:endParaRPr>
          </a:p>
          <a:p>
            <a:pPr>
              <a:lnSpc>
                <a:spcPct val="150000"/>
              </a:lnSpc>
            </a:pPr>
            <a:r>
              <a:rPr lang="zh-CN" altLang="en-US" sz="2200" b="1" dirty="0" smtClean="0">
                <a:latin typeface="华文中宋" panose="02010600040101010101" charset="-122"/>
                <a:ea typeface="华文中宋" panose="02010600040101010101" charset="-122"/>
              </a:rPr>
              <a:t>三个阶段：</a:t>
            </a:r>
            <a:r>
              <a:rPr lang="zh-CN" altLang="en-US" sz="2200" dirty="0" smtClean="0">
                <a:latin typeface="华文中宋" panose="02010600040101010101" charset="-122"/>
                <a:ea typeface="华文中宋" panose="02010600040101010101" charset="-122"/>
              </a:rPr>
              <a:t>“肯定</a:t>
            </a:r>
            <a:r>
              <a:rPr lang="en-US" altLang="zh-CN" sz="2200" dirty="0" smtClean="0">
                <a:latin typeface="华文中宋" panose="02010600040101010101" charset="-122"/>
                <a:ea typeface="华文中宋" panose="02010600040101010101" charset="-122"/>
              </a:rPr>
              <a:t>——</a:t>
            </a:r>
            <a:r>
              <a:rPr lang="zh-CN" altLang="en-US" sz="2200" dirty="0" smtClean="0">
                <a:latin typeface="华文中宋" panose="02010600040101010101" charset="-122"/>
                <a:ea typeface="华文中宋" panose="02010600040101010101" charset="-122"/>
              </a:rPr>
              <a:t>否定</a:t>
            </a:r>
            <a:r>
              <a:rPr lang="en-US" altLang="zh-CN" sz="2200" dirty="0" smtClean="0">
                <a:latin typeface="华文中宋" panose="02010600040101010101" charset="-122"/>
                <a:ea typeface="华文中宋" panose="02010600040101010101" charset="-122"/>
              </a:rPr>
              <a:t>——</a:t>
            </a:r>
            <a:r>
              <a:rPr lang="zh-CN" altLang="en-US" sz="2200" b="1" dirty="0" smtClean="0">
                <a:latin typeface="华文中宋" panose="02010600040101010101" charset="-122"/>
                <a:ea typeface="华文中宋" panose="02010600040101010101" charset="-122"/>
              </a:rPr>
              <a:t>否定之否定（肯定）</a:t>
            </a:r>
            <a:r>
              <a:rPr lang="zh-CN" altLang="en-US" sz="2200" dirty="0" smtClean="0">
                <a:latin typeface="华文中宋" panose="02010600040101010101" charset="-122"/>
                <a:ea typeface="华文中宋" panose="02010600040101010101" charset="-122"/>
              </a:rPr>
              <a:t>”</a:t>
            </a:r>
            <a:r>
              <a:rPr lang="zh-CN" altLang="en-US" sz="2200" dirty="0">
                <a:latin typeface="华文中宋" panose="02010600040101010101" charset="-122"/>
                <a:ea typeface="华文中宋" panose="02010600040101010101" charset="-122"/>
              </a:rPr>
              <a:t>。</a:t>
            </a:r>
            <a:endParaRPr lang="en-US" altLang="zh-CN" sz="2200" dirty="0" smtClean="0">
              <a:latin typeface="华文中宋" panose="02010600040101010101" charset="-122"/>
              <a:ea typeface="华文中宋" panose="02010600040101010101" charset="-122"/>
            </a:endParaRPr>
          </a:p>
          <a:p>
            <a:pPr lvl="0">
              <a:lnSpc>
                <a:spcPct val="150000"/>
              </a:lnSpc>
            </a:pPr>
            <a:r>
              <a:rPr lang="zh-CN" altLang="en-US" sz="2200" b="1" dirty="0" smtClean="0">
                <a:latin typeface="华文中宋" panose="02010600040101010101" charset="-122"/>
                <a:ea typeface="华文中宋" panose="02010600040101010101" charset="-122"/>
              </a:rPr>
              <a:t>形式：</a:t>
            </a:r>
            <a:r>
              <a:rPr lang="zh-CN" altLang="en-US" sz="2200" dirty="0" smtClean="0">
                <a:latin typeface="华文中宋" panose="02010600040101010101" charset="-122"/>
                <a:ea typeface="华文中宋" panose="02010600040101010101" charset="-122"/>
              </a:rPr>
              <a:t>螺旋式上升和波浪式前进，揭示了事物发展是</a:t>
            </a:r>
            <a:r>
              <a:rPr lang="zh-CN" altLang="en-US" sz="2200" b="1" dirty="0" smtClean="0">
                <a:solidFill>
                  <a:srgbClr val="C00000"/>
                </a:solidFill>
                <a:latin typeface="华文中宋" panose="02010600040101010101" charset="-122"/>
                <a:ea typeface="华文中宋" panose="02010600040101010101" charset="-122"/>
              </a:rPr>
              <a:t>前进性</a:t>
            </a:r>
            <a:r>
              <a:rPr lang="zh-CN" altLang="en-US" sz="2200" dirty="0" smtClean="0">
                <a:latin typeface="华文中宋" panose="02010600040101010101" charset="-122"/>
                <a:ea typeface="华文中宋" panose="02010600040101010101" charset="-122"/>
              </a:rPr>
              <a:t>和</a:t>
            </a:r>
            <a:r>
              <a:rPr lang="zh-CN" altLang="en-US" sz="2200" b="1" dirty="0" smtClean="0">
                <a:solidFill>
                  <a:srgbClr val="C00000"/>
                </a:solidFill>
                <a:latin typeface="华文中宋" panose="02010600040101010101" charset="-122"/>
                <a:ea typeface="华文中宋" panose="02010600040101010101" charset="-122"/>
              </a:rPr>
              <a:t>曲折性</a:t>
            </a:r>
            <a:r>
              <a:rPr lang="zh-CN" altLang="en-US" sz="2200" dirty="0" smtClean="0">
                <a:latin typeface="华文中宋" panose="02010600040101010101" charset="-122"/>
                <a:ea typeface="华文中宋" panose="02010600040101010101" charset="-122"/>
              </a:rPr>
              <a:t>的统一。</a:t>
            </a:r>
            <a:endParaRPr lang="en-US" altLang="zh-CN" sz="2200" dirty="0" smtClean="0">
              <a:latin typeface="华文中宋" panose="02010600040101010101" charset="-122"/>
              <a:ea typeface="华文中宋" panose="02010600040101010101" charset="-122"/>
            </a:endParaRPr>
          </a:p>
          <a:p>
            <a:pPr lvl="0">
              <a:lnSpc>
                <a:spcPct val="150000"/>
              </a:lnSpc>
            </a:pPr>
            <a:endParaRPr lang="en-US" altLang="zh-CN" sz="2200" dirty="0" smtClean="0">
              <a:latin typeface="华文中宋" panose="02010600040101010101" charset="-122"/>
              <a:ea typeface="华文中宋" panose="02010600040101010101" charset="-122"/>
            </a:endParaRPr>
          </a:p>
        </p:txBody>
      </p:sp>
      <p:sp>
        <p:nvSpPr>
          <p:cNvPr id="12" name="TextBox 11"/>
          <p:cNvSpPr txBox="1"/>
          <p:nvPr/>
        </p:nvSpPr>
        <p:spPr>
          <a:xfrm>
            <a:off x="10488295" y="116840"/>
            <a:ext cx="1497965" cy="523240"/>
          </a:xfrm>
          <a:prstGeom prst="rect">
            <a:avLst/>
          </a:prstGeom>
          <a:no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4370" y="4725144"/>
            <a:ext cx="2017821" cy="2043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云形标注 5"/>
          <p:cNvSpPr/>
          <p:nvPr/>
        </p:nvSpPr>
        <p:spPr>
          <a:xfrm>
            <a:off x="2562191" y="5124105"/>
            <a:ext cx="6192688" cy="1453974"/>
          </a:xfrm>
          <a:prstGeom prst="cloudCallout">
            <a:avLst>
              <a:gd name="adj1" fmla="val -73654"/>
              <a:gd name="adj2" fmla="val 36744"/>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5">
                    <a:lumMod val="50000"/>
                  </a:schemeClr>
                </a:solidFill>
                <a:latin typeface="楷体" panose="02010609060101010101" pitchFamily="49" charset="-122"/>
                <a:ea typeface="楷体" panose="02010609060101010101" pitchFamily="49" charset="-122"/>
              </a:rPr>
              <a:t>吾日三省吾身</a:t>
            </a:r>
            <a:r>
              <a:rPr lang="zh-CN" altLang="en-US" sz="2400" b="1" dirty="0" smtClean="0">
                <a:solidFill>
                  <a:schemeClr val="accent5">
                    <a:lumMod val="50000"/>
                  </a:schemeClr>
                </a:solidFill>
                <a:latin typeface="楷体" panose="02010609060101010101" pitchFamily="49" charset="-122"/>
                <a:ea typeface="楷体" panose="02010609060101010101" pitchFamily="49" charset="-122"/>
              </a:rPr>
              <a:t>，我美吗？我鼻子不美。</a:t>
            </a:r>
            <a:r>
              <a:rPr lang="zh-CN" altLang="en-US" sz="2400" b="1" dirty="0">
                <a:solidFill>
                  <a:schemeClr val="accent5">
                    <a:lumMod val="50000"/>
                  </a:schemeClr>
                </a:solidFill>
                <a:latin typeface="楷体" panose="02010609060101010101" pitchFamily="49" charset="-122"/>
                <a:ea typeface="楷体" panose="02010609060101010101" pitchFamily="49" charset="-122"/>
              </a:rPr>
              <a:t>好</a:t>
            </a:r>
            <a:r>
              <a:rPr lang="zh-CN" altLang="en-US" sz="2400" b="1" dirty="0" smtClean="0">
                <a:solidFill>
                  <a:schemeClr val="accent5">
                    <a:lumMod val="50000"/>
                  </a:schemeClr>
                </a:solidFill>
                <a:latin typeface="楷体" panose="02010609060101010101" pitchFamily="49" charset="-122"/>
                <a:ea typeface="楷体" panose="02010609060101010101" pitchFamily="49" charset="-122"/>
              </a:rPr>
              <a:t>，去整容垫鼻子</a:t>
            </a:r>
            <a:r>
              <a:rPr lang="en-US" altLang="zh-CN" sz="2400" b="1" dirty="0" smtClean="0">
                <a:solidFill>
                  <a:schemeClr val="accent5">
                    <a:lumMod val="50000"/>
                  </a:schemeClr>
                </a:solidFill>
                <a:latin typeface="楷体" panose="02010609060101010101" pitchFamily="49" charset="-122"/>
                <a:ea typeface="楷体" panose="02010609060101010101" pitchFamily="49" charset="-122"/>
              </a:rPr>
              <a:t>……</a:t>
            </a:r>
            <a:endParaRPr lang="zh-CN" altLang="en-US" sz="2400" b="1" dirty="0">
              <a:solidFill>
                <a:schemeClr val="accent5">
                  <a:lumMod val="50000"/>
                </a:schemeClr>
              </a:solidFill>
              <a:latin typeface="楷体" panose="02010609060101010101" pitchFamily="49" charset="-122"/>
              <a:ea typeface="楷体" panose="02010609060101010101" pitchFamily="49"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8105" y="4364215"/>
            <a:ext cx="3565044" cy="2261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graphicFrame>
        <p:nvGraphicFramePr>
          <p:cNvPr id="3" name="对象 2">
            <a:hlinkClick r:id="" action="ppaction://ole?verb=0"/>
          </p:cNvPr>
          <p:cNvGraphicFramePr>
            <a:graphicFrameLocks noChangeAspect="1"/>
          </p:cNvGraphicFramePr>
          <p:nvPr/>
        </p:nvGraphicFramePr>
        <p:xfrm>
          <a:off x="5944870" y="3847465"/>
          <a:ext cx="914400" cy="215900"/>
        </p:xfrm>
        <a:graphic>
          <a:graphicData uri="http://schemas.openxmlformats.org/presentationml/2006/ole">
            <mc:AlternateContent xmlns:mc="http://schemas.openxmlformats.org/markup-compatibility/2006">
              <mc:Choice xmlns:v="urn:schemas-microsoft-com:vml" Requires="v">
                <p:oleObj spid="_x0000_s3084"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944870" y="3847465"/>
                        <a:ext cx="914400" cy="2159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115" y="1243965"/>
            <a:ext cx="11367770" cy="5638165"/>
          </a:xfrm>
        </p:spPr>
        <p:txBody>
          <a:bodyPr>
            <a:normAutofit/>
          </a:bodyPr>
          <a:lstStyle/>
          <a:p>
            <a:pPr marL="0" indent="0" algn="just">
              <a:lnSpc>
                <a:spcPct val="150000"/>
              </a:lnSpc>
              <a:buNone/>
            </a:pPr>
            <a:endParaRPr altLang="zh-CN" sz="2000" dirty="0">
              <a:latin typeface="微软雅黑" panose="020B0503020204020204" pitchFamily="34" charset="-122"/>
              <a:ea typeface="微软雅黑" panose="020B0503020204020204" pitchFamily="34" charset="-122"/>
              <a:sym typeface="+mn-ea"/>
            </a:endParaRPr>
          </a:p>
          <a:p>
            <a:pPr marL="0" indent="0" defTabSz="913765">
              <a:lnSpc>
                <a:spcPct val="200000"/>
              </a:lnSpc>
              <a:buNone/>
            </a:pPr>
            <a:r>
              <a:rPr lang="en-US" altLang="zh-CN" sz="2000" dirty="0" smtClean="0"/>
              <a:t>##</a:t>
            </a:r>
            <a:r>
              <a:rPr lang="zh-CN" altLang="en-US" sz="2000" dirty="0" smtClean="0"/>
              <a:t>否定之否定</a:t>
            </a:r>
            <a:r>
              <a:rPr lang="zh-CN" altLang="en-US" sz="2000" dirty="0"/>
              <a:t>规律揭示了（ ） </a:t>
            </a:r>
            <a:endParaRPr lang="en-US" altLang="zh-CN" sz="2000" dirty="0" smtClean="0"/>
          </a:p>
          <a:p>
            <a:pPr marL="0" indent="0" defTabSz="913765">
              <a:lnSpc>
                <a:spcPct val="200000"/>
              </a:lnSpc>
              <a:buNone/>
            </a:pPr>
            <a:r>
              <a:rPr lang="en-US" altLang="zh-CN" sz="2000" dirty="0"/>
              <a:t>A </a:t>
            </a:r>
            <a:r>
              <a:rPr lang="zh-CN" altLang="en-US" sz="2000" dirty="0"/>
              <a:t>事物的发展是必然性和偶然性的统一 </a:t>
            </a:r>
            <a:endParaRPr lang="en-US" altLang="zh-CN" sz="2000" dirty="0" smtClean="0"/>
          </a:p>
          <a:p>
            <a:pPr marL="0" indent="0" defTabSz="913765">
              <a:lnSpc>
                <a:spcPct val="200000"/>
              </a:lnSpc>
              <a:buNone/>
            </a:pPr>
            <a:r>
              <a:rPr lang="en-US" altLang="zh-CN" sz="2000" dirty="0" smtClean="0"/>
              <a:t>B </a:t>
            </a:r>
            <a:r>
              <a:rPr lang="zh-CN" altLang="en-US" sz="2000" dirty="0"/>
              <a:t>事物的发展是量变和质变的统一 </a:t>
            </a:r>
            <a:endParaRPr lang="en-US" altLang="zh-CN" sz="2000" dirty="0" smtClean="0"/>
          </a:p>
          <a:p>
            <a:pPr marL="0" indent="0" defTabSz="913765">
              <a:lnSpc>
                <a:spcPct val="200000"/>
              </a:lnSpc>
              <a:buNone/>
            </a:pPr>
            <a:r>
              <a:rPr lang="en-US" altLang="zh-CN" sz="2000" dirty="0" smtClean="0"/>
              <a:t>C </a:t>
            </a:r>
            <a:r>
              <a:rPr lang="zh-CN" altLang="en-US" sz="2000" dirty="0"/>
              <a:t>事物的发展是前进性和曲折性的统一 </a:t>
            </a:r>
            <a:endParaRPr lang="en-US" altLang="zh-CN" sz="2000" dirty="0" smtClean="0"/>
          </a:p>
          <a:p>
            <a:pPr marL="0" indent="0" defTabSz="913765">
              <a:lnSpc>
                <a:spcPct val="200000"/>
              </a:lnSpc>
              <a:buNone/>
            </a:pPr>
            <a:r>
              <a:rPr lang="en-US" altLang="zh-CN" sz="2000" dirty="0" smtClean="0"/>
              <a:t>D </a:t>
            </a:r>
            <a:r>
              <a:rPr lang="zh-CN" altLang="en-US" sz="2000" dirty="0"/>
              <a:t>矛盾是事物发展的动力和源泉</a:t>
            </a:r>
            <a:endParaRPr sz="2000" dirty="0">
              <a:latin typeface="微软雅黑" panose="020B0503020204020204" pitchFamily="34" charset="-122"/>
              <a:ea typeface="微软雅黑" panose="020B0503020204020204" pitchFamily="34" charset="-122"/>
              <a:cs typeface="+mn-ea"/>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115" y="1243965"/>
            <a:ext cx="11367770" cy="5638165"/>
          </a:xfrm>
        </p:spPr>
        <p:txBody>
          <a:bodyPr>
            <a:normAutofit/>
          </a:bodyPr>
          <a:lstStyle/>
          <a:p>
            <a:pPr marL="0" indent="0" algn="just">
              <a:lnSpc>
                <a:spcPct val="150000"/>
              </a:lnSpc>
              <a:buNone/>
            </a:pPr>
            <a:endParaRPr altLang="zh-CN" sz="2000" dirty="0">
              <a:latin typeface="微软雅黑" panose="020B0503020204020204" pitchFamily="34" charset="-122"/>
              <a:ea typeface="微软雅黑" panose="020B0503020204020204" pitchFamily="34" charset="-122"/>
              <a:sym typeface="+mn-ea"/>
            </a:endParaRPr>
          </a:p>
          <a:p>
            <a:pPr marL="0" indent="0" defTabSz="913765">
              <a:lnSpc>
                <a:spcPct val="200000"/>
              </a:lnSpc>
              <a:buNone/>
            </a:pPr>
            <a:r>
              <a:rPr lang="en-US" altLang="zh-CN" sz="2000" dirty="0" smtClean="0"/>
              <a:t>##</a:t>
            </a:r>
            <a:r>
              <a:rPr lang="zh-CN" altLang="en-US" sz="2000" dirty="0" smtClean="0"/>
              <a:t>否定之否定</a:t>
            </a:r>
            <a:r>
              <a:rPr lang="zh-CN" altLang="en-US" sz="2000" dirty="0"/>
              <a:t>规律揭示了</a:t>
            </a:r>
            <a:r>
              <a:rPr lang="zh-CN" altLang="en-US" sz="2000" dirty="0" smtClean="0"/>
              <a:t>（</a:t>
            </a:r>
            <a:r>
              <a:rPr lang="en-US" altLang="zh-CN" sz="2000" b="1" dirty="0" smtClean="0">
                <a:solidFill>
                  <a:srgbClr val="FF0000"/>
                </a:solidFill>
              </a:rPr>
              <a:t>C</a:t>
            </a:r>
            <a:r>
              <a:rPr lang="zh-CN" altLang="en-US" sz="2000" dirty="0" smtClean="0"/>
              <a:t> </a:t>
            </a:r>
            <a:r>
              <a:rPr lang="zh-CN" altLang="en-US" sz="2000" dirty="0"/>
              <a:t>） </a:t>
            </a:r>
            <a:endParaRPr lang="en-US" altLang="zh-CN" sz="2000" dirty="0" smtClean="0"/>
          </a:p>
          <a:p>
            <a:pPr marL="0" indent="0" defTabSz="913765">
              <a:lnSpc>
                <a:spcPct val="200000"/>
              </a:lnSpc>
              <a:buNone/>
            </a:pPr>
            <a:r>
              <a:rPr lang="en-US" altLang="zh-CN" sz="2000" dirty="0"/>
              <a:t>A </a:t>
            </a:r>
            <a:r>
              <a:rPr lang="zh-CN" altLang="en-US" sz="2000" dirty="0"/>
              <a:t>事物的发展是必然性和偶然性的统一 </a:t>
            </a:r>
            <a:r>
              <a:rPr lang="en-US" altLang="zh-CN" sz="2000" dirty="0"/>
              <a:t>(</a:t>
            </a:r>
            <a:r>
              <a:rPr lang="zh-CN" altLang="zh-CN" sz="2000" dirty="0"/>
              <a:t>五对范畴</a:t>
            </a:r>
            <a:r>
              <a:rPr lang="en-US" altLang="zh-CN" sz="2000" dirty="0"/>
              <a:t>)</a:t>
            </a:r>
            <a:endParaRPr lang="en-US" altLang="zh-CN" sz="2000" dirty="0" smtClean="0"/>
          </a:p>
          <a:p>
            <a:pPr marL="0" indent="0" defTabSz="913765">
              <a:lnSpc>
                <a:spcPct val="200000"/>
              </a:lnSpc>
              <a:buNone/>
            </a:pPr>
            <a:r>
              <a:rPr lang="en-US" altLang="zh-CN" sz="2000" dirty="0" smtClean="0"/>
              <a:t>B </a:t>
            </a:r>
            <a:r>
              <a:rPr lang="zh-CN" altLang="en-US" sz="2000" dirty="0"/>
              <a:t>事物的发展是量变和质变的统一（质量互变规律） </a:t>
            </a:r>
            <a:endParaRPr lang="en-US" altLang="zh-CN" sz="2000" dirty="0" smtClean="0"/>
          </a:p>
          <a:p>
            <a:pPr marL="0" indent="0" defTabSz="913765">
              <a:lnSpc>
                <a:spcPct val="200000"/>
              </a:lnSpc>
              <a:buNone/>
            </a:pPr>
            <a:r>
              <a:rPr lang="en-US" altLang="zh-CN" sz="2000" b="1" dirty="0" smtClean="0">
                <a:solidFill>
                  <a:srgbClr val="FF0000"/>
                </a:solidFill>
              </a:rPr>
              <a:t>C </a:t>
            </a:r>
            <a:r>
              <a:rPr lang="zh-CN" altLang="en-US" sz="2000" b="1" dirty="0">
                <a:solidFill>
                  <a:srgbClr val="FF0000"/>
                </a:solidFill>
              </a:rPr>
              <a:t>事物的发展是前进性和曲折性的统一 </a:t>
            </a:r>
            <a:endParaRPr lang="en-US" altLang="zh-CN" sz="2000" b="1" dirty="0" smtClean="0">
              <a:solidFill>
                <a:srgbClr val="FF0000"/>
              </a:solidFill>
            </a:endParaRPr>
          </a:p>
          <a:p>
            <a:pPr marL="0" indent="0" defTabSz="913765">
              <a:lnSpc>
                <a:spcPct val="200000"/>
              </a:lnSpc>
              <a:buNone/>
            </a:pPr>
            <a:r>
              <a:rPr lang="en-US" altLang="zh-CN" sz="2000" dirty="0" smtClean="0"/>
              <a:t>D </a:t>
            </a:r>
            <a:r>
              <a:rPr lang="zh-CN" altLang="en-US" sz="2000" dirty="0"/>
              <a:t>矛盾是事物发展的动力和</a:t>
            </a:r>
            <a:r>
              <a:rPr lang="zh-CN" altLang="en-US" sz="2000" dirty="0" smtClean="0"/>
              <a:t>源泉（对立统一规律）</a:t>
            </a:r>
            <a:endParaRPr lang="en-US" altLang="zh-CN" sz="2000" dirty="0" smtClean="0"/>
          </a:p>
          <a:p>
            <a:pPr marL="0" indent="0" defTabSz="913765">
              <a:lnSpc>
                <a:spcPct val="200000"/>
              </a:lnSpc>
              <a:buNone/>
            </a:pPr>
            <a:r>
              <a:rPr lang="zh-CN" altLang="en-US" sz="2000" dirty="0"/>
              <a:t>解析 否定之否定规律揭示事物发展要经历“肯定</a:t>
            </a:r>
            <a:r>
              <a:rPr lang="en-US" altLang="zh-CN" sz="2000" dirty="0"/>
              <a:t>-</a:t>
            </a:r>
            <a:r>
              <a:rPr lang="zh-CN" altLang="en-US" sz="2000" dirty="0"/>
              <a:t>否定</a:t>
            </a:r>
            <a:r>
              <a:rPr lang="en-US" altLang="zh-CN" sz="2000" dirty="0"/>
              <a:t>-</a:t>
            </a:r>
            <a:r>
              <a:rPr lang="zh-CN" altLang="en-US" sz="2000" dirty="0"/>
              <a:t>否定之否定”的过程， 也就是说事物发展的趋势和道路是前进性和曲折性的统一。 </a:t>
            </a:r>
            <a:endParaRPr sz="2000" dirty="0">
              <a:latin typeface="微软雅黑" panose="020B0503020204020204" pitchFamily="34" charset="-122"/>
              <a:ea typeface="微软雅黑" panose="020B0503020204020204" pitchFamily="34" charset="-122"/>
              <a:cs typeface="+mn-ea"/>
              <a:sym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115" y="1243965"/>
            <a:ext cx="11367770" cy="5638165"/>
          </a:xfrm>
        </p:spPr>
        <p:txBody>
          <a:bodyPr>
            <a:normAutofit/>
          </a:bodyPr>
          <a:lstStyle/>
          <a:p>
            <a:pPr marL="0" indent="0" algn="just">
              <a:lnSpc>
                <a:spcPct val="150000"/>
              </a:lnSpc>
              <a:buNone/>
            </a:pPr>
            <a:endParaRPr altLang="zh-CN" sz="2000" dirty="0">
              <a:latin typeface="微软雅黑" panose="020B0503020204020204" pitchFamily="34" charset="-122"/>
              <a:ea typeface="微软雅黑" panose="020B0503020204020204" pitchFamily="34" charset="-122"/>
              <a:sym typeface="+mn-ea"/>
            </a:endParaRPr>
          </a:p>
          <a:p>
            <a:pPr marL="0" indent="0" defTabSz="913765">
              <a:lnSpc>
                <a:spcPct val="200000"/>
              </a:lnSpc>
              <a:buNone/>
            </a:pPr>
            <a:r>
              <a:rPr lang="en-US" sz="2000" dirty="0" smtClean="0">
                <a:solidFill>
                  <a:sysClr val="windowText" lastClr="000000"/>
                </a:solidFill>
                <a:latin typeface="微软雅黑" panose="020B0503020204020204" pitchFamily="34" charset="-122"/>
                <a:ea typeface="微软雅黑" panose="020B0503020204020204" pitchFamily="34" charset="-122"/>
                <a:cs typeface="+mn-ea"/>
                <a:sym typeface="+mn-ea"/>
              </a:rPr>
              <a:t>#</a:t>
            </a:r>
            <a:r>
              <a:rPr lang="zh-CN" altLang="en-US" sz="2000" dirty="0">
                <a:latin typeface="微软雅黑" panose="020B0503020204020204" pitchFamily="34" charset="-122"/>
                <a:ea typeface="微软雅黑" panose="020B0503020204020204" pitchFamily="34" charset="-122"/>
                <a:cs typeface="+mn-ea"/>
              </a:rPr>
              <a:t>传统文化的批判继承态度依据的是 （ ）</a:t>
            </a:r>
            <a:endParaRPr lang="zh-CN" altLang="en-US"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zh-CN" altLang="en-US" sz="2000" dirty="0">
                <a:latin typeface="微软雅黑" panose="020B0503020204020204" pitchFamily="34" charset="-122"/>
                <a:ea typeface="微软雅黑" panose="020B0503020204020204" pitchFamily="34" charset="-122"/>
                <a:cs typeface="+mn-ea"/>
              </a:rPr>
              <a:t>A、 辩证唯物主义真理观</a:t>
            </a:r>
            <a:endParaRPr lang="zh-CN" altLang="en-US"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zh-CN" altLang="en-US" sz="2000" dirty="0">
                <a:latin typeface="微软雅黑" panose="020B0503020204020204" pitchFamily="34" charset="-122"/>
                <a:ea typeface="微软雅黑" panose="020B0503020204020204" pitchFamily="34" charset="-122"/>
                <a:cs typeface="+mn-ea"/>
              </a:rPr>
              <a:t>B、 辩证否定的原理</a:t>
            </a:r>
            <a:endParaRPr lang="zh-CN" altLang="en-US"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zh-CN" altLang="en-US" sz="2000" dirty="0">
                <a:latin typeface="微软雅黑" panose="020B0503020204020204" pitchFamily="34" charset="-122"/>
                <a:ea typeface="微软雅黑" panose="020B0503020204020204" pitchFamily="34" charset="-122"/>
                <a:cs typeface="+mn-ea"/>
              </a:rPr>
              <a:t>C、 历史唯物主义群众观</a:t>
            </a:r>
            <a:endParaRPr lang="zh-CN" altLang="en-US"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lang="zh-CN" altLang="en-US" sz="2000" dirty="0">
                <a:latin typeface="微软雅黑" panose="020B0503020204020204" pitchFamily="34" charset="-122"/>
                <a:ea typeface="微软雅黑" panose="020B0503020204020204" pitchFamily="34" charset="-122"/>
                <a:cs typeface="+mn-ea"/>
              </a:rPr>
              <a:t>D、 对立统一的原理</a:t>
            </a:r>
            <a:endParaRPr lang="zh-CN" altLang="en-US" sz="2000" dirty="0">
              <a:latin typeface="微软雅黑" panose="020B0503020204020204" pitchFamily="34" charset="-122"/>
              <a:ea typeface="微软雅黑" panose="020B0503020204020204" pitchFamily="34" charset="-122"/>
              <a:cs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115" y="1243965"/>
            <a:ext cx="11367770" cy="5638165"/>
          </a:xfrm>
        </p:spPr>
        <p:txBody>
          <a:bodyPr>
            <a:normAutofit/>
          </a:bodyPr>
          <a:lstStyle/>
          <a:p>
            <a:pPr marL="0" indent="0" algn="just">
              <a:lnSpc>
                <a:spcPct val="150000"/>
              </a:lnSpc>
              <a:buNone/>
            </a:pPr>
            <a:endParaRPr altLang="zh-CN" sz="2000" dirty="0">
              <a:latin typeface="微软雅黑" panose="020B0503020204020204" pitchFamily="34" charset="-122"/>
              <a:ea typeface="微软雅黑" panose="020B0503020204020204" pitchFamily="34" charset="-122"/>
              <a:sym typeface="+mn-ea"/>
            </a:endParaRPr>
          </a:p>
          <a:p>
            <a:pPr marL="0" indent="0" defTabSz="913765">
              <a:lnSpc>
                <a:spcPct val="200000"/>
              </a:lnSpc>
              <a:buNone/>
            </a:pPr>
            <a:r>
              <a:rPr lang="en-US" sz="2000" dirty="0" smtClean="0">
                <a:latin typeface="微软雅黑" panose="020B0503020204020204" pitchFamily="34" charset="-122"/>
                <a:ea typeface="微软雅黑" panose="020B0503020204020204" pitchFamily="34" charset="-122"/>
                <a:cs typeface="+mn-ea"/>
              </a:rPr>
              <a:t>#</a:t>
            </a:r>
            <a:r>
              <a:rPr sz="2000" dirty="0">
                <a:latin typeface="微软雅黑" panose="020B0503020204020204" pitchFamily="34" charset="-122"/>
                <a:ea typeface="微软雅黑" panose="020B0503020204020204" pitchFamily="34" charset="-122"/>
                <a:cs typeface="+mn-ea"/>
              </a:rPr>
              <a:t>对传统文化的批判继承态度依据的是 （</a:t>
            </a:r>
            <a:r>
              <a:rPr lang="en-US" sz="2000" b="1" dirty="0">
                <a:solidFill>
                  <a:srgbClr val="FF0000"/>
                </a:solidFill>
                <a:latin typeface="微软雅黑" panose="020B0503020204020204" pitchFamily="34" charset="-122"/>
                <a:ea typeface="微软雅黑" panose="020B0503020204020204" pitchFamily="34" charset="-122"/>
                <a:cs typeface="+mn-ea"/>
              </a:rPr>
              <a:t>B</a:t>
            </a:r>
            <a:r>
              <a:rPr sz="2000" dirty="0">
                <a:latin typeface="微软雅黑" panose="020B0503020204020204" pitchFamily="34" charset="-122"/>
                <a:ea typeface="微软雅黑" panose="020B0503020204020204" pitchFamily="34" charset="-122"/>
                <a:cs typeface="+mn-ea"/>
              </a:rPr>
              <a:t> ）</a:t>
            </a:r>
            <a:endParaRPr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dirty="0">
                <a:latin typeface="微软雅黑" panose="020B0503020204020204" pitchFamily="34" charset="-122"/>
                <a:ea typeface="微软雅黑" panose="020B0503020204020204" pitchFamily="34" charset="-122"/>
                <a:cs typeface="+mn-ea"/>
              </a:rPr>
              <a:t>A、 辩证唯物主义真理观</a:t>
            </a:r>
            <a:endParaRPr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b="1" dirty="0">
                <a:solidFill>
                  <a:srgbClr val="FF0000"/>
                </a:solidFill>
                <a:latin typeface="微软雅黑" panose="020B0503020204020204" pitchFamily="34" charset="-122"/>
                <a:ea typeface="微软雅黑" panose="020B0503020204020204" pitchFamily="34" charset="-122"/>
                <a:cs typeface="+mn-ea"/>
              </a:rPr>
              <a:t>B、 辩证否定的原理</a:t>
            </a:r>
            <a:endParaRPr sz="2000" b="1" dirty="0">
              <a:solidFill>
                <a:srgbClr val="FF0000"/>
              </a:solidFill>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dirty="0">
                <a:latin typeface="微软雅黑" panose="020B0503020204020204" pitchFamily="34" charset="-122"/>
                <a:ea typeface="微软雅黑" panose="020B0503020204020204" pitchFamily="34" charset="-122"/>
                <a:cs typeface="+mn-ea"/>
              </a:rPr>
              <a:t>C、 历史唯物主义群众观</a:t>
            </a:r>
            <a:endParaRPr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dirty="0">
                <a:latin typeface="微软雅黑" panose="020B0503020204020204" pitchFamily="34" charset="-122"/>
                <a:ea typeface="微软雅黑" panose="020B0503020204020204" pitchFamily="34" charset="-122"/>
                <a:cs typeface="+mn-ea"/>
              </a:rPr>
              <a:t>D、 对立统一的原理</a:t>
            </a:r>
            <a:endParaRPr sz="2000" dirty="0">
              <a:latin typeface="微软雅黑" panose="020B0503020204020204" pitchFamily="34" charset="-122"/>
              <a:ea typeface="微软雅黑" panose="020B0503020204020204" pitchFamily="34" charset="-122"/>
              <a:cs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115" y="1243965"/>
            <a:ext cx="11367770" cy="5638165"/>
          </a:xfrm>
        </p:spPr>
        <p:txBody>
          <a:bodyPr>
            <a:normAutofit/>
          </a:bodyPr>
          <a:lstStyle/>
          <a:p>
            <a:pPr marL="0" indent="0" algn="just">
              <a:lnSpc>
                <a:spcPct val="150000"/>
              </a:lnSpc>
              <a:buNone/>
            </a:pPr>
            <a:endParaRPr altLang="zh-CN" sz="2000" dirty="0">
              <a:latin typeface="微软雅黑" panose="020B0503020204020204" pitchFamily="34" charset="-122"/>
              <a:ea typeface="微软雅黑" panose="020B0503020204020204" pitchFamily="34" charset="-122"/>
              <a:sym typeface="+mn-ea"/>
            </a:endParaRPr>
          </a:p>
          <a:p>
            <a:pPr marL="0" indent="0" defTabSz="913765">
              <a:lnSpc>
                <a:spcPct val="200000"/>
              </a:lnSpc>
              <a:buNone/>
            </a:pPr>
            <a:r>
              <a:rPr lang="en-US" sz="2000" dirty="0">
                <a:latin typeface="微软雅黑" panose="020B0503020204020204" pitchFamily="34" charset="-122"/>
                <a:ea typeface="微软雅黑" panose="020B0503020204020204" pitchFamily="34" charset="-122"/>
                <a:cs typeface="+mn-ea"/>
              </a:rPr>
              <a:t>##</a:t>
            </a:r>
            <a:r>
              <a:rPr sz="2000" dirty="0">
                <a:latin typeface="微软雅黑" panose="020B0503020204020204" pitchFamily="34" charset="-122"/>
                <a:ea typeface="微软雅黑" panose="020B0503020204020204" pitchFamily="34" charset="-122"/>
                <a:cs typeface="+mn-ea"/>
              </a:rPr>
              <a:t>要建设社会主义先进文化，对传统文化就必须批判地继承。这种态度依据的哲学道理是( )</a:t>
            </a:r>
            <a:endParaRPr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dirty="0">
                <a:latin typeface="微软雅黑" panose="020B0503020204020204" pitchFamily="34" charset="-122"/>
                <a:ea typeface="微软雅黑" panose="020B0503020204020204" pitchFamily="34" charset="-122"/>
                <a:cs typeface="+mn-ea"/>
              </a:rPr>
              <a:t>A、 世界是过程集合体的原理</a:t>
            </a:r>
            <a:endParaRPr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dirty="0">
                <a:latin typeface="微软雅黑" panose="020B0503020204020204" pitchFamily="34" charset="-122"/>
                <a:ea typeface="微软雅黑" panose="020B0503020204020204" pitchFamily="34" charset="-122"/>
                <a:cs typeface="+mn-ea"/>
              </a:rPr>
              <a:t>B、 新事物必然战胜旧事物的原理</a:t>
            </a:r>
            <a:endParaRPr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dirty="0">
                <a:latin typeface="微软雅黑" panose="020B0503020204020204" pitchFamily="34" charset="-122"/>
                <a:ea typeface="微软雅黑" panose="020B0503020204020204" pitchFamily="34" charset="-122"/>
                <a:cs typeface="+mn-ea"/>
              </a:rPr>
              <a:t>C、 内容决定形式的原理</a:t>
            </a:r>
            <a:endParaRPr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dirty="0">
                <a:latin typeface="微软雅黑" panose="020B0503020204020204" pitchFamily="34" charset="-122"/>
                <a:ea typeface="微软雅黑" panose="020B0503020204020204" pitchFamily="34" charset="-122"/>
                <a:cs typeface="+mn-ea"/>
              </a:rPr>
              <a:t>D、 辩证的否定的原理</a:t>
            </a:r>
            <a:endParaRPr sz="2000" dirty="0">
              <a:latin typeface="微软雅黑" panose="020B0503020204020204" pitchFamily="34" charset="-122"/>
              <a:ea typeface="微软雅黑" panose="020B0503020204020204" pitchFamily="34" charset="-122"/>
              <a:cs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115" y="1243965"/>
            <a:ext cx="11367770" cy="5638165"/>
          </a:xfrm>
        </p:spPr>
        <p:txBody>
          <a:bodyPr>
            <a:normAutofit/>
          </a:bodyPr>
          <a:lstStyle/>
          <a:p>
            <a:pPr marL="0" indent="0" algn="just">
              <a:lnSpc>
                <a:spcPct val="150000"/>
              </a:lnSpc>
              <a:buNone/>
            </a:pPr>
            <a:endParaRPr altLang="zh-CN" sz="2000" dirty="0">
              <a:latin typeface="微软雅黑" panose="020B0503020204020204" pitchFamily="34" charset="-122"/>
              <a:ea typeface="微软雅黑" panose="020B0503020204020204" pitchFamily="34" charset="-122"/>
              <a:sym typeface="+mn-ea"/>
            </a:endParaRPr>
          </a:p>
          <a:p>
            <a:pPr marL="0" indent="0" defTabSz="913765">
              <a:lnSpc>
                <a:spcPct val="200000"/>
              </a:lnSpc>
              <a:buNone/>
            </a:pPr>
            <a:r>
              <a:rPr lang="en-US" sz="2000" dirty="0">
                <a:latin typeface="微软雅黑" panose="020B0503020204020204" pitchFamily="34" charset="-122"/>
                <a:ea typeface="微软雅黑" panose="020B0503020204020204" pitchFamily="34" charset="-122"/>
                <a:cs typeface="+mn-ea"/>
              </a:rPr>
              <a:t>##</a:t>
            </a:r>
            <a:r>
              <a:rPr sz="2000" dirty="0">
                <a:latin typeface="微软雅黑" panose="020B0503020204020204" pitchFamily="34" charset="-122"/>
                <a:ea typeface="微软雅黑" panose="020B0503020204020204" pitchFamily="34" charset="-122"/>
                <a:cs typeface="+mn-ea"/>
              </a:rPr>
              <a:t>要建设社会主义先进文化，对传统文化就必须批判地继承。这种态度依据的哲学道理是( </a:t>
            </a:r>
            <a:r>
              <a:rPr lang="en-US" sz="2000" b="1" dirty="0">
                <a:solidFill>
                  <a:srgbClr val="FF0000"/>
                </a:solidFill>
                <a:latin typeface="微软雅黑" panose="020B0503020204020204" pitchFamily="34" charset="-122"/>
                <a:ea typeface="微软雅黑" panose="020B0503020204020204" pitchFamily="34" charset="-122"/>
                <a:cs typeface="+mn-ea"/>
              </a:rPr>
              <a:t>D</a:t>
            </a:r>
            <a:r>
              <a:rPr sz="2000" dirty="0">
                <a:latin typeface="微软雅黑" panose="020B0503020204020204" pitchFamily="34" charset="-122"/>
                <a:ea typeface="微软雅黑" panose="020B0503020204020204" pitchFamily="34" charset="-122"/>
                <a:cs typeface="+mn-ea"/>
              </a:rPr>
              <a:t>)</a:t>
            </a:r>
            <a:endParaRPr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dirty="0">
                <a:latin typeface="微软雅黑" panose="020B0503020204020204" pitchFamily="34" charset="-122"/>
                <a:ea typeface="微软雅黑" panose="020B0503020204020204" pitchFamily="34" charset="-122"/>
                <a:cs typeface="+mn-ea"/>
              </a:rPr>
              <a:t>A、 世界是过程集合体的原理</a:t>
            </a:r>
            <a:endParaRPr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dirty="0">
                <a:latin typeface="微软雅黑" panose="020B0503020204020204" pitchFamily="34" charset="-122"/>
                <a:ea typeface="微软雅黑" panose="020B0503020204020204" pitchFamily="34" charset="-122"/>
                <a:cs typeface="+mn-ea"/>
              </a:rPr>
              <a:t>B、 新事物必然战胜旧事物的原理</a:t>
            </a:r>
            <a:endParaRPr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dirty="0">
                <a:latin typeface="微软雅黑" panose="020B0503020204020204" pitchFamily="34" charset="-122"/>
                <a:ea typeface="微软雅黑" panose="020B0503020204020204" pitchFamily="34" charset="-122"/>
                <a:cs typeface="+mn-ea"/>
              </a:rPr>
              <a:t>C、 内容决定形式的原理</a:t>
            </a:r>
            <a:endParaRPr sz="2000" dirty="0">
              <a:latin typeface="微软雅黑" panose="020B0503020204020204" pitchFamily="34" charset="-122"/>
              <a:ea typeface="微软雅黑" panose="020B0503020204020204" pitchFamily="34" charset="-122"/>
              <a:cs typeface="+mn-ea"/>
            </a:endParaRPr>
          </a:p>
          <a:p>
            <a:pPr marL="0" indent="0" defTabSz="913765">
              <a:lnSpc>
                <a:spcPct val="200000"/>
              </a:lnSpc>
              <a:buNone/>
            </a:pPr>
            <a:r>
              <a:rPr sz="2000" b="1" dirty="0">
                <a:solidFill>
                  <a:srgbClr val="FF0000"/>
                </a:solidFill>
                <a:latin typeface="微软雅黑" panose="020B0503020204020204" pitchFamily="34" charset="-122"/>
                <a:ea typeface="微软雅黑" panose="020B0503020204020204" pitchFamily="34" charset="-122"/>
                <a:cs typeface="+mn-ea"/>
              </a:rPr>
              <a:t>D、 辩证的否定的原理</a:t>
            </a:r>
            <a:endParaRPr sz="2000" b="1" dirty="0">
              <a:solidFill>
                <a:srgbClr val="FF0000"/>
              </a:solidFill>
              <a:latin typeface="微软雅黑" panose="020B0503020204020204" pitchFamily="34" charset="-122"/>
              <a:ea typeface="微软雅黑" panose="020B0503020204020204" pitchFamily="34" charset="-122"/>
              <a:cs typeface="+mn-ea"/>
            </a:endParaRPr>
          </a:p>
        </p:txBody>
      </p:sp>
      <p:sp>
        <p:nvSpPr>
          <p:cNvPr id="5"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pic>
        <p:nvPicPr>
          <p:cNvPr id="8" name="图片 7"/>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425" y="2210567"/>
            <a:ext cx="2588295" cy="430887"/>
          </a:xfrm>
          <a:prstGeom prst="rect">
            <a:avLst/>
          </a:prstGeom>
        </p:spPr>
        <p:txBody>
          <a:bodyPr vert="horz" wrap="square" lIns="0" tIns="0" rIns="0" bIns="0" rtlCol="0">
            <a:spAutoFit/>
          </a:bodyPr>
          <a:lstStyle/>
          <a:p>
            <a:pPr lvl="0"/>
            <a:r>
              <a:rPr sz="2800" b="1" dirty="0">
                <a:latin typeface="方正清刻本悦宋简体" panose="02000000000000000000" pitchFamily="2" charset="-122"/>
                <a:cs typeface="方正清刻本悦宋简体" panose="02000000000000000000" pitchFamily="2" charset="-122"/>
              </a:rPr>
              <a:t>1</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latin typeface="微软雅黑" panose="020B0503020204020204" pitchFamily="34" charset="-122"/>
                <a:ea typeface="微软雅黑" panose="020B0503020204020204" pitchFamily="34" charset="-122"/>
              </a:rPr>
              <a:t>对立统一规律</a:t>
            </a:r>
            <a:endParaRPr lang="zh-CN" altLang="en-US" sz="2800" dirty="0"/>
          </a:p>
        </p:txBody>
      </p:sp>
      <p:sp>
        <p:nvSpPr>
          <p:cNvPr id="3" name="object 3"/>
          <p:cNvSpPr txBox="1"/>
          <p:nvPr/>
        </p:nvSpPr>
        <p:spPr>
          <a:xfrm>
            <a:off x="987424" y="3064006"/>
            <a:ext cx="2588295" cy="430887"/>
          </a:xfrm>
          <a:prstGeom prst="rect">
            <a:avLst/>
          </a:prstGeom>
        </p:spPr>
        <p:txBody>
          <a:bodyPr vert="horz" wrap="square" lIns="0" tIns="0" rIns="0" bIns="0" rtlCol="0">
            <a:spAutoFit/>
          </a:bodyPr>
          <a:lstStyle/>
          <a:p>
            <a:pPr lvl="0"/>
            <a:r>
              <a:rPr sz="2800" b="1" spc="0" dirty="0">
                <a:latin typeface="方正清刻本悦宋简体" panose="02000000000000000000" pitchFamily="2" charset="-122"/>
                <a:cs typeface="方正清刻本悦宋简体" panose="02000000000000000000" pitchFamily="2" charset="-122"/>
              </a:rPr>
              <a:t>2</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latin typeface="微软雅黑" panose="020B0503020204020204" pitchFamily="34" charset="-122"/>
                <a:ea typeface="微软雅黑" panose="020B0503020204020204" pitchFamily="34" charset="-122"/>
              </a:rPr>
              <a:t>质量互变规律</a:t>
            </a:r>
            <a:endParaRPr lang="zh-CN" altLang="en-US" sz="2800" dirty="0"/>
          </a:p>
        </p:txBody>
      </p:sp>
      <p:sp>
        <p:nvSpPr>
          <p:cNvPr id="4" name="object 4"/>
          <p:cNvSpPr txBox="1"/>
          <p:nvPr/>
        </p:nvSpPr>
        <p:spPr>
          <a:xfrm>
            <a:off x="987425" y="3917446"/>
            <a:ext cx="4523765" cy="430887"/>
          </a:xfrm>
          <a:prstGeom prst="rect">
            <a:avLst/>
          </a:prstGeom>
        </p:spPr>
        <p:txBody>
          <a:bodyPr vert="horz" wrap="square" lIns="0" tIns="0" rIns="0" bIns="0" rtlCol="0">
            <a:spAutoFit/>
          </a:bodyPr>
          <a:lstStyle/>
          <a:p>
            <a:pPr lvl="0"/>
            <a:r>
              <a:rPr sz="2800" b="1" dirty="0">
                <a:latin typeface="方正清刻本悦宋简体" panose="02000000000000000000" pitchFamily="2" charset="-122"/>
                <a:cs typeface="方正清刻本悦宋简体" panose="02000000000000000000" pitchFamily="2" charset="-122"/>
              </a:rPr>
              <a:t>3</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latin typeface="微软雅黑" panose="020B0503020204020204" pitchFamily="34" charset="-122"/>
                <a:ea typeface="微软雅黑" panose="020B0503020204020204" pitchFamily="34" charset="-122"/>
              </a:rPr>
              <a:t>否定之否定规律</a:t>
            </a:r>
            <a:endParaRPr lang="zh-CN" altLang="en-US" sz="2800" dirty="0"/>
          </a:p>
        </p:txBody>
      </p:sp>
      <p:sp>
        <p:nvSpPr>
          <p:cNvPr id="5" name="object 5"/>
          <p:cNvSpPr txBox="1"/>
          <p:nvPr/>
        </p:nvSpPr>
        <p:spPr>
          <a:xfrm>
            <a:off x="7202168" y="2210567"/>
            <a:ext cx="2710255" cy="430887"/>
          </a:xfrm>
          <a:prstGeom prst="rect">
            <a:avLst/>
          </a:prstGeom>
        </p:spPr>
        <p:txBody>
          <a:bodyPr vert="horz" wrap="square" lIns="0" tIns="0" rIns="0" bIns="0" rtlCol="0">
            <a:spAutoFit/>
          </a:bodyPr>
          <a:lstStyle/>
          <a:p>
            <a:pPr lvl="0"/>
            <a:r>
              <a:rPr sz="2800" b="1" dirty="0">
                <a:latin typeface="方正清刻本悦宋简体" panose="02000000000000000000" pitchFamily="2" charset="-122"/>
                <a:cs typeface="方正清刻本悦宋简体" panose="02000000000000000000" pitchFamily="2" charset="-122"/>
              </a:rPr>
              <a:t>A</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状态</a:t>
            </a:r>
            <a:r>
              <a:rPr lang="zh-CN" altLang="en-US" sz="2800" dirty="0">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形式</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object 6"/>
          <p:cNvSpPr txBox="1"/>
          <p:nvPr/>
        </p:nvSpPr>
        <p:spPr>
          <a:xfrm>
            <a:off x="7202168" y="3064006"/>
            <a:ext cx="2926279" cy="430887"/>
          </a:xfrm>
          <a:prstGeom prst="rect">
            <a:avLst/>
          </a:prstGeom>
        </p:spPr>
        <p:txBody>
          <a:bodyPr vert="horz" wrap="square" lIns="0" tIns="0" rIns="0" bIns="0" rtlCol="0">
            <a:spAutoFit/>
          </a:bodyPr>
          <a:lstStyle/>
          <a:p>
            <a:pPr lvl="0"/>
            <a:r>
              <a:rPr sz="2800" b="1" spc="0" dirty="0">
                <a:latin typeface="方正清刻本悦宋简体" panose="02000000000000000000" pitchFamily="2" charset="-122"/>
                <a:cs typeface="方正清刻本悦宋简体" panose="02000000000000000000" pitchFamily="2" charset="-122"/>
              </a:rPr>
              <a:t>B</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趋势</a:t>
            </a:r>
            <a:r>
              <a:rPr lang="zh-CN" altLang="en-US" sz="2800" dirty="0">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道路</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7" name="object 7"/>
          <p:cNvSpPr txBox="1"/>
          <p:nvPr/>
        </p:nvSpPr>
        <p:spPr>
          <a:xfrm>
            <a:off x="7202169" y="3917446"/>
            <a:ext cx="2926278" cy="430887"/>
          </a:xfrm>
          <a:prstGeom prst="rect">
            <a:avLst/>
          </a:prstGeom>
        </p:spPr>
        <p:txBody>
          <a:bodyPr vert="horz" wrap="square" lIns="0" tIns="0" rIns="0" bIns="0" rtlCol="0">
            <a:spAutoFit/>
          </a:bodyPr>
          <a:lstStyle/>
          <a:p>
            <a:pPr lvl="0"/>
            <a:r>
              <a:rPr sz="2800" b="1" dirty="0">
                <a:latin typeface="方正清刻本悦宋简体" panose="02000000000000000000" pitchFamily="2" charset="-122"/>
                <a:cs typeface="方正清刻本悦宋简体" panose="02000000000000000000" pitchFamily="2" charset="-122"/>
              </a:rPr>
              <a:t>C</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动力</a:t>
            </a:r>
            <a:r>
              <a:rPr lang="zh-CN" altLang="en-US" sz="2800" dirty="0">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源泉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0225" y="1902460"/>
            <a:ext cx="4377055" cy="861695"/>
          </a:xfrm>
          <a:prstGeom prst="rect">
            <a:avLst/>
          </a:prstGeom>
        </p:spPr>
        <p:txBody>
          <a:bodyPr vert="horz" wrap="square" lIns="0" tIns="0" rIns="0" bIns="0" rtlCol="0">
            <a:spAutoFit/>
          </a:bodyPr>
          <a:lstStyle/>
          <a:p>
            <a:pPr lvl="0"/>
            <a:r>
              <a:rPr sz="2800" b="1" dirty="0">
                <a:latin typeface="方正清刻本悦宋简体" panose="02000000000000000000" pitchFamily="2" charset="-122"/>
                <a:cs typeface="方正清刻本悦宋简体" panose="02000000000000000000" pitchFamily="2" charset="-122"/>
              </a:rPr>
              <a:t>1</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latin typeface="微软雅黑" panose="020B0503020204020204" pitchFamily="34" charset="-122"/>
                <a:ea typeface="微软雅黑" panose="020B0503020204020204" pitchFamily="34" charset="-122"/>
              </a:rPr>
              <a:t>对立统一规律</a:t>
            </a:r>
            <a:endParaRPr lang="zh-CN" altLang="en-US" sz="2800" b="1" dirty="0">
              <a:latin typeface="微软雅黑" panose="020B0503020204020204" pitchFamily="34" charset="-122"/>
              <a:ea typeface="微软雅黑" panose="020B0503020204020204" pitchFamily="34" charset="-122"/>
            </a:endParaRPr>
          </a:p>
          <a:p>
            <a:pPr lvl="0"/>
            <a:r>
              <a:rPr lang="zh-CN" altLang="en-US" sz="2800" dirty="0"/>
              <a:t>（唯物辩证法的实质与核心）</a:t>
            </a:r>
            <a:endParaRPr lang="zh-CN" altLang="en-US" sz="2800" dirty="0"/>
          </a:p>
        </p:txBody>
      </p:sp>
      <p:sp>
        <p:nvSpPr>
          <p:cNvPr id="3" name="object 3"/>
          <p:cNvSpPr txBox="1"/>
          <p:nvPr/>
        </p:nvSpPr>
        <p:spPr>
          <a:xfrm>
            <a:off x="656589" y="3064006"/>
            <a:ext cx="2588295" cy="430887"/>
          </a:xfrm>
          <a:prstGeom prst="rect">
            <a:avLst/>
          </a:prstGeom>
        </p:spPr>
        <p:txBody>
          <a:bodyPr vert="horz" wrap="square" lIns="0" tIns="0" rIns="0" bIns="0" rtlCol="0">
            <a:spAutoFit/>
          </a:bodyPr>
          <a:lstStyle/>
          <a:p>
            <a:pPr lvl="0"/>
            <a:r>
              <a:rPr sz="2800" b="1" spc="0" dirty="0">
                <a:latin typeface="方正清刻本悦宋简体" panose="02000000000000000000" pitchFamily="2" charset="-122"/>
                <a:cs typeface="方正清刻本悦宋简体" panose="02000000000000000000" pitchFamily="2" charset="-122"/>
              </a:rPr>
              <a:t>2</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latin typeface="微软雅黑" panose="020B0503020204020204" pitchFamily="34" charset="-122"/>
                <a:ea typeface="微软雅黑" panose="020B0503020204020204" pitchFamily="34" charset="-122"/>
              </a:rPr>
              <a:t>质量互变规律</a:t>
            </a:r>
            <a:endParaRPr lang="zh-CN" altLang="en-US" sz="2800" dirty="0"/>
          </a:p>
        </p:txBody>
      </p:sp>
      <p:sp>
        <p:nvSpPr>
          <p:cNvPr id="4" name="object 4"/>
          <p:cNvSpPr txBox="1"/>
          <p:nvPr/>
        </p:nvSpPr>
        <p:spPr>
          <a:xfrm>
            <a:off x="656590" y="4019046"/>
            <a:ext cx="4523765" cy="430887"/>
          </a:xfrm>
          <a:prstGeom prst="rect">
            <a:avLst/>
          </a:prstGeom>
        </p:spPr>
        <p:txBody>
          <a:bodyPr vert="horz" wrap="square" lIns="0" tIns="0" rIns="0" bIns="0" rtlCol="0">
            <a:spAutoFit/>
          </a:bodyPr>
          <a:lstStyle/>
          <a:p>
            <a:pPr lvl="0"/>
            <a:r>
              <a:rPr sz="2800" b="1" dirty="0">
                <a:latin typeface="方正清刻本悦宋简体" panose="02000000000000000000" pitchFamily="2" charset="-122"/>
                <a:cs typeface="方正清刻本悦宋简体" panose="02000000000000000000" pitchFamily="2" charset="-122"/>
              </a:rPr>
              <a:t>3</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latin typeface="微软雅黑" panose="020B0503020204020204" pitchFamily="34" charset="-122"/>
                <a:ea typeface="微软雅黑" panose="020B0503020204020204" pitchFamily="34" charset="-122"/>
              </a:rPr>
              <a:t>否定之否定规律</a:t>
            </a:r>
            <a:endParaRPr lang="zh-CN" altLang="en-US" sz="2800" dirty="0"/>
          </a:p>
        </p:txBody>
      </p:sp>
      <p:sp>
        <p:nvSpPr>
          <p:cNvPr id="5" name="object 5"/>
          <p:cNvSpPr txBox="1"/>
          <p:nvPr/>
        </p:nvSpPr>
        <p:spPr>
          <a:xfrm>
            <a:off x="7202168" y="2210567"/>
            <a:ext cx="2710255" cy="430887"/>
          </a:xfrm>
          <a:prstGeom prst="rect">
            <a:avLst/>
          </a:prstGeom>
        </p:spPr>
        <p:txBody>
          <a:bodyPr vert="horz" wrap="square" lIns="0" tIns="0" rIns="0" bIns="0" rtlCol="0">
            <a:spAutoFit/>
          </a:bodyPr>
          <a:lstStyle/>
          <a:p>
            <a:pPr lvl="0"/>
            <a:r>
              <a:rPr sz="2800" b="1" dirty="0">
                <a:latin typeface="方正清刻本悦宋简体" panose="02000000000000000000" pitchFamily="2" charset="-122"/>
                <a:cs typeface="方正清刻本悦宋简体" panose="02000000000000000000" pitchFamily="2" charset="-122"/>
              </a:rPr>
              <a:t>A</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状态</a:t>
            </a:r>
            <a:r>
              <a:rPr lang="zh-CN" altLang="en-US" sz="2800" dirty="0">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形式</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object 6"/>
          <p:cNvSpPr txBox="1"/>
          <p:nvPr/>
        </p:nvSpPr>
        <p:spPr>
          <a:xfrm>
            <a:off x="7202168" y="3064006"/>
            <a:ext cx="2926279" cy="430887"/>
          </a:xfrm>
          <a:prstGeom prst="rect">
            <a:avLst/>
          </a:prstGeom>
        </p:spPr>
        <p:txBody>
          <a:bodyPr vert="horz" wrap="square" lIns="0" tIns="0" rIns="0" bIns="0" rtlCol="0">
            <a:spAutoFit/>
          </a:bodyPr>
          <a:lstStyle/>
          <a:p>
            <a:pPr lvl="0"/>
            <a:r>
              <a:rPr sz="2800" b="1" spc="0" dirty="0">
                <a:latin typeface="方正清刻本悦宋简体" panose="02000000000000000000" pitchFamily="2" charset="-122"/>
                <a:cs typeface="方正清刻本悦宋简体" panose="02000000000000000000" pitchFamily="2" charset="-122"/>
              </a:rPr>
              <a:t>B</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趋势</a:t>
            </a:r>
            <a:r>
              <a:rPr lang="zh-CN" altLang="en-US" sz="2800" dirty="0">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道路</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7" name="object 7"/>
          <p:cNvSpPr txBox="1"/>
          <p:nvPr/>
        </p:nvSpPr>
        <p:spPr>
          <a:xfrm>
            <a:off x="7202169" y="3917446"/>
            <a:ext cx="2926278" cy="430887"/>
          </a:xfrm>
          <a:prstGeom prst="rect">
            <a:avLst/>
          </a:prstGeom>
        </p:spPr>
        <p:txBody>
          <a:bodyPr vert="horz" wrap="square" lIns="0" tIns="0" rIns="0" bIns="0" rtlCol="0">
            <a:spAutoFit/>
          </a:bodyPr>
          <a:lstStyle/>
          <a:p>
            <a:pPr lvl="0"/>
            <a:r>
              <a:rPr sz="2800" b="1" dirty="0">
                <a:latin typeface="方正清刻本悦宋简体" panose="02000000000000000000" pitchFamily="2" charset="-122"/>
                <a:cs typeface="方正清刻本悦宋简体" panose="02000000000000000000" pitchFamily="2" charset="-122"/>
              </a:rPr>
              <a:t>C</a:t>
            </a:r>
            <a:r>
              <a:rPr sz="2800" b="1" spc="-20" dirty="0" smtClean="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动力</a:t>
            </a:r>
            <a:r>
              <a:rPr lang="zh-CN" altLang="en-US" sz="2800" dirty="0">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源泉</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8" name="object 8"/>
          <p:cNvSpPr/>
          <p:nvPr/>
        </p:nvSpPr>
        <p:spPr>
          <a:xfrm>
            <a:off x="4770704" y="2554414"/>
            <a:ext cx="2431415" cy="1748789"/>
          </a:xfrm>
          <a:custGeom>
            <a:avLst/>
            <a:gdLst/>
            <a:ahLst/>
            <a:cxnLst/>
            <a:rect l="l" t="t" r="r" b="b"/>
            <a:pathLst>
              <a:path w="2431415" h="1748789">
                <a:moveTo>
                  <a:pt x="2414269" y="1748535"/>
                </a:moveTo>
                <a:lnTo>
                  <a:pt x="0" y="23240"/>
                </a:lnTo>
                <a:lnTo>
                  <a:pt x="16611" y="0"/>
                </a:lnTo>
                <a:lnTo>
                  <a:pt x="2430881" y="1725294"/>
                </a:lnTo>
                <a:lnTo>
                  <a:pt x="2414269" y="1748535"/>
                </a:lnTo>
                <a:close/>
              </a:path>
            </a:pathLst>
          </a:custGeom>
          <a:solidFill>
            <a:srgbClr val="C0504D"/>
          </a:solidFill>
        </p:spPr>
        <p:txBody>
          <a:bodyPr wrap="square" lIns="0" tIns="0" rIns="0" bIns="0" rtlCol="0"/>
          <a:lstStyle/>
          <a:p>
            <a:endParaRPr sz="1800"/>
          </a:p>
        </p:txBody>
      </p:sp>
      <p:sp>
        <p:nvSpPr>
          <p:cNvPr id="9" name="object 9"/>
          <p:cNvSpPr/>
          <p:nvPr/>
        </p:nvSpPr>
        <p:spPr>
          <a:xfrm>
            <a:off x="4129430" y="2407666"/>
            <a:ext cx="2763520" cy="922019"/>
          </a:xfrm>
          <a:custGeom>
            <a:avLst/>
            <a:gdLst/>
            <a:ahLst/>
            <a:cxnLst/>
            <a:rect l="l" t="t" r="r" b="b"/>
            <a:pathLst>
              <a:path w="2763520" h="922020">
                <a:moveTo>
                  <a:pt x="8839" y="921892"/>
                </a:moveTo>
                <a:lnTo>
                  <a:pt x="0" y="894714"/>
                </a:lnTo>
                <a:lnTo>
                  <a:pt x="2754630" y="0"/>
                </a:lnTo>
                <a:lnTo>
                  <a:pt x="2763456" y="27177"/>
                </a:lnTo>
                <a:lnTo>
                  <a:pt x="8839" y="921892"/>
                </a:lnTo>
                <a:close/>
              </a:path>
            </a:pathLst>
          </a:custGeom>
          <a:solidFill>
            <a:srgbClr val="C0504D"/>
          </a:solidFill>
        </p:spPr>
        <p:txBody>
          <a:bodyPr wrap="square" lIns="0" tIns="0" rIns="0" bIns="0" rtlCol="0"/>
          <a:lstStyle/>
          <a:p>
            <a:endParaRPr sz="1800"/>
          </a:p>
        </p:txBody>
      </p:sp>
      <p:sp>
        <p:nvSpPr>
          <p:cNvPr id="10" name="object 10"/>
          <p:cNvSpPr/>
          <p:nvPr/>
        </p:nvSpPr>
        <p:spPr>
          <a:xfrm>
            <a:off x="5078819" y="3343630"/>
            <a:ext cx="2034539" cy="675005"/>
          </a:xfrm>
          <a:custGeom>
            <a:avLst/>
            <a:gdLst/>
            <a:ahLst/>
            <a:cxnLst/>
            <a:rect l="l" t="t" r="r" b="b"/>
            <a:pathLst>
              <a:path w="2034540" h="675004">
                <a:moveTo>
                  <a:pt x="8712" y="674928"/>
                </a:moveTo>
                <a:lnTo>
                  <a:pt x="0" y="647700"/>
                </a:lnTo>
                <a:lnTo>
                  <a:pt x="2025650" y="0"/>
                </a:lnTo>
                <a:lnTo>
                  <a:pt x="2034362" y="27228"/>
                </a:lnTo>
                <a:lnTo>
                  <a:pt x="8712" y="674928"/>
                </a:lnTo>
                <a:close/>
              </a:path>
            </a:pathLst>
          </a:custGeom>
          <a:solidFill>
            <a:srgbClr val="C0504D"/>
          </a:solidFill>
        </p:spPr>
        <p:txBody>
          <a:bodyPr wrap="square" lIns="0" tIns="0" rIns="0" bIns="0" rtlCol="0"/>
          <a:lstStyle/>
          <a:p>
            <a:endParaRPr sz="18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766445" y="2550795"/>
            <a:ext cx="11055985" cy="2245995"/>
          </a:xfrm>
        </p:spPr>
        <p:txBody>
          <a:bodyPr>
            <a:normAutofit fontScale="92500" lnSpcReduction="20000"/>
          </a:bodyPr>
          <a:lstStyle/>
          <a:p>
            <a:pPr marL="0" indent="0" algn="just" eaLnBrk="1" hangingPunct="1">
              <a:lnSpc>
                <a:spcPct val="150000"/>
              </a:lnSpc>
              <a:buNone/>
            </a:pPr>
            <a:r>
              <a:rPr lang="en-US" altLang="zh-CN" sz="2400">
                <a:latin typeface="微软雅黑" panose="020B0503020204020204" pitchFamily="34" charset="-122"/>
                <a:ea typeface="微软雅黑" panose="020B0503020204020204" pitchFamily="34" charset="-122"/>
                <a:sym typeface="+mn-ea"/>
              </a:rPr>
              <a:t>##4. </a:t>
            </a:r>
            <a:r>
              <a:rPr lang="zh-CN" altLang="en-US" sz="2400">
                <a:latin typeface="微软雅黑" panose="020B0503020204020204" pitchFamily="34" charset="-122"/>
                <a:ea typeface="微软雅黑" panose="020B0503020204020204" pitchFamily="34" charset="-122"/>
                <a:sym typeface="+mn-ea"/>
              </a:rPr>
              <a:t>英国古典经济学的代表人物是  </a:t>
            </a:r>
            <a:r>
              <a:rPr lang="en-US" altLang="zh-CN" sz="2400">
                <a:latin typeface="微软雅黑" panose="020B0503020204020204" pitchFamily="34" charset="-122"/>
                <a:ea typeface="微软雅黑" panose="020B0503020204020204" pitchFamily="34" charset="-122"/>
                <a:sym typeface="+mn-ea"/>
              </a:rPr>
              <a:t>(   </a:t>
            </a:r>
            <a:r>
              <a:rPr lang="en-US" altLang="zh-CN" sz="2400" b="1">
                <a:solidFill>
                  <a:srgbClr val="C00000"/>
                </a:solidFill>
                <a:latin typeface="微软雅黑" panose="020B0503020204020204" pitchFamily="34" charset="-122"/>
                <a:ea typeface="微软雅黑" panose="020B0503020204020204" pitchFamily="34" charset="-122"/>
                <a:sym typeface="+mn-ea"/>
              </a:rPr>
              <a:t>C</a:t>
            </a:r>
            <a:r>
              <a:rPr lang="en-US" altLang="zh-CN" sz="2400">
                <a:latin typeface="微软雅黑" panose="020B0503020204020204" pitchFamily="34" charset="-122"/>
                <a:ea typeface="微软雅黑" panose="020B0503020204020204" pitchFamily="34" charset="-122"/>
                <a:sym typeface="+mn-ea"/>
              </a:rPr>
              <a:t>   ) 0-P41  1410</a:t>
            </a:r>
            <a:endParaRPr lang="en-US" altLang="zh-CN" sz="2400">
              <a:latin typeface="微软雅黑" panose="020B0503020204020204" pitchFamily="34" charset="-122"/>
              <a:ea typeface="微软雅黑" panose="020B0503020204020204" pitchFamily="34" charset="-122"/>
            </a:endParaRPr>
          </a:p>
          <a:p>
            <a:pPr marL="0" indent="0" algn="just" eaLnBrk="1" hangingPunct="1">
              <a:lnSpc>
                <a:spcPct val="150000"/>
              </a:lnSpc>
              <a:buNone/>
            </a:pPr>
            <a:r>
              <a:rPr lang="en-US" altLang="zh-CN" sz="2400">
                <a:latin typeface="微软雅黑" panose="020B0503020204020204" pitchFamily="34" charset="-122"/>
                <a:ea typeface="微软雅黑" panose="020B0503020204020204" pitchFamily="34" charset="-122"/>
                <a:sym typeface="+mn-ea"/>
              </a:rPr>
              <a:t>  A. </a:t>
            </a:r>
            <a:r>
              <a:rPr lang="zh-CN" altLang="en-US" sz="2400">
                <a:latin typeface="微软雅黑" panose="020B0503020204020204" pitchFamily="34" charset="-122"/>
                <a:ea typeface="微软雅黑" panose="020B0503020204020204" pitchFamily="34" charset="-122"/>
                <a:sym typeface="+mn-ea"/>
              </a:rPr>
              <a:t>培根和洛克                               </a:t>
            </a:r>
            <a:r>
              <a:rPr lang="en-US" altLang="zh-CN" sz="2400">
                <a:latin typeface="微软雅黑" panose="020B0503020204020204" pitchFamily="34" charset="-122"/>
                <a:ea typeface="微软雅黑" panose="020B0503020204020204" pitchFamily="34" charset="-122"/>
                <a:sym typeface="+mn-ea"/>
              </a:rPr>
              <a:t>B. </a:t>
            </a:r>
            <a:r>
              <a:rPr lang="zh-CN" altLang="en-US" sz="2400">
                <a:latin typeface="微软雅黑" panose="020B0503020204020204" pitchFamily="34" charset="-122"/>
                <a:ea typeface="微软雅黑" panose="020B0503020204020204" pitchFamily="34" charset="-122"/>
                <a:sym typeface="+mn-ea"/>
              </a:rPr>
              <a:t>黑格尔和费尔巴哈        </a:t>
            </a:r>
            <a:endParaRPr lang="zh-CN" altLang="en-US" sz="2400">
              <a:latin typeface="微软雅黑" panose="020B0503020204020204" pitchFamily="34" charset="-122"/>
              <a:ea typeface="微软雅黑" panose="020B0503020204020204" pitchFamily="34" charset="-122"/>
            </a:endParaRPr>
          </a:p>
          <a:p>
            <a:pPr marL="0" indent="0" algn="just" eaLnBrk="1" hangingPunct="1">
              <a:lnSpc>
                <a:spcPct val="150000"/>
              </a:lnSpc>
              <a:buNone/>
            </a:pPr>
            <a:r>
              <a:rPr lang="en-US" altLang="zh-CN" sz="2400">
                <a:latin typeface="微软雅黑" panose="020B0503020204020204" pitchFamily="34" charset="-122"/>
                <a:ea typeface="微软雅黑" panose="020B0503020204020204" pitchFamily="34" charset="-122"/>
                <a:sym typeface="+mn-ea"/>
              </a:rPr>
              <a:t>  </a:t>
            </a:r>
            <a:r>
              <a:rPr lang="en-US" altLang="zh-CN" sz="2400" b="1">
                <a:solidFill>
                  <a:srgbClr val="FF0000"/>
                </a:solidFill>
                <a:latin typeface="微软雅黑" panose="020B0503020204020204" pitchFamily="34" charset="-122"/>
                <a:ea typeface="微软雅黑" panose="020B0503020204020204" pitchFamily="34" charset="-122"/>
                <a:sym typeface="+mn-ea"/>
              </a:rPr>
              <a:t>C. </a:t>
            </a:r>
            <a:r>
              <a:rPr lang="zh-CN" altLang="en-US" sz="2400" b="1">
                <a:solidFill>
                  <a:srgbClr val="FF0000"/>
                </a:solidFill>
                <a:latin typeface="微软雅黑" panose="020B0503020204020204" pitchFamily="34" charset="-122"/>
                <a:ea typeface="微软雅黑" panose="020B0503020204020204" pitchFamily="34" charset="-122"/>
                <a:sym typeface="+mn-ea"/>
              </a:rPr>
              <a:t>亚当斯密和大卫</a:t>
            </a:r>
            <a:r>
              <a:rPr lang="en-US" altLang="zh-CN" sz="2400" b="1">
                <a:solidFill>
                  <a:srgbClr val="FF0000"/>
                </a:solidFill>
                <a:latin typeface="微软雅黑" panose="020B0503020204020204" pitchFamily="34" charset="-122"/>
                <a:ea typeface="微软雅黑" panose="020B0503020204020204" pitchFamily="34" charset="-122"/>
                <a:sym typeface="+mn-ea"/>
              </a:rPr>
              <a:t>·</a:t>
            </a:r>
            <a:r>
              <a:rPr lang="zh-CN" altLang="en-US" sz="2400" b="1">
                <a:solidFill>
                  <a:srgbClr val="FF0000"/>
                </a:solidFill>
                <a:latin typeface="微软雅黑" panose="020B0503020204020204" pitchFamily="34" charset="-122"/>
                <a:ea typeface="微软雅黑" panose="020B0503020204020204" pitchFamily="34" charset="-122"/>
                <a:sym typeface="+mn-ea"/>
              </a:rPr>
              <a:t>李嘉图 </a:t>
            </a:r>
            <a:r>
              <a:rPr lang="zh-CN" altLang="en-US" sz="2400">
                <a:latin typeface="微软雅黑" panose="020B0503020204020204" pitchFamily="34" charset="-122"/>
                <a:ea typeface="微软雅黑" panose="020B0503020204020204" pitchFamily="34" charset="-122"/>
                <a:sym typeface="+mn-ea"/>
              </a:rPr>
              <a:t>            </a:t>
            </a:r>
            <a:r>
              <a:rPr lang="en-US" altLang="zh-CN" sz="2400">
                <a:latin typeface="微软雅黑" panose="020B0503020204020204" pitchFamily="34" charset="-122"/>
                <a:ea typeface="微软雅黑" panose="020B0503020204020204" pitchFamily="34" charset="-122"/>
                <a:sym typeface="+mn-ea"/>
              </a:rPr>
              <a:t>D. </a:t>
            </a:r>
            <a:r>
              <a:rPr lang="zh-CN" altLang="en-US" sz="2400">
                <a:latin typeface="微软雅黑" panose="020B0503020204020204" pitchFamily="34" charset="-122"/>
                <a:ea typeface="微软雅黑" panose="020B0503020204020204" pitchFamily="34" charset="-122"/>
                <a:sym typeface="+mn-ea"/>
              </a:rPr>
              <a:t>圣西门和傅里叶</a:t>
            </a:r>
            <a:endParaRPr lang="en-US" altLang="zh-CN" sz="2400">
              <a:latin typeface="微软雅黑" panose="020B0503020204020204" pitchFamily="34" charset="-122"/>
              <a:ea typeface="微软雅黑" panose="020B0503020204020204" pitchFamily="34" charset="-122"/>
            </a:endParaRPr>
          </a:p>
          <a:p>
            <a:pPr marL="0" indent="0" eaLnBrk="1" hangingPunct="1">
              <a:lnSpc>
                <a:spcPct val="150000"/>
              </a:lnSpc>
              <a:buNone/>
            </a:pPr>
            <a:r>
              <a:rPr lang="zh-CN" altLang="en-US" sz="2400">
                <a:latin typeface="微软雅黑" panose="020B0503020204020204" pitchFamily="34" charset="-122"/>
                <a:ea typeface="微软雅黑" panose="020B0503020204020204" pitchFamily="34" charset="-122"/>
                <a:sym typeface="+mn-ea"/>
              </a:rPr>
              <a:t> </a:t>
            </a:r>
            <a:endParaRPr lang="zh-CN" altLang="en-US" sz="2400"/>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5764" y="529361"/>
            <a:ext cx="10515600" cy="645130"/>
          </a:xfrm>
        </p:spPr>
        <p:txBody>
          <a:bodyPr>
            <a:normAutofit/>
          </a:bodyPr>
          <a:lstStyle/>
          <a:p>
            <a:r>
              <a:rPr lang="zh-CN" altLang="en-US" sz="3200" b="1" dirty="0" smtClean="0">
                <a:solidFill>
                  <a:schemeClr val="tx1"/>
                </a:solidFill>
              </a:rPr>
              <a:t>第二节总结</a:t>
            </a:r>
            <a:endParaRPr lang="zh-CN" altLang="en-US" sz="3200" b="1" dirty="0" smtClean="0">
              <a:solidFill>
                <a:schemeClr val="tx1"/>
              </a:solidFill>
            </a:endParaRPr>
          </a:p>
        </p:txBody>
      </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47" name="任意多边形 46"/>
          <p:cNvSpPr/>
          <p:nvPr/>
        </p:nvSpPr>
        <p:spPr>
          <a:xfrm>
            <a:off x="3701611" y="5477786"/>
            <a:ext cx="251373" cy="957979"/>
          </a:xfrm>
          <a:custGeom>
            <a:avLst/>
            <a:gdLst>
              <a:gd name="connsiteX0" fmla="*/ 0 w 251373"/>
              <a:gd name="connsiteY0" fmla="*/ 0 h 957979"/>
              <a:gd name="connsiteX1" fmla="*/ 125686 w 251373"/>
              <a:gd name="connsiteY1" fmla="*/ 0 h 957979"/>
              <a:gd name="connsiteX2" fmla="*/ 125686 w 251373"/>
              <a:gd name="connsiteY2" fmla="*/ 957979 h 957979"/>
              <a:gd name="connsiteX3" fmla="*/ 251373 w 251373"/>
              <a:gd name="connsiteY3" fmla="*/ 957979 h 957979"/>
            </a:gdLst>
            <a:ahLst/>
            <a:cxnLst>
              <a:cxn ang="0">
                <a:pos x="connsiteX0" y="connsiteY0"/>
              </a:cxn>
              <a:cxn ang="0">
                <a:pos x="connsiteX1" y="connsiteY1"/>
              </a:cxn>
              <a:cxn ang="0">
                <a:pos x="connsiteX2" y="connsiteY2"/>
              </a:cxn>
              <a:cxn ang="0">
                <a:pos x="connsiteX3" y="connsiteY3"/>
              </a:cxn>
            </a:cxnLst>
            <a:rect l="l" t="t" r="r" b="b"/>
            <a:pathLst>
              <a:path w="251373" h="957979">
                <a:moveTo>
                  <a:pt x="0" y="0"/>
                </a:moveTo>
                <a:lnTo>
                  <a:pt x="125686" y="0"/>
                </a:lnTo>
                <a:lnTo>
                  <a:pt x="125686" y="957979"/>
                </a:lnTo>
                <a:lnTo>
                  <a:pt x="251373" y="957979"/>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3627" tIns="454230" rIns="113626" bIns="45422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8" name="任意多边形 47"/>
          <p:cNvSpPr/>
          <p:nvPr/>
        </p:nvSpPr>
        <p:spPr>
          <a:xfrm>
            <a:off x="3701611" y="5477786"/>
            <a:ext cx="251373" cy="478989"/>
          </a:xfrm>
          <a:custGeom>
            <a:avLst/>
            <a:gdLst>
              <a:gd name="connsiteX0" fmla="*/ 0 w 251373"/>
              <a:gd name="connsiteY0" fmla="*/ 0 h 478989"/>
              <a:gd name="connsiteX1" fmla="*/ 125686 w 251373"/>
              <a:gd name="connsiteY1" fmla="*/ 0 h 478989"/>
              <a:gd name="connsiteX2" fmla="*/ 125686 w 251373"/>
              <a:gd name="connsiteY2" fmla="*/ 478989 h 478989"/>
              <a:gd name="connsiteX3" fmla="*/ 251373 w 251373"/>
              <a:gd name="connsiteY3" fmla="*/ 478989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0"/>
                </a:moveTo>
                <a:lnTo>
                  <a:pt x="125686" y="0"/>
                </a:lnTo>
                <a:lnTo>
                  <a:pt x="125686" y="478989"/>
                </a:lnTo>
                <a:lnTo>
                  <a:pt x="251373" y="478989"/>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3701611" y="5432066"/>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6" rIns="132102" bIns="3943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0" name="任意多边形 49"/>
          <p:cNvSpPr/>
          <p:nvPr/>
        </p:nvSpPr>
        <p:spPr>
          <a:xfrm>
            <a:off x="3701611" y="4998796"/>
            <a:ext cx="251373" cy="478989"/>
          </a:xfrm>
          <a:custGeom>
            <a:avLst/>
            <a:gdLst>
              <a:gd name="connsiteX0" fmla="*/ 0 w 251373"/>
              <a:gd name="connsiteY0" fmla="*/ 478989 h 478989"/>
              <a:gd name="connsiteX1" fmla="*/ 125686 w 251373"/>
              <a:gd name="connsiteY1" fmla="*/ 478989 h 478989"/>
              <a:gd name="connsiteX2" fmla="*/ 125686 w 251373"/>
              <a:gd name="connsiteY2" fmla="*/ 0 h 478989"/>
              <a:gd name="connsiteX3" fmla="*/ 251373 w 251373"/>
              <a:gd name="connsiteY3" fmla="*/ 0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478989"/>
                </a:moveTo>
                <a:lnTo>
                  <a:pt x="125686" y="478989"/>
                </a:lnTo>
                <a:lnTo>
                  <a:pt x="125686" y="0"/>
                </a:lnTo>
                <a:lnTo>
                  <a:pt x="251373" y="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2" rIns="124862" bIns="225970"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1" name="任意多边形 50"/>
          <p:cNvSpPr/>
          <p:nvPr/>
        </p:nvSpPr>
        <p:spPr>
          <a:xfrm>
            <a:off x="3701611" y="4519806"/>
            <a:ext cx="251373" cy="957979"/>
          </a:xfrm>
          <a:custGeom>
            <a:avLst/>
            <a:gdLst>
              <a:gd name="connsiteX0" fmla="*/ 0 w 251373"/>
              <a:gd name="connsiteY0" fmla="*/ 957979 h 957979"/>
              <a:gd name="connsiteX1" fmla="*/ 125686 w 251373"/>
              <a:gd name="connsiteY1" fmla="*/ 957979 h 957979"/>
              <a:gd name="connsiteX2" fmla="*/ 125686 w 251373"/>
              <a:gd name="connsiteY2" fmla="*/ 0 h 957979"/>
              <a:gd name="connsiteX3" fmla="*/ 251373 w 251373"/>
              <a:gd name="connsiteY3" fmla="*/ 0 h 957979"/>
            </a:gdLst>
            <a:ahLst/>
            <a:cxnLst>
              <a:cxn ang="0">
                <a:pos x="connsiteX0" y="connsiteY0"/>
              </a:cxn>
              <a:cxn ang="0">
                <a:pos x="connsiteX1" y="connsiteY1"/>
              </a:cxn>
              <a:cxn ang="0">
                <a:pos x="connsiteX2" y="connsiteY2"/>
              </a:cxn>
              <a:cxn ang="0">
                <a:pos x="connsiteX3" y="connsiteY3"/>
              </a:cxn>
            </a:cxnLst>
            <a:rect l="l" t="t" r="r" b="b"/>
            <a:pathLst>
              <a:path w="251373" h="957979">
                <a:moveTo>
                  <a:pt x="0" y="957979"/>
                </a:moveTo>
                <a:lnTo>
                  <a:pt x="125686" y="957979"/>
                </a:lnTo>
                <a:lnTo>
                  <a:pt x="125686" y="0"/>
                </a:lnTo>
                <a:lnTo>
                  <a:pt x="251373" y="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3627" tIns="454230" rIns="113626" bIns="45422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2" name="任意多边形 51"/>
          <p:cNvSpPr/>
          <p:nvPr/>
        </p:nvSpPr>
        <p:spPr>
          <a:xfrm>
            <a:off x="2193368" y="3428819"/>
            <a:ext cx="251373" cy="2052000"/>
          </a:xfrm>
          <a:custGeom>
            <a:avLst/>
            <a:gdLst>
              <a:gd name="connsiteX0" fmla="*/ 0 w 251373"/>
              <a:gd name="connsiteY0" fmla="*/ 0 h 1915959"/>
              <a:gd name="connsiteX1" fmla="*/ 125686 w 251373"/>
              <a:gd name="connsiteY1" fmla="*/ 0 h 1915959"/>
              <a:gd name="connsiteX2" fmla="*/ 125686 w 251373"/>
              <a:gd name="connsiteY2" fmla="*/ 1915959 h 1915959"/>
              <a:gd name="connsiteX3" fmla="*/ 251373 w 251373"/>
              <a:gd name="connsiteY3" fmla="*/ 1915959 h 1915959"/>
            </a:gdLst>
            <a:ahLst/>
            <a:cxnLst>
              <a:cxn ang="0">
                <a:pos x="connsiteX0" y="connsiteY0"/>
              </a:cxn>
              <a:cxn ang="0">
                <a:pos x="connsiteX1" y="connsiteY1"/>
              </a:cxn>
              <a:cxn ang="0">
                <a:pos x="connsiteX2" y="connsiteY2"/>
              </a:cxn>
              <a:cxn ang="0">
                <a:pos x="connsiteX3" y="connsiteY3"/>
              </a:cxn>
            </a:cxnLst>
            <a:rect l="l" t="t" r="r" b="b"/>
            <a:pathLst>
              <a:path w="251373" h="1915959">
                <a:moveTo>
                  <a:pt x="0" y="0"/>
                </a:moveTo>
                <a:lnTo>
                  <a:pt x="125686" y="0"/>
                </a:lnTo>
                <a:lnTo>
                  <a:pt x="125686" y="1915959"/>
                </a:lnTo>
                <a:lnTo>
                  <a:pt x="251373" y="1915959"/>
                </a:lnTo>
              </a:path>
            </a:pathLst>
          </a:custGeom>
          <a:noFill/>
          <a:ln>
            <a:solidFill>
              <a:schemeClr val="accent6">
                <a:lumMod val="75000"/>
              </a:schemeClr>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0078" tIns="909670" rIns="90077" bIns="9096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3" name="任意多边形 52"/>
          <p:cNvSpPr/>
          <p:nvPr/>
        </p:nvSpPr>
        <p:spPr>
          <a:xfrm>
            <a:off x="5475863" y="3862089"/>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6" rIns="132103" bIns="3943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4" name="任意多边形 53"/>
          <p:cNvSpPr/>
          <p:nvPr/>
        </p:nvSpPr>
        <p:spPr>
          <a:xfrm>
            <a:off x="3701611" y="3428820"/>
            <a:ext cx="251373" cy="478989"/>
          </a:xfrm>
          <a:custGeom>
            <a:avLst/>
            <a:gdLst>
              <a:gd name="connsiteX0" fmla="*/ 0 w 251373"/>
              <a:gd name="connsiteY0" fmla="*/ 0 h 478989"/>
              <a:gd name="connsiteX1" fmla="*/ 125686 w 251373"/>
              <a:gd name="connsiteY1" fmla="*/ 0 h 478989"/>
              <a:gd name="connsiteX2" fmla="*/ 125686 w 251373"/>
              <a:gd name="connsiteY2" fmla="*/ 478989 h 478989"/>
              <a:gd name="connsiteX3" fmla="*/ 251373 w 251373"/>
              <a:gd name="connsiteY3" fmla="*/ 478989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0"/>
                </a:moveTo>
                <a:lnTo>
                  <a:pt x="125686" y="0"/>
                </a:lnTo>
                <a:lnTo>
                  <a:pt x="125686" y="478989"/>
                </a:lnTo>
                <a:lnTo>
                  <a:pt x="251373" y="478989"/>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5" name="任意多边形 54"/>
          <p:cNvSpPr/>
          <p:nvPr/>
        </p:nvSpPr>
        <p:spPr>
          <a:xfrm>
            <a:off x="5475863"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5" rIns="132103"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6" name="任意多边形 55"/>
          <p:cNvSpPr/>
          <p:nvPr/>
        </p:nvSpPr>
        <p:spPr>
          <a:xfrm>
            <a:off x="3701611"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5" rIns="132102"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7" name="任意多边形 56"/>
          <p:cNvSpPr/>
          <p:nvPr/>
        </p:nvSpPr>
        <p:spPr>
          <a:xfrm>
            <a:off x="9157368" y="3668315"/>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8" name="任意多边形 57"/>
          <p:cNvSpPr/>
          <p:nvPr/>
        </p:nvSpPr>
        <p:spPr>
          <a:xfrm>
            <a:off x="9157368" y="3428820"/>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9" name="任意多边形 58"/>
          <p:cNvSpPr/>
          <p:nvPr/>
        </p:nvSpPr>
        <p:spPr>
          <a:xfrm>
            <a:off x="6984106" y="2949830"/>
            <a:ext cx="251373" cy="718484"/>
          </a:xfrm>
          <a:custGeom>
            <a:avLst/>
            <a:gdLst>
              <a:gd name="connsiteX0" fmla="*/ 0 w 251373"/>
              <a:gd name="connsiteY0" fmla="*/ 0 h 718484"/>
              <a:gd name="connsiteX1" fmla="*/ 125686 w 251373"/>
              <a:gd name="connsiteY1" fmla="*/ 0 h 718484"/>
              <a:gd name="connsiteX2" fmla="*/ 125686 w 251373"/>
              <a:gd name="connsiteY2" fmla="*/ 718484 h 718484"/>
              <a:gd name="connsiteX3" fmla="*/ 251373 w 251373"/>
              <a:gd name="connsiteY3" fmla="*/ 718484 h 718484"/>
            </a:gdLst>
            <a:ahLst/>
            <a:cxnLst>
              <a:cxn ang="0">
                <a:pos x="connsiteX0" y="connsiteY0"/>
              </a:cxn>
              <a:cxn ang="0">
                <a:pos x="connsiteX1" y="connsiteY1"/>
              </a:cxn>
              <a:cxn ang="0">
                <a:pos x="connsiteX2" y="connsiteY2"/>
              </a:cxn>
              <a:cxn ang="0">
                <a:pos x="connsiteX3" y="connsiteY3"/>
              </a:cxn>
            </a:cxnLst>
            <a:rect l="l" t="t" r="r" b="b"/>
            <a:pathLst>
              <a:path w="251373" h="718484">
                <a:moveTo>
                  <a:pt x="0" y="0"/>
                </a:moveTo>
                <a:lnTo>
                  <a:pt x="125686" y="0"/>
                </a:lnTo>
                <a:lnTo>
                  <a:pt x="125686" y="718484"/>
                </a:lnTo>
                <a:lnTo>
                  <a:pt x="251373" y="71848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9357" tIns="340212" rIns="119357" bIns="34021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0" name="任意多边形 59"/>
          <p:cNvSpPr/>
          <p:nvPr/>
        </p:nvSpPr>
        <p:spPr>
          <a:xfrm>
            <a:off x="6984106" y="2949830"/>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1" name="任意多边形 60"/>
          <p:cNvSpPr/>
          <p:nvPr/>
        </p:nvSpPr>
        <p:spPr>
          <a:xfrm>
            <a:off x="6984106" y="2710335"/>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2" name="任意多边形 61"/>
          <p:cNvSpPr/>
          <p:nvPr/>
        </p:nvSpPr>
        <p:spPr>
          <a:xfrm>
            <a:off x="6984106" y="2231345"/>
            <a:ext cx="251373" cy="718484"/>
          </a:xfrm>
          <a:custGeom>
            <a:avLst/>
            <a:gdLst>
              <a:gd name="connsiteX0" fmla="*/ 0 w 251373"/>
              <a:gd name="connsiteY0" fmla="*/ 718484 h 718484"/>
              <a:gd name="connsiteX1" fmla="*/ 125686 w 251373"/>
              <a:gd name="connsiteY1" fmla="*/ 718484 h 718484"/>
              <a:gd name="connsiteX2" fmla="*/ 125686 w 251373"/>
              <a:gd name="connsiteY2" fmla="*/ 0 h 718484"/>
              <a:gd name="connsiteX3" fmla="*/ 251373 w 251373"/>
              <a:gd name="connsiteY3" fmla="*/ 0 h 718484"/>
            </a:gdLst>
            <a:ahLst/>
            <a:cxnLst>
              <a:cxn ang="0">
                <a:pos x="connsiteX0" y="connsiteY0"/>
              </a:cxn>
              <a:cxn ang="0">
                <a:pos x="connsiteX1" y="connsiteY1"/>
              </a:cxn>
              <a:cxn ang="0">
                <a:pos x="connsiteX2" y="connsiteY2"/>
              </a:cxn>
              <a:cxn ang="0">
                <a:pos x="connsiteX3" y="connsiteY3"/>
              </a:cxn>
            </a:cxnLst>
            <a:rect l="l" t="t" r="r" b="b"/>
            <a:pathLst>
              <a:path w="251373" h="718484">
                <a:moveTo>
                  <a:pt x="0" y="718484"/>
                </a:moveTo>
                <a:lnTo>
                  <a:pt x="125686" y="71848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9357" tIns="340213" rIns="119357" bIns="340212"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3" name="任意多边形 62"/>
          <p:cNvSpPr/>
          <p:nvPr/>
        </p:nvSpPr>
        <p:spPr>
          <a:xfrm>
            <a:off x="5475863" y="290411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5" rIns="132103"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4" name="任意多边形 63"/>
          <p:cNvSpPr/>
          <p:nvPr/>
        </p:nvSpPr>
        <p:spPr>
          <a:xfrm>
            <a:off x="3701611" y="2949830"/>
            <a:ext cx="251373" cy="478989"/>
          </a:xfrm>
          <a:custGeom>
            <a:avLst/>
            <a:gdLst>
              <a:gd name="connsiteX0" fmla="*/ 0 w 251373"/>
              <a:gd name="connsiteY0" fmla="*/ 478989 h 478989"/>
              <a:gd name="connsiteX1" fmla="*/ 125686 w 251373"/>
              <a:gd name="connsiteY1" fmla="*/ 478989 h 478989"/>
              <a:gd name="connsiteX2" fmla="*/ 125686 w 251373"/>
              <a:gd name="connsiteY2" fmla="*/ 0 h 478989"/>
              <a:gd name="connsiteX3" fmla="*/ 251373 w 251373"/>
              <a:gd name="connsiteY3" fmla="*/ 0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478989"/>
                </a:moveTo>
                <a:lnTo>
                  <a:pt x="125686" y="478989"/>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5" name="任意多边形 64"/>
          <p:cNvSpPr/>
          <p:nvPr/>
        </p:nvSpPr>
        <p:spPr>
          <a:xfrm>
            <a:off x="2193368"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5" rIns="132102"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7" name="任意多边形 66"/>
          <p:cNvSpPr/>
          <p:nvPr/>
        </p:nvSpPr>
        <p:spPr>
          <a:xfrm>
            <a:off x="3701611" y="1512860"/>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8" rIns="129707" bIns="11106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9" name="任意多边形 68"/>
          <p:cNvSpPr/>
          <p:nvPr/>
        </p:nvSpPr>
        <p:spPr>
          <a:xfrm>
            <a:off x="3701611" y="1273365"/>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8" rIns="129707" bIns="11106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0" name="任意多边形 69"/>
          <p:cNvSpPr/>
          <p:nvPr/>
        </p:nvSpPr>
        <p:spPr>
          <a:xfrm>
            <a:off x="2193368" y="1512860"/>
            <a:ext cx="251373" cy="1915959"/>
          </a:xfrm>
          <a:custGeom>
            <a:avLst/>
            <a:gdLst>
              <a:gd name="connsiteX0" fmla="*/ 0 w 251373"/>
              <a:gd name="connsiteY0" fmla="*/ 1915959 h 1915959"/>
              <a:gd name="connsiteX1" fmla="*/ 125686 w 251373"/>
              <a:gd name="connsiteY1" fmla="*/ 1915959 h 1915959"/>
              <a:gd name="connsiteX2" fmla="*/ 125686 w 251373"/>
              <a:gd name="connsiteY2" fmla="*/ 0 h 1915959"/>
              <a:gd name="connsiteX3" fmla="*/ 251373 w 251373"/>
              <a:gd name="connsiteY3" fmla="*/ 0 h 1915959"/>
            </a:gdLst>
            <a:ahLst/>
            <a:cxnLst>
              <a:cxn ang="0">
                <a:pos x="connsiteX0" y="connsiteY0"/>
              </a:cxn>
              <a:cxn ang="0">
                <a:pos x="connsiteX1" y="connsiteY1"/>
              </a:cxn>
              <a:cxn ang="0">
                <a:pos x="connsiteX2" y="connsiteY2"/>
              </a:cxn>
              <a:cxn ang="0">
                <a:pos x="connsiteX3" y="connsiteY3"/>
              </a:cxn>
            </a:cxnLst>
            <a:rect l="l" t="t" r="r" b="b"/>
            <a:pathLst>
              <a:path w="251373" h="1915959">
                <a:moveTo>
                  <a:pt x="0" y="1915959"/>
                </a:moveTo>
                <a:lnTo>
                  <a:pt x="125686" y="1915959"/>
                </a:lnTo>
                <a:lnTo>
                  <a:pt x="125686" y="0"/>
                </a:lnTo>
                <a:lnTo>
                  <a:pt x="251373" y="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0078" tIns="909670" rIns="90077" bIns="9096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1" name="任意多边形 70"/>
          <p:cNvSpPr/>
          <p:nvPr/>
        </p:nvSpPr>
        <p:spPr>
          <a:xfrm rot="16200000">
            <a:off x="993373" y="3237224"/>
            <a:ext cx="2016799" cy="383191"/>
          </a:xfrm>
          <a:custGeom>
            <a:avLst/>
            <a:gdLst>
              <a:gd name="connsiteX0" fmla="*/ 0 w 2016799"/>
              <a:gd name="connsiteY0" fmla="*/ 0 h 383191"/>
              <a:gd name="connsiteX1" fmla="*/ 2016799 w 2016799"/>
              <a:gd name="connsiteY1" fmla="*/ 0 h 383191"/>
              <a:gd name="connsiteX2" fmla="*/ 2016799 w 2016799"/>
              <a:gd name="connsiteY2" fmla="*/ 383191 h 383191"/>
              <a:gd name="connsiteX3" fmla="*/ 0 w 2016799"/>
              <a:gd name="connsiteY3" fmla="*/ 383191 h 383191"/>
              <a:gd name="connsiteX4" fmla="*/ 0 w 201679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99" h="383191">
                <a:moveTo>
                  <a:pt x="0" y="0"/>
                </a:moveTo>
                <a:lnTo>
                  <a:pt x="2016799" y="0"/>
                </a:lnTo>
                <a:lnTo>
                  <a:pt x="201679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699" rIns="12701" bIns="12700" numCol="1" spcCol="1270" anchor="ctr" anchorCtr="0">
            <a:noAutofit/>
          </a:bodyPr>
          <a:lstStyle/>
          <a:p>
            <a:pPr algn="ctr" defTabSz="889000">
              <a:lnSpc>
                <a:spcPct val="90000"/>
              </a:lnSpc>
              <a:spcBef>
                <a:spcPct val="0"/>
              </a:spcBef>
              <a:spcAft>
                <a:spcPct val="35000"/>
              </a:spcAft>
            </a:pPr>
            <a:r>
              <a:rPr lang="zh-CN" altLang="en-US" sz="2400" smtClean="0">
                <a:solidFill>
                  <a:prstClr val="black">
                    <a:hueOff val="0"/>
                    <a:satOff val="0"/>
                    <a:lumOff val="0"/>
                    <a:alphaOff val="0"/>
                  </a:prstClr>
                </a:solidFill>
                <a:latin typeface="+mj-ea"/>
                <a:ea typeface="方正清刻本悦宋简体" panose="02000000000000000000" pitchFamily="2" charset="-122"/>
              </a:rPr>
              <a:t>唯物辩证法</a:t>
            </a:r>
            <a:endParaRPr lang="zh-CN" altLang="en-US" sz="2400" dirty="0">
              <a:solidFill>
                <a:prstClr val="black">
                  <a:hueOff val="0"/>
                  <a:satOff val="0"/>
                  <a:lumOff val="0"/>
                  <a:alphaOff val="0"/>
                </a:prstClr>
              </a:solidFill>
              <a:latin typeface="+mj-ea"/>
              <a:ea typeface="方正清刻本悦宋简体" panose="02000000000000000000" pitchFamily="2" charset="-122"/>
            </a:endParaRPr>
          </a:p>
        </p:txBody>
      </p:sp>
      <p:sp>
        <p:nvSpPr>
          <p:cNvPr id="72" name="任意多边形 71"/>
          <p:cNvSpPr/>
          <p:nvPr/>
        </p:nvSpPr>
        <p:spPr>
          <a:xfrm>
            <a:off x="2444742" y="132126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4472C4"/>
                </a:solidFill>
                <a:latin typeface="微软雅黑" panose="020B0503020204020204" pitchFamily="34" charset="-122"/>
                <a:ea typeface="微软雅黑" panose="020B0503020204020204" pitchFamily="34" charset="-122"/>
              </a:rPr>
              <a:t>2</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总特征</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73" name="任意多边形 72"/>
          <p:cNvSpPr/>
          <p:nvPr/>
        </p:nvSpPr>
        <p:spPr>
          <a:xfrm>
            <a:off x="3952985" y="1081769"/>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white"/>
                </a:solidFill>
              </a:rPr>
              <a:t>联系</a:t>
            </a:r>
            <a:endParaRPr lang="zh-CN" altLang="en-US" sz="2000" dirty="0">
              <a:solidFill>
                <a:prstClr val="white"/>
              </a:solidFill>
            </a:endParaRPr>
          </a:p>
        </p:txBody>
      </p:sp>
      <p:sp>
        <p:nvSpPr>
          <p:cNvPr id="75" name="任意多边形 74"/>
          <p:cNvSpPr/>
          <p:nvPr/>
        </p:nvSpPr>
        <p:spPr>
          <a:xfrm>
            <a:off x="3952985" y="1560759"/>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发展</a:t>
            </a:r>
            <a:endParaRPr lang="zh-CN" altLang="en-US" sz="2000" dirty="0">
              <a:solidFill>
                <a:prstClr val="black">
                  <a:hueOff val="0"/>
                  <a:satOff val="0"/>
                  <a:lumOff val="0"/>
                  <a:alphaOff val="0"/>
                </a:prstClr>
              </a:solidFill>
            </a:endParaRPr>
          </a:p>
        </p:txBody>
      </p:sp>
      <p:sp>
        <p:nvSpPr>
          <p:cNvPr id="77" name="任意多边形 76"/>
          <p:cNvSpPr/>
          <p:nvPr/>
        </p:nvSpPr>
        <p:spPr>
          <a:xfrm>
            <a:off x="2444742" y="323722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ED7D31"/>
                </a:solidFill>
                <a:latin typeface="微软雅黑" panose="020B0503020204020204" pitchFamily="34" charset="-122"/>
                <a:ea typeface="微软雅黑" panose="020B0503020204020204" pitchFamily="34" charset="-122"/>
              </a:rPr>
              <a:t>3</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规律</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78" name="任意多边形 77"/>
          <p:cNvSpPr/>
          <p:nvPr/>
        </p:nvSpPr>
        <p:spPr>
          <a:xfrm>
            <a:off x="3952985" y="275823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white"/>
                </a:solidFill>
              </a:rPr>
              <a:t>对立统一</a:t>
            </a:r>
            <a:endParaRPr lang="zh-CN" altLang="en-US" sz="2000" b="1" dirty="0">
              <a:solidFill>
                <a:prstClr val="white"/>
              </a:solidFill>
            </a:endParaRPr>
          </a:p>
        </p:txBody>
      </p:sp>
      <p:sp>
        <p:nvSpPr>
          <p:cNvPr id="79" name="任意多边形 78"/>
          <p:cNvSpPr/>
          <p:nvPr/>
        </p:nvSpPr>
        <p:spPr>
          <a:xfrm>
            <a:off x="5727237" y="275823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动力</a:t>
            </a:r>
            <a:endParaRPr lang="zh-CN" altLang="en-US" sz="2000" dirty="0">
              <a:solidFill>
                <a:prstClr val="black">
                  <a:hueOff val="0"/>
                  <a:satOff val="0"/>
                  <a:lumOff val="0"/>
                  <a:alphaOff val="0"/>
                </a:prstClr>
              </a:solidFill>
            </a:endParaRPr>
          </a:p>
        </p:txBody>
      </p:sp>
      <p:sp>
        <p:nvSpPr>
          <p:cNvPr id="80" name="任意多边形 79"/>
          <p:cNvSpPr/>
          <p:nvPr/>
        </p:nvSpPr>
        <p:spPr>
          <a:xfrm>
            <a:off x="7235480" y="203974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同一性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斗争性</a:t>
            </a:r>
            <a:endParaRPr lang="zh-CN" altLang="en-US" sz="2000" dirty="0">
              <a:solidFill>
                <a:prstClr val="black">
                  <a:hueOff val="0"/>
                  <a:satOff val="0"/>
                  <a:lumOff val="0"/>
                  <a:alphaOff val="0"/>
                </a:prstClr>
              </a:solidFill>
            </a:endParaRPr>
          </a:p>
        </p:txBody>
      </p:sp>
      <p:sp>
        <p:nvSpPr>
          <p:cNvPr id="81" name="任意多边形 80"/>
          <p:cNvSpPr/>
          <p:nvPr/>
        </p:nvSpPr>
        <p:spPr>
          <a:xfrm>
            <a:off x="7235480" y="251873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内因</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外因</a:t>
            </a:r>
            <a:endParaRPr lang="zh-CN" altLang="en-US" sz="2000" dirty="0">
              <a:solidFill>
                <a:prstClr val="black">
                  <a:hueOff val="0"/>
                  <a:satOff val="0"/>
                  <a:lumOff val="0"/>
                  <a:alphaOff val="0"/>
                </a:prstClr>
              </a:solidFill>
            </a:endParaRPr>
          </a:p>
        </p:txBody>
      </p:sp>
      <p:sp>
        <p:nvSpPr>
          <p:cNvPr id="82" name="任意多边形 81"/>
          <p:cNvSpPr/>
          <p:nvPr/>
        </p:nvSpPr>
        <p:spPr>
          <a:xfrm>
            <a:off x="7235480" y="299772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white"/>
                </a:solidFill>
              </a:rPr>
              <a:t>普遍性</a:t>
            </a:r>
            <a:r>
              <a:rPr lang="en-US" altLang="zh-CN" sz="2000" dirty="0">
                <a:solidFill>
                  <a:prstClr val="white"/>
                </a:solidFill>
              </a:rPr>
              <a:t>VS</a:t>
            </a:r>
            <a:r>
              <a:rPr lang="zh-CN" altLang="en-US" sz="2000" dirty="0">
                <a:solidFill>
                  <a:prstClr val="white"/>
                </a:solidFill>
              </a:rPr>
              <a:t>特殊性</a:t>
            </a:r>
            <a:endParaRPr lang="zh-CN" altLang="en-US" sz="2000" dirty="0">
              <a:solidFill>
                <a:prstClr val="white"/>
              </a:solidFill>
            </a:endParaRPr>
          </a:p>
        </p:txBody>
      </p:sp>
      <p:sp>
        <p:nvSpPr>
          <p:cNvPr id="83" name="任意多边形 82"/>
          <p:cNvSpPr/>
          <p:nvPr/>
        </p:nvSpPr>
        <p:spPr>
          <a:xfrm>
            <a:off x="7235480" y="347671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white"/>
                </a:solidFill>
              </a:rPr>
              <a:t>不平衡性</a:t>
            </a:r>
            <a:endParaRPr lang="zh-CN" altLang="en-US" sz="2000" dirty="0">
              <a:solidFill>
                <a:prstClr val="white"/>
              </a:solidFill>
            </a:endParaRPr>
          </a:p>
        </p:txBody>
      </p:sp>
      <p:sp>
        <p:nvSpPr>
          <p:cNvPr id="84" name="任意多边形 83"/>
          <p:cNvSpPr/>
          <p:nvPr/>
        </p:nvSpPr>
        <p:spPr>
          <a:xfrm>
            <a:off x="9408742" y="3237224"/>
            <a:ext cx="192188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主次矛盾</a:t>
            </a:r>
            <a:endParaRPr lang="zh-CN" altLang="en-US" sz="2000" dirty="0">
              <a:solidFill>
                <a:prstClr val="black">
                  <a:hueOff val="0"/>
                  <a:satOff val="0"/>
                  <a:lumOff val="0"/>
                  <a:alphaOff val="0"/>
                </a:prstClr>
              </a:solidFill>
            </a:endParaRPr>
          </a:p>
        </p:txBody>
      </p:sp>
      <p:sp>
        <p:nvSpPr>
          <p:cNvPr id="85" name="任意多边形 84"/>
          <p:cNvSpPr/>
          <p:nvPr/>
        </p:nvSpPr>
        <p:spPr>
          <a:xfrm>
            <a:off x="9408742" y="3716214"/>
            <a:ext cx="192188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矛盾的主次方面</a:t>
            </a:r>
            <a:endParaRPr lang="zh-CN" altLang="en-US" sz="2000" dirty="0">
              <a:solidFill>
                <a:prstClr val="black">
                  <a:hueOff val="0"/>
                  <a:satOff val="0"/>
                  <a:lumOff val="0"/>
                  <a:alphaOff val="0"/>
                </a:prstClr>
              </a:solidFill>
            </a:endParaRPr>
          </a:p>
        </p:txBody>
      </p:sp>
      <p:sp>
        <p:nvSpPr>
          <p:cNvPr id="86" name="任意多边形 85"/>
          <p:cNvSpPr/>
          <p:nvPr/>
        </p:nvSpPr>
        <p:spPr>
          <a:xfrm>
            <a:off x="3952985" y="323722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white"/>
                </a:solidFill>
              </a:rPr>
              <a:t>质量互变</a:t>
            </a:r>
            <a:endParaRPr lang="zh-CN" altLang="en-US" sz="2000" b="1" dirty="0">
              <a:solidFill>
                <a:prstClr val="white"/>
              </a:solidFill>
            </a:endParaRPr>
          </a:p>
        </p:txBody>
      </p:sp>
      <p:sp>
        <p:nvSpPr>
          <p:cNvPr id="87" name="任意多边形 86"/>
          <p:cNvSpPr/>
          <p:nvPr/>
        </p:nvSpPr>
        <p:spPr>
          <a:xfrm>
            <a:off x="5727237" y="323722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状态</a:t>
            </a:r>
            <a:endParaRPr lang="zh-CN" altLang="en-US" sz="2000" dirty="0">
              <a:solidFill>
                <a:prstClr val="black">
                  <a:hueOff val="0"/>
                  <a:satOff val="0"/>
                  <a:lumOff val="0"/>
                  <a:alphaOff val="0"/>
                </a:prstClr>
              </a:solidFill>
            </a:endParaRPr>
          </a:p>
        </p:txBody>
      </p:sp>
      <p:sp>
        <p:nvSpPr>
          <p:cNvPr id="88" name="任意多边形 87"/>
          <p:cNvSpPr/>
          <p:nvPr/>
        </p:nvSpPr>
        <p:spPr>
          <a:xfrm>
            <a:off x="3952985" y="371621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否定之否定</a:t>
            </a:r>
            <a:endParaRPr lang="zh-CN" altLang="en-US" sz="2000" dirty="0">
              <a:solidFill>
                <a:prstClr val="black">
                  <a:hueOff val="0"/>
                  <a:satOff val="0"/>
                  <a:lumOff val="0"/>
                  <a:alphaOff val="0"/>
                </a:prstClr>
              </a:solidFill>
            </a:endParaRPr>
          </a:p>
        </p:txBody>
      </p:sp>
      <p:sp>
        <p:nvSpPr>
          <p:cNvPr id="89" name="任意多边形 88"/>
          <p:cNvSpPr/>
          <p:nvPr/>
        </p:nvSpPr>
        <p:spPr>
          <a:xfrm>
            <a:off x="5727237" y="371621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趋势</a:t>
            </a:r>
            <a:endParaRPr lang="zh-CN" altLang="en-US" sz="2000" dirty="0">
              <a:solidFill>
                <a:prstClr val="black">
                  <a:hueOff val="0"/>
                  <a:satOff val="0"/>
                  <a:lumOff val="0"/>
                  <a:alphaOff val="0"/>
                </a:prstClr>
              </a:solidFill>
            </a:endParaRPr>
          </a:p>
        </p:txBody>
      </p:sp>
      <p:sp>
        <p:nvSpPr>
          <p:cNvPr id="90" name="任意多边形 89"/>
          <p:cNvSpPr/>
          <p:nvPr/>
        </p:nvSpPr>
        <p:spPr>
          <a:xfrm>
            <a:off x="2444742" y="5286190"/>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70AD47">
                    <a:lumMod val="75000"/>
                  </a:srgbClr>
                </a:solidFill>
                <a:latin typeface="微软雅黑" panose="020B0503020204020204" pitchFamily="34" charset="-122"/>
                <a:ea typeface="微软雅黑" panose="020B0503020204020204" pitchFamily="34" charset="-122"/>
              </a:rPr>
              <a:t>5</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范畴</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91" name="任意多边形 90"/>
          <p:cNvSpPr/>
          <p:nvPr/>
        </p:nvSpPr>
        <p:spPr>
          <a:xfrm>
            <a:off x="3952985" y="432821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原因</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结果</a:t>
            </a:r>
            <a:endParaRPr lang="zh-CN" altLang="en-US" sz="2000" dirty="0">
              <a:solidFill>
                <a:prstClr val="black">
                  <a:hueOff val="0"/>
                  <a:satOff val="0"/>
                  <a:lumOff val="0"/>
                  <a:alphaOff val="0"/>
                </a:prstClr>
              </a:solidFill>
            </a:endParaRPr>
          </a:p>
        </p:txBody>
      </p:sp>
      <p:sp>
        <p:nvSpPr>
          <p:cNvPr id="92" name="任意多边形 91"/>
          <p:cNvSpPr/>
          <p:nvPr/>
        </p:nvSpPr>
        <p:spPr>
          <a:xfrm>
            <a:off x="3952985" y="480720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必然性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偶然性</a:t>
            </a:r>
            <a:endParaRPr lang="zh-CN" altLang="en-US" sz="2000" dirty="0">
              <a:solidFill>
                <a:prstClr val="black">
                  <a:hueOff val="0"/>
                  <a:satOff val="0"/>
                  <a:lumOff val="0"/>
                  <a:alphaOff val="0"/>
                </a:prstClr>
              </a:solidFill>
            </a:endParaRPr>
          </a:p>
        </p:txBody>
      </p:sp>
      <p:sp>
        <p:nvSpPr>
          <p:cNvPr id="93" name="任意多边形 92"/>
          <p:cNvSpPr/>
          <p:nvPr/>
        </p:nvSpPr>
        <p:spPr>
          <a:xfrm>
            <a:off x="3952985" y="528619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可能性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现实性</a:t>
            </a:r>
            <a:endParaRPr lang="zh-CN" altLang="en-US" sz="2000" dirty="0">
              <a:solidFill>
                <a:prstClr val="black">
                  <a:hueOff val="0"/>
                  <a:satOff val="0"/>
                  <a:lumOff val="0"/>
                  <a:alphaOff val="0"/>
                </a:prstClr>
              </a:solidFill>
            </a:endParaRPr>
          </a:p>
        </p:txBody>
      </p:sp>
      <p:sp>
        <p:nvSpPr>
          <p:cNvPr id="94" name="任意多边形 93"/>
          <p:cNvSpPr/>
          <p:nvPr/>
        </p:nvSpPr>
        <p:spPr>
          <a:xfrm>
            <a:off x="3952985" y="576518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内容</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形式</a:t>
            </a:r>
            <a:endParaRPr lang="zh-CN" altLang="en-US" sz="2000" dirty="0">
              <a:solidFill>
                <a:prstClr val="black">
                  <a:hueOff val="0"/>
                  <a:satOff val="0"/>
                  <a:lumOff val="0"/>
                  <a:alphaOff val="0"/>
                </a:prstClr>
              </a:solidFill>
            </a:endParaRPr>
          </a:p>
        </p:txBody>
      </p:sp>
      <p:sp>
        <p:nvSpPr>
          <p:cNvPr id="95" name="任意多边形 94"/>
          <p:cNvSpPr/>
          <p:nvPr/>
        </p:nvSpPr>
        <p:spPr>
          <a:xfrm>
            <a:off x="3952985" y="624417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本质</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现象</a:t>
            </a:r>
            <a:endParaRPr lang="zh-CN" altLang="en-US" sz="2000" dirty="0">
              <a:solidFill>
                <a:prstClr val="black">
                  <a:hueOff val="0"/>
                  <a:satOff val="0"/>
                  <a:lumOff val="0"/>
                  <a:alphaOff val="0"/>
                </a:prstClr>
              </a:solidFill>
            </a:endParaRP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5764" y="529361"/>
            <a:ext cx="10515600" cy="645130"/>
          </a:xfrm>
        </p:spPr>
        <p:txBody>
          <a:bodyPr>
            <a:normAutofit/>
          </a:bodyPr>
          <a:lstStyle/>
          <a:p>
            <a:r>
              <a:rPr lang="zh-CN" altLang="en-US" sz="3200" b="1" dirty="0" smtClean="0">
                <a:solidFill>
                  <a:schemeClr val="tx1"/>
                </a:solidFill>
              </a:rPr>
              <a:t>第二节总结</a:t>
            </a:r>
            <a:endParaRPr lang="zh-CN" altLang="en-US" sz="3200" b="1" dirty="0" smtClean="0">
              <a:solidFill>
                <a:schemeClr val="tx1"/>
              </a:solidFill>
            </a:endParaRPr>
          </a:p>
        </p:txBody>
      </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47" name="任意多边形 46"/>
          <p:cNvSpPr/>
          <p:nvPr/>
        </p:nvSpPr>
        <p:spPr>
          <a:xfrm>
            <a:off x="3701611" y="5477786"/>
            <a:ext cx="251373" cy="957979"/>
          </a:xfrm>
          <a:custGeom>
            <a:avLst/>
            <a:gdLst>
              <a:gd name="connsiteX0" fmla="*/ 0 w 251373"/>
              <a:gd name="connsiteY0" fmla="*/ 0 h 957979"/>
              <a:gd name="connsiteX1" fmla="*/ 125686 w 251373"/>
              <a:gd name="connsiteY1" fmla="*/ 0 h 957979"/>
              <a:gd name="connsiteX2" fmla="*/ 125686 w 251373"/>
              <a:gd name="connsiteY2" fmla="*/ 957979 h 957979"/>
              <a:gd name="connsiteX3" fmla="*/ 251373 w 251373"/>
              <a:gd name="connsiteY3" fmla="*/ 957979 h 957979"/>
            </a:gdLst>
            <a:ahLst/>
            <a:cxnLst>
              <a:cxn ang="0">
                <a:pos x="connsiteX0" y="connsiteY0"/>
              </a:cxn>
              <a:cxn ang="0">
                <a:pos x="connsiteX1" y="connsiteY1"/>
              </a:cxn>
              <a:cxn ang="0">
                <a:pos x="connsiteX2" y="connsiteY2"/>
              </a:cxn>
              <a:cxn ang="0">
                <a:pos x="connsiteX3" y="connsiteY3"/>
              </a:cxn>
            </a:cxnLst>
            <a:rect l="l" t="t" r="r" b="b"/>
            <a:pathLst>
              <a:path w="251373" h="957979">
                <a:moveTo>
                  <a:pt x="0" y="0"/>
                </a:moveTo>
                <a:lnTo>
                  <a:pt x="125686" y="0"/>
                </a:lnTo>
                <a:lnTo>
                  <a:pt x="125686" y="957979"/>
                </a:lnTo>
                <a:lnTo>
                  <a:pt x="251373" y="957979"/>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3627" tIns="454230" rIns="113626" bIns="45422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8" name="任意多边形 47"/>
          <p:cNvSpPr/>
          <p:nvPr/>
        </p:nvSpPr>
        <p:spPr>
          <a:xfrm>
            <a:off x="3701611" y="5477786"/>
            <a:ext cx="251373" cy="478989"/>
          </a:xfrm>
          <a:custGeom>
            <a:avLst/>
            <a:gdLst>
              <a:gd name="connsiteX0" fmla="*/ 0 w 251373"/>
              <a:gd name="connsiteY0" fmla="*/ 0 h 478989"/>
              <a:gd name="connsiteX1" fmla="*/ 125686 w 251373"/>
              <a:gd name="connsiteY1" fmla="*/ 0 h 478989"/>
              <a:gd name="connsiteX2" fmla="*/ 125686 w 251373"/>
              <a:gd name="connsiteY2" fmla="*/ 478989 h 478989"/>
              <a:gd name="connsiteX3" fmla="*/ 251373 w 251373"/>
              <a:gd name="connsiteY3" fmla="*/ 478989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0"/>
                </a:moveTo>
                <a:lnTo>
                  <a:pt x="125686" y="0"/>
                </a:lnTo>
                <a:lnTo>
                  <a:pt x="125686" y="478989"/>
                </a:lnTo>
                <a:lnTo>
                  <a:pt x="251373" y="478989"/>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3701611" y="5432066"/>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6" rIns="132102" bIns="3943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0" name="任意多边形 49"/>
          <p:cNvSpPr/>
          <p:nvPr/>
        </p:nvSpPr>
        <p:spPr>
          <a:xfrm>
            <a:off x="3701611" y="4998796"/>
            <a:ext cx="251373" cy="478989"/>
          </a:xfrm>
          <a:custGeom>
            <a:avLst/>
            <a:gdLst>
              <a:gd name="connsiteX0" fmla="*/ 0 w 251373"/>
              <a:gd name="connsiteY0" fmla="*/ 478989 h 478989"/>
              <a:gd name="connsiteX1" fmla="*/ 125686 w 251373"/>
              <a:gd name="connsiteY1" fmla="*/ 478989 h 478989"/>
              <a:gd name="connsiteX2" fmla="*/ 125686 w 251373"/>
              <a:gd name="connsiteY2" fmla="*/ 0 h 478989"/>
              <a:gd name="connsiteX3" fmla="*/ 251373 w 251373"/>
              <a:gd name="connsiteY3" fmla="*/ 0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478989"/>
                </a:moveTo>
                <a:lnTo>
                  <a:pt x="125686" y="478989"/>
                </a:lnTo>
                <a:lnTo>
                  <a:pt x="125686" y="0"/>
                </a:lnTo>
                <a:lnTo>
                  <a:pt x="251373" y="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2" rIns="124862" bIns="225970"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1" name="任意多边形 50"/>
          <p:cNvSpPr/>
          <p:nvPr/>
        </p:nvSpPr>
        <p:spPr>
          <a:xfrm>
            <a:off x="3701611" y="4519806"/>
            <a:ext cx="251373" cy="957979"/>
          </a:xfrm>
          <a:custGeom>
            <a:avLst/>
            <a:gdLst>
              <a:gd name="connsiteX0" fmla="*/ 0 w 251373"/>
              <a:gd name="connsiteY0" fmla="*/ 957979 h 957979"/>
              <a:gd name="connsiteX1" fmla="*/ 125686 w 251373"/>
              <a:gd name="connsiteY1" fmla="*/ 957979 h 957979"/>
              <a:gd name="connsiteX2" fmla="*/ 125686 w 251373"/>
              <a:gd name="connsiteY2" fmla="*/ 0 h 957979"/>
              <a:gd name="connsiteX3" fmla="*/ 251373 w 251373"/>
              <a:gd name="connsiteY3" fmla="*/ 0 h 957979"/>
            </a:gdLst>
            <a:ahLst/>
            <a:cxnLst>
              <a:cxn ang="0">
                <a:pos x="connsiteX0" y="connsiteY0"/>
              </a:cxn>
              <a:cxn ang="0">
                <a:pos x="connsiteX1" y="connsiteY1"/>
              </a:cxn>
              <a:cxn ang="0">
                <a:pos x="connsiteX2" y="connsiteY2"/>
              </a:cxn>
              <a:cxn ang="0">
                <a:pos x="connsiteX3" y="connsiteY3"/>
              </a:cxn>
            </a:cxnLst>
            <a:rect l="l" t="t" r="r" b="b"/>
            <a:pathLst>
              <a:path w="251373" h="957979">
                <a:moveTo>
                  <a:pt x="0" y="957979"/>
                </a:moveTo>
                <a:lnTo>
                  <a:pt x="125686" y="957979"/>
                </a:lnTo>
                <a:lnTo>
                  <a:pt x="125686" y="0"/>
                </a:lnTo>
                <a:lnTo>
                  <a:pt x="251373" y="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3627" tIns="454230" rIns="113626" bIns="45422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2" name="任意多边形 51"/>
          <p:cNvSpPr/>
          <p:nvPr/>
        </p:nvSpPr>
        <p:spPr>
          <a:xfrm>
            <a:off x="2193368" y="3428819"/>
            <a:ext cx="251373" cy="2052000"/>
          </a:xfrm>
          <a:custGeom>
            <a:avLst/>
            <a:gdLst>
              <a:gd name="connsiteX0" fmla="*/ 0 w 251373"/>
              <a:gd name="connsiteY0" fmla="*/ 0 h 1915959"/>
              <a:gd name="connsiteX1" fmla="*/ 125686 w 251373"/>
              <a:gd name="connsiteY1" fmla="*/ 0 h 1915959"/>
              <a:gd name="connsiteX2" fmla="*/ 125686 w 251373"/>
              <a:gd name="connsiteY2" fmla="*/ 1915959 h 1915959"/>
              <a:gd name="connsiteX3" fmla="*/ 251373 w 251373"/>
              <a:gd name="connsiteY3" fmla="*/ 1915959 h 1915959"/>
            </a:gdLst>
            <a:ahLst/>
            <a:cxnLst>
              <a:cxn ang="0">
                <a:pos x="connsiteX0" y="connsiteY0"/>
              </a:cxn>
              <a:cxn ang="0">
                <a:pos x="connsiteX1" y="connsiteY1"/>
              </a:cxn>
              <a:cxn ang="0">
                <a:pos x="connsiteX2" y="connsiteY2"/>
              </a:cxn>
              <a:cxn ang="0">
                <a:pos x="connsiteX3" y="connsiteY3"/>
              </a:cxn>
            </a:cxnLst>
            <a:rect l="l" t="t" r="r" b="b"/>
            <a:pathLst>
              <a:path w="251373" h="1915959">
                <a:moveTo>
                  <a:pt x="0" y="0"/>
                </a:moveTo>
                <a:lnTo>
                  <a:pt x="125686" y="0"/>
                </a:lnTo>
                <a:lnTo>
                  <a:pt x="125686" y="1915959"/>
                </a:lnTo>
                <a:lnTo>
                  <a:pt x="251373" y="1915959"/>
                </a:lnTo>
              </a:path>
            </a:pathLst>
          </a:custGeom>
          <a:noFill/>
          <a:ln>
            <a:solidFill>
              <a:schemeClr val="accent6">
                <a:lumMod val="75000"/>
              </a:schemeClr>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0078" tIns="909670" rIns="90077" bIns="9096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3" name="任意多边形 52"/>
          <p:cNvSpPr/>
          <p:nvPr/>
        </p:nvSpPr>
        <p:spPr>
          <a:xfrm>
            <a:off x="5475863" y="3862089"/>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6" rIns="132103" bIns="3943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4" name="任意多边形 53"/>
          <p:cNvSpPr/>
          <p:nvPr/>
        </p:nvSpPr>
        <p:spPr>
          <a:xfrm>
            <a:off x="3701611" y="3428820"/>
            <a:ext cx="251373" cy="478989"/>
          </a:xfrm>
          <a:custGeom>
            <a:avLst/>
            <a:gdLst>
              <a:gd name="connsiteX0" fmla="*/ 0 w 251373"/>
              <a:gd name="connsiteY0" fmla="*/ 0 h 478989"/>
              <a:gd name="connsiteX1" fmla="*/ 125686 w 251373"/>
              <a:gd name="connsiteY1" fmla="*/ 0 h 478989"/>
              <a:gd name="connsiteX2" fmla="*/ 125686 w 251373"/>
              <a:gd name="connsiteY2" fmla="*/ 478989 h 478989"/>
              <a:gd name="connsiteX3" fmla="*/ 251373 w 251373"/>
              <a:gd name="connsiteY3" fmla="*/ 478989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0"/>
                </a:moveTo>
                <a:lnTo>
                  <a:pt x="125686" y="0"/>
                </a:lnTo>
                <a:lnTo>
                  <a:pt x="125686" y="478989"/>
                </a:lnTo>
                <a:lnTo>
                  <a:pt x="251373" y="478989"/>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5" name="任意多边形 54"/>
          <p:cNvSpPr/>
          <p:nvPr/>
        </p:nvSpPr>
        <p:spPr>
          <a:xfrm>
            <a:off x="5475863"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5" rIns="132103"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6" name="任意多边形 55"/>
          <p:cNvSpPr/>
          <p:nvPr/>
        </p:nvSpPr>
        <p:spPr>
          <a:xfrm>
            <a:off x="3701611"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5" rIns="132102"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7" name="任意多边形 56"/>
          <p:cNvSpPr/>
          <p:nvPr/>
        </p:nvSpPr>
        <p:spPr>
          <a:xfrm>
            <a:off x="9157368" y="3668315"/>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8" name="任意多边形 57"/>
          <p:cNvSpPr/>
          <p:nvPr/>
        </p:nvSpPr>
        <p:spPr>
          <a:xfrm>
            <a:off x="9157368" y="3428820"/>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9" name="任意多边形 58"/>
          <p:cNvSpPr/>
          <p:nvPr/>
        </p:nvSpPr>
        <p:spPr>
          <a:xfrm>
            <a:off x="6984106" y="2949830"/>
            <a:ext cx="251373" cy="718484"/>
          </a:xfrm>
          <a:custGeom>
            <a:avLst/>
            <a:gdLst>
              <a:gd name="connsiteX0" fmla="*/ 0 w 251373"/>
              <a:gd name="connsiteY0" fmla="*/ 0 h 718484"/>
              <a:gd name="connsiteX1" fmla="*/ 125686 w 251373"/>
              <a:gd name="connsiteY1" fmla="*/ 0 h 718484"/>
              <a:gd name="connsiteX2" fmla="*/ 125686 w 251373"/>
              <a:gd name="connsiteY2" fmla="*/ 718484 h 718484"/>
              <a:gd name="connsiteX3" fmla="*/ 251373 w 251373"/>
              <a:gd name="connsiteY3" fmla="*/ 718484 h 718484"/>
            </a:gdLst>
            <a:ahLst/>
            <a:cxnLst>
              <a:cxn ang="0">
                <a:pos x="connsiteX0" y="connsiteY0"/>
              </a:cxn>
              <a:cxn ang="0">
                <a:pos x="connsiteX1" y="connsiteY1"/>
              </a:cxn>
              <a:cxn ang="0">
                <a:pos x="connsiteX2" y="connsiteY2"/>
              </a:cxn>
              <a:cxn ang="0">
                <a:pos x="connsiteX3" y="connsiteY3"/>
              </a:cxn>
            </a:cxnLst>
            <a:rect l="l" t="t" r="r" b="b"/>
            <a:pathLst>
              <a:path w="251373" h="718484">
                <a:moveTo>
                  <a:pt x="0" y="0"/>
                </a:moveTo>
                <a:lnTo>
                  <a:pt x="125686" y="0"/>
                </a:lnTo>
                <a:lnTo>
                  <a:pt x="125686" y="718484"/>
                </a:lnTo>
                <a:lnTo>
                  <a:pt x="251373" y="71848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9357" tIns="340212" rIns="119357" bIns="34021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0" name="任意多边形 59"/>
          <p:cNvSpPr/>
          <p:nvPr/>
        </p:nvSpPr>
        <p:spPr>
          <a:xfrm>
            <a:off x="6984106" y="2949830"/>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1" name="任意多边形 60"/>
          <p:cNvSpPr/>
          <p:nvPr/>
        </p:nvSpPr>
        <p:spPr>
          <a:xfrm>
            <a:off x="6984106" y="2710335"/>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2" name="任意多边形 61"/>
          <p:cNvSpPr/>
          <p:nvPr/>
        </p:nvSpPr>
        <p:spPr>
          <a:xfrm>
            <a:off x="6984106" y="2231345"/>
            <a:ext cx="251373" cy="718484"/>
          </a:xfrm>
          <a:custGeom>
            <a:avLst/>
            <a:gdLst>
              <a:gd name="connsiteX0" fmla="*/ 0 w 251373"/>
              <a:gd name="connsiteY0" fmla="*/ 718484 h 718484"/>
              <a:gd name="connsiteX1" fmla="*/ 125686 w 251373"/>
              <a:gd name="connsiteY1" fmla="*/ 718484 h 718484"/>
              <a:gd name="connsiteX2" fmla="*/ 125686 w 251373"/>
              <a:gd name="connsiteY2" fmla="*/ 0 h 718484"/>
              <a:gd name="connsiteX3" fmla="*/ 251373 w 251373"/>
              <a:gd name="connsiteY3" fmla="*/ 0 h 718484"/>
            </a:gdLst>
            <a:ahLst/>
            <a:cxnLst>
              <a:cxn ang="0">
                <a:pos x="connsiteX0" y="connsiteY0"/>
              </a:cxn>
              <a:cxn ang="0">
                <a:pos x="connsiteX1" y="connsiteY1"/>
              </a:cxn>
              <a:cxn ang="0">
                <a:pos x="connsiteX2" y="connsiteY2"/>
              </a:cxn>
              <a:cxn ang="0">
                <a:pos x="connsiteX3" y="connsiteY3"/>
              </a:cxn>
            </a:cxnLst>
            <a:rect l="l" t="t" r="r" b="b"/>
            <a:pathLst>
              <a:path w="251373" h="718484">
                <a:moveTo>
                  <a:pt x="0" y="718484"/>
                </a:moveTo>
                <a:lnTo>
                  <a:pt x="125686" y="71848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9357" tIns="340213" rIns="119357" bIns="340212"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3" name="任意多边形 62"/>
          <p:cNvSpPr/>
          <p:nvPr/>
        </p:nvSpPr>
        <p:spPr>
          <a:xfrm>
            <a:off x="5475863" y="290411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5" rIns="132103"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4" name="任意多边形 63"/>
          <p:cNvSpPr/>
          <p:nvPr/>
        </p:nvSpPr>
        <p:spPr>
          <a:xfrm>
            <a:off x="3701611" y="2949830"/>
            <a:ext cx="251373" cy="478989"/>
          </a:xfrm>
          <a:custGeom>
            <a:avLst/>
            <a:gdLst>
              <a:gd name="connsiteX0" fmla="*/ 0 w 251373"/>
              <a:gd name="connsiteY0" fmla="*/ 478989 h 478989"/>
              <a:gd name="connsiteX1" fmla="*/ 125686 w 251373"/>
              <a:gd name="connsiteY1" fmla="*/ 478989 h 478989"/>
              <a:gd name="connsiteX2" fmla="*/ 125686 w 251373"/>
              <a:gd name="connsiteY2" fmla="*/ 0 h 478989"/>
              <a:gd name="connsiteX3" fmla="*/ 251373 w 251373"/>
              <a:gd name="connsiteY3" fmla="*/ 0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478989"/>
                </a:moveTo>
                <a:lnTo>
                  <a:pt x="125686" y="478989"/>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5" name="任意多边形 64"/>
          <p:cNvSpPr/>
          <p:nvPr/>
        </p:nvSpPr>
        <p:spPr>
          <a:xfrm>
            <a:off x="2193368"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5" rIns="132102"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7" name="任意多边形 66"/>
          <p:cNvSpPr/>
          <p:nvPr/>
        </p:nvSpPr>
        <p:spPr>
          <a:xfrm>
            <a:off x="3701611" y="1512860"/>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8" rIns="129707" bIns="11106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9" name="任意多边形 68"/>
          <p:cNvSpPr/>
          <p:nvPr/>
        </p:nvSpPr>
        <p:spPr>
          <a:xfrm>
            <a:off x="3701611" y="1273365"/>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8" rIns="129707" bIns="11106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0" name="任意多边形 69"/>
          <p:cNvSpPr/>
          <p:nvPr/>
        </p:nvSpPr>
        <p:spPr>
          <a:xfrm>
            <a:off x="2193368" y="1512860"/>
            <a:ext cx="251373" cy="1915959"/>
          </a:xfrm>
          <a:custGeom>
            <a:avLst/>
            <a:gdLst>
              <a:gd name="connsiteX0" fmla="*/ 0 w 251373"/>
              <a:gd name="connsiteY0" fmla="*/ 1915959 h 1915959"/>
              <a:gd name="connsiteX1" fmla="*/ 125686 w 251373"/>
              <a:gd name="connsiteY1" fmla="*/ 1915959 h 1915959"/>
              <a:gd name="connsiteX2" fmla="*/ 125686 w 251373"/>
              <a:gd name="connsiteY2" fmla="*/ 0 h 1915959"/>
              <a:gd name="connsiteX3" fmla="*/ 251373 w 251373"/>
              <a:gd name="connsiteY3" fmla="*/ 0 h 1915959"/>
            </a:gdLst>
            <a:ahLst/>
            <a:cxnLst>
              <a:cxn ang="0">
                <a:pos x="connsiteX0" y="connsiteY0"/>
              </a:cxn>
              <a:cxn ang="0">
                <a:pos x="connsiteX1" y="connsiteY1"/>
              </a:cxn>
              <a:cxn ang="0">
                <a:pos x="connsiteX2" y="connsiteY2"/>
              </a:cxn>
              <a:cxn ang="0">
                <a:pos x="connsiteX3" y="connsiteY3"/>
              </a:cxn>
            </a:cxnLst>
            <a:rect l="l" t="t" r="r" b="b"/>
            <a:pathLst>
              <a:path w="251373" h="1915959">
                <a:moveTo>
                  <a:pt x="0" y="1915959"/>
                </a:moveTo>
                <a:lnTo>
                  <a:pt x="125686" y="1915959"/>
                </a:lnTo>
                <a:lnTo>
                  <a:pt x="125686" y="0"/>
                </a:lnTo>
                <a:lnTo>
                  <a:pt x="251373" y="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0078" tIns="909670" rIns="90077" bIns="9096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1" name="任意多边形 70"/>
          <p:cNvSpPr/>
          <p:nvPr/>
        </p:nvSpPr>
        <p:spPr>
          <a:xfrm rot="16200000">
            <a:off x="993373" y="3237224"/>
            <a:ext cx="2016799" cy="383191"/>
          </a:xfrm>
          <a:custGeom>
            <a:avLst/>
            <a:gdLst>
              <a:gd name="connsiteX0" fmla="*/ 0 w 2016799"/>
              <a:gd name="connsiteY0" fmla="*/ 0 h 383191"/>
              <a:gd name="connsiteX1" fmla="*/ 2016799 w 2016799"/>
              <a:gd name="connsiteY1" fmla="*/ 0 h 383191"/>
              <a:gd name="connsiteX2" fmla="*/ 2016799 w 2016799"/>
              <a:gd name="connsiteY2" fmla="*/ 383191 h 383191"/>
              <a:gd name="connsiteX3" fmla="*/ 0 w 2016799"/>
              <a:gd name="connsiteY3" fmla="*/ 383191 h 383191"/>
              <a:gd name="connsiteX4" fmla="*/ 0 w 201679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99" h="383191">
                <a:moveTo>
                  <a:pt x="0" y="0"/>
                </a:moveTo>
                <a:lnTo>
                  <a:pt x="2016799" y="0"/>
                </a:lnTo>
                <a:lnTo>
                  <a:pt x="201679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699" rIns="12701" bIns="12700" numCol="1" spcCol="1270" anchor="ctr" anchorCtr="0">
            <a:noAutofit/>
          </a:bodyPr>
          <a:lstStyle/>
          <a:p>
            <a:pPr algn="ctr" defTabSz="889000">
              <a:lnSpc>
                <a:spcPct val="90000"/>
              </a:lnSpc>
              <a:spcBef>
                <a:spcPct val="0"/>
              </a:spcBef>
              <a:spcAft>
                <a:spcPct val="35000"/>
              </a:spcAft>
            </a:pPr>
            <a:r>
              <a:rPr lang="zh-CN" altLang="en-US" sz="2400" smtClean="0">
                <a:solidFill>
                  <a:prstClr val="black">
                    <a:hueOff val="0"/>
                    <a:satOff val="0"/>
                    <a:lumOff val="0"/>
                    <a:alphaOff val="0"/>
                  </a:prstClr>
                </a:solidFill>
                <a:latin typeface="+mj-ea"/>
                <a:ea typeface="方正清刻本悦宋简体" panose="02000000000000000000" pitchFamily="2" charset="-122"/>
              </a:rPr>
              <a:t>唯物辩证法</a:t>
            </a:r>
            <a:endParaRPr lang="zh-CN" altLang="en-US" sz="2400" dirty="0">
              <a:solidFill>
                <a:prstClr val="black">
                  <a:hueOff val="0"/>
                  <a:satOff val="0"/>
                  <a:lumOff val="0"/>
                  <a:alphaOff val="0"/>
                </a:prstClr>
              </a:solidFill>
              <a:latin typeface="+mj-ea"/>
              <a:ea typeface="方正清刻本悦宋简体" panose="02000000000000000000" pitchFamily="2" charset="-122"/>
            </a:endParaRPr>
          </a:p>
        </p:txBody>
      </p:sp>
      <p:sp>
        <p:nvSpPr>
          <p:cNvPr id="72" name="任意多边形 71"/>
          <p:cNvSpPr/>
          <p:nvPr/>
        </p:nvSpPr>
        <p:spPr>
          <a:xfrm>
            <a:off x="2444742" y="132126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4472C4"/>
                </a:solidFill>
                <a:latin typeface="微软雅黑" panose="020B0503020204020204" pitchFamily="34" charset="-122"/>
                <a:ea typeface="微软雅黑" panose="020B0503020204020204" pitchFamily="34" charset="-122"/>
              </a:rPr>
              <a:t>2</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总特征</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73" name="任意多边形 72"/>
          <p:cNvSpPr/>
          <p:nvPr/>
        </p:nvSpPr>
        <p:spPr>
          <a:xfrm>
            <a:off x="3952985" y="1081769"/>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white"/>
                </a:solidFill>
              </a:rPr>
              <a:t>联系</a:t>
            </a:r>
            <a:endParaRPr lang="zh-CN" altLang="en-US" sz="2000" dirty="0">
              <a:solidFill>
                <a:prstClr val="white"/>
              </a:solidFill>
            </a:endParaRPr>
          </a:p>
        </p:txBody>
      </p:sp>
      <p:sp>
        <p:nvSpPr>
          <p:cNvPr id="75" name="任意多边形 74"/>
          <p:cNvSpPr/>
          <p:nvPr/>
        </p:nvSpPr>
        <p:spPr>
          <a:xfrm>
            <a:off x="3952985" y="1560759"/>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发展</a:t>
            </a:r>
            <a:endParaRPr lang="zh-CN" altLang="en-US" sz="2000" dirty="0">
              <a:solidFill>
                <a:prstClr val="black">
                  <a:hueOff val="0"/>
                  <a:satOff val="0"/>
                  <a:lumOff val="0"/>
                  <a:alphaOff val="0"/>
                </a:prstClr>
              </a:solidFill>
            </a:endParaRPr>
          </a:p>
        </p:txBody>
      </p:sp>
      <p:sp>
        <p:nvSpPr>
          <p:cNvPr id="77" name="任意多边形 76"/>
          <p:cNvSpPr/>
          <p:nvPr/>
        </p:nvSpPr>
        <p:spPr>
          <a:xfrm>
            <a:off x="2444742" y="323722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ED7D31"/>
                </a:solidFill>
                <a:latin typeface="微软雅黑" panose="020B0503020204020204" pitchFamily="34" charset="-122"/>
                <a:ea typeface="微软雅黑" panose="020B0503020204020204" pitchFamily="34" charset="-122"/>
              </a:rPr>
              <a:t>3</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规律</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78" name="任意多边形 77"/>
          <p:cNvSpPr/>
          <p:nvPr/>
        </p:nvSpPr>
        <p:spPr>
          <a:xfrm>
            <a:off x="3952985" y="275823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white"/>
                </a:solidFill>
              </a:rPr>
              <a:t>对立统一</a:t>
            </a:r>
            <a:endParaRPr lang="zh-CN" altLang="en-US" sz="2000" b="1" dirty="0">
              <a:solidFill>
                <a:prstClr val="white"/>
              </a:solidFill>
            </a:endParaRPr>
          </a:p>
        </p:txBody>
      </p:sp>
      <p:sp>
        <p:nvSpPr>
          <p:cNvPr id="79" name="任意多边形 78"/>
          <p:cNvSpPr/>
          <p:nvPr/>
        </p:nvSpPr>
        <p:spPr>
          <a:xfrm>
            <a:off x="5727237" y="275823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动力</a:t>
            </a:r>
            <a:endParaRPr lang="zh-CN" altLang="en-US" sz="2000" dirty="0">
              <a:solidFill>
                <a:prstClr val="black">
                  <a:hueOff val="0"/>
                  <a:satOff val="0"/>
                  <a:lumOff val="0"/>
                  <a:alphaOff val="0"/>
                </a:prstClr>
              </a:solidFill>
            </a:endParaRPr>
          </a:p>
        </p:txBody>
      </p:sp>
      <p:sp>
        <p:nvSpPr>
          <p:cNvPr id="80" name="任意多边形 79"/>
          <p:cNvSpPr/>
          <p:nvPr/>
        </p:nvSpPr>
        <p:spPr>
          <a:xfrm>
            <a:off x="7235480" y="203974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同一性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斗争性</a:t>
            </a:r>
            <a:endParaRPr lang="zh-CN" altLang="en-US" sz="2000" dirty="0">
              <a:solidFill>
                <a:prstClr val="black">
                  <a:hueOff val="0"/>
                  <a:satOff val="0"/>
                  <a:lumOff val="0"/>
                  <a:alphaOff val="0"/>
                </a:prstClr>
              </a:solidFill>
            </a:endParaRPr>
          </a:p>
        </p:txBody>
      </p:sp>
      <p:sp>
        <p:nvSpPr>
          <p:cNvPr id="81" name="任意多边形 80"/>
          <p:cNvSpPr/>
          <p:nvPr/>
        </p:nvSpPr>
        <p:spPr>
          <a:xfrm>
            <a:off x="7235480" y="251873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内因</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外因</a:t>
            </a:r>
            <a:endParaRPr lang="zh-CN" altLang="en-US" sz="2000" dirty="0">
              <a:solidFill>
                <a:prstClr val="black">
                  <a:hueOff val="0"/>
                  <a:satOff val="0"/>
                  <a:lumOff val="0"/>
                  <a:alphaOff val="0"/>
                </a:prstClr>
              </a:solidFill>
            </a:endParaRPr>
          </a:p>
        </p:txBody>
      </p:sp>
      <p:sp>
        <p:nvSpPr>
          <p:cNvPr id="82" name="任意多边形 81"/>
          <p:cNvSpPr/>
          <p:nvPr/>
        </p:nvSpPr>
        <p:spPr>
          <a:xfrm>
            <a:off x="7235480" y="299772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white"/>
                </a:solidFill>
              </a:rPr>
              <a:t>普遍性</a:t>
            </a:r>
            <a:r>
              <a:rPr lang="en-US" altLang="zh-CN" sz="2000" dirty="0">
                <a:solidFill>
                  <a:prstClr val="white"/>
                </a:solidFill>
              </a:rPr>
              <a:t>VS</a:t>
            </a:r>
            <a:r>
              <a:rPr lang="zh-CN" altLang="en-US" sz="2000" dirty="0">
                <a:solidFill>
                  <a:prstClr val="white"/>
                </a:solidFill>
              </a:rPr>
              <a:t>特殊性</a:t>
            </a:r>
            <a:endParaRPr lang="zh-CN" altLang="en-US" sz="2000" dirty="0">
              <a:solidFill>
                <a:prstClr val="white"/>
              </a:solidFill>
            </a:endParaRPr>
          </a:p>
        </p:txBody>
      </p:sp>
      <p:sp>
        <p:nvSpPr>
          <p:cNvPr id="83" name="任意多边形 82"/>
          <p:cNvSpPr/>
          <p:nvPr/>
        </p:nvSpPr>
        <p:spPr>
          <a:xfrm>
            <a:off x="7235480" y="347671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white"/>
                </a:solidFill>
              </a:rPr>
              <a:t>不平衡性</a:t>
            </a:r>
            <a:endParaRPr lang="zh-CN" altLang="en-US" sz="2000" dirty="0">
              <a:solidFill>
                <a:prstClr val="white"/>
              </a:solidFill>
            </a:endParaRPr>
          </a:p>
        </p:txBody>
      </p:sp>
      <p:sp>
        <p:nvSpPr>
          <p:cNvPr id="84" name="任意多边形 83"/>
          <p:cNvSpPr/>
          <p:nvPr/>
        </p:nvSpPr>
        <p:spPr>
          <a:xfrm>
            <a:off x="9408742" y="3237224"/>
            <a:ext cx="192188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主次矛盾</a:t>
            </a:r>
            <a:endParaRPr lang="zh-CN" altLang="en-US" sz="2000" dirty="0">
              <a:solidFill>
                <a:prstClr val="black">
                  <a:hueOff val="0"/>
                  <a:satOff val="0"/>
                  <a:lumOff val="0"/>
                  <a:alphaOff val="0"/>
                </a:prstClr>
              </a:solidFill>
            </a:endParaRPr>
          </a:p>
        </p:txBody>
      </p:sp>
      <p:sp>
        <p:nvSpPr>
          <p:cNvPr id="85" name="任意多边形 84"/>
          <p:cNvSpPr/>
          <p:nvPr/>
        </p:nvSpPr>
        <p:spPr>
          <a:xfrm>
            <a:off x="9408742" y="3716214"/>
            <a:ext cx="192188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矛盾的主次方面</a:t>
            </a:r>
            <a:endParaRPr lang="zh-CN" altLang="en-US" sz="2000" dirty="0">
              <a:solidFill>
                <a:prstClr val="black">
                  <a:hueOff val="0"/>
                  <a:satOff val="0"/>
                  <a:lumOff val="0"/>
                  <a:alphaOff val="0"/>
                </a:prstClr>
              </a:solidFill>
            </a:endParaRPr>
          </a:p>
        </p:txBody>
      </p:sp>
      <p:sp>
        <p:nvSpPr>
          <p:cNvPr id="86" name="任意多边形 85"/>
          <p:cNvSpPr/>
          <p:nvPr/>
        </p:nvSpPr>
        <p:spPr>
          <a:xfrm>
            <a:off x="3952985" y="323722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white"/>
                </a:solidFill>
              </a:rPr>
              <a:t>质量互变</a:t>
            </a:r>
            <a:endParaRPr lang="zh-CN" altLang="en-US" sz="2000" b="1" dirty="0">
              <a:solidFill>
                <a:prstClr val="white"/>
              </a:solidFill>
            </a:endParaRPr>
          </a:p>
        </p:txBody>
      </p:sp>
      <p:sp>
        <p:nvSpPr>
          <p:cNvPr id="87" name="任意多边形 86"/>
          <p:cNvSpPr/>
          <p:nvPr/>
        </p:nvSpPr>
        <p:spPr>
          <a:xfrm>
            <a:off x="5727237" y="323722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状态</a:t>
            </a:r>
            <a:endParaRPr lang="zh-CN" altLang="en-US" sz="2000" dirty="0">
              <a:solidFill>
                <a:prstClr val="black">
                  <a:hueOff val="0"/>
                  <a:satOff val="0"/>
                  <a:lumOff val="0"/>
                  <a:alphaOff val="0"/>
                </a:prstClr>
              </a:solidFill>
            </a:endParaRPr>
          </a:p>
        </p:txBody>
      </p:sp>
      <p:sp>
        <p:nvSpPr>
          <p:cNvPr id="88" name="任意多边形 87"/>
          <p:cNvSpPr/>
          <p:nvPr/>
        </p:nvSpPr>
        <p:spPr>
          <a:xfrm>
            <a:off x="3952985" y="371621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否定之否定</a:t>
            </a:r>
            <a:endParaRPr lang="zh-CN" altLang="en-US" sz="2000" dirty="0">
              <a:solidFill>
                <a:prstClr val="black">
                  <a:hueOff val="0"/>
                  <a:satOff val="0"/>
                  <a:lumOff val="0"/>
                  <a:alphaOff val="0"/>
                </a:prstClr>
              </a:solidFill>
            </a:endParaRPr>
          </a:p>
        </p:txBody>
      </p:sp>
      <p:sp>
        <p:nvSpPr>
          <p:cNvPr id="89" name="任意多边形 88"/>
          <p:cNvSpPr/>
          <p:nvPr/>
        </p:nvSpPr>
        <p:spPr>
          <a:xfrm>
            <a:off x="5727237" y="371621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趋势</a:t>
            </a:r>
            <a:endParaRPr lang="zh-CN" altLang="en-US" sz="2000" dirty="0">
              <a:solidFill>
                <a:prstClr val="black">
                  <a:hueOff val="0"/>
                  <a:satOff val="0"/>
                  <a:lumOff val="0"/>
                  <a:alphaOff val="0"/>
                </a:prstClr>
              </a:solidFill>
            </a:endParaRPr>
          </a:p>
        </p:txBody>
      </p:sp>
      <p:sp>
        <p:nvSpPr>
          <p:cNvPr id="90" name="任意多边形 89"/>
          <p:cNvSpPr/>
          <p:nvPr/>
        </p:nvSpPr>
        <p:spPr>
          <a:xfrm>
            <a:off x="2444742" y="5286190"/>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70AD47">
                    <a:lumMod val="75000"/>
                  </a:srgbClr>
                </a:solidFill>
                <a:latin typeface="微软雅黑" panose="020B0503020204020204" pitchFamily="34" charset="-122"/>
                <a:ea typeface="微软雅黑" panose="020B0503020204020204" pitchFamily="34" charset="-122"/>
              </a:rPr>
              <a:t>5</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范畴</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91" name="任意多边形 90"/>
          <p:cNvSpPr/>
          <p:nvPr/>
        </p:nvSpPr>
        <p:spPr>
          <a:xfrm>
            <a:off x="3952985" y="432821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原因</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结果</a:t>
            </a:r>
            <a:endParaRPr lang="zh-CN" altLang="en-US" sz="2000" dirty="0">
              <a:solidFill>
                <a:prstClr val="black">
                  <a:hueOff val="0"/>
                  <a:satOff val="0"/>
                  <a:lumOff val="0"/>
                  <a:alphaOff val="0"/>
                </a:prstClr>
              </a:solidFill>
            </a:endParaRPr>
          </a:p>
        </p:txBody>
      </p:sp>
      <p:sp>
        <p:nvSpPr>
          <p:cNvPr id="92" name="任意多边形 91"/>
          <p:cNvSpPr/>
          <p:nvPr/>
        </p:nvSpPr>
        <p:spPr>
          <a:xfrm>
            <a:off x="3952985" y="480720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必然性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偶然性</a:t>
            </a:r>
            <a:endParaRPr lang="zh-CN" altLang="en-US" sz="2000" dirty="0">
              <a:solidFill>
                <a:prstClr val="black">
                  <a:hueOff val="0"/>
                  <a:satOff val="0"/>
                  <a:lumOff val="0"/>
                  <a:alphaOff val="0"/>
                </a:prstClr>
              </a:solidFill>
            </a:endParaRPr>
          </a:p>
        </p:txBody>
      </p:sp>
      <p:sp>
        <p:nvSpPr>
          <p:cNvPr id="93" name="任意多边形 92"/>
          <p:cNvSpPr/>
          <p:nvPr/>
        </p:nvSpPr>
        <p:spPr>
          <a:xfrm>
            <a:off x="3952985" y="528619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可能性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现实性</a:t>
            </a:r>
            <a:endParaRPr lang="zh-CN" altLang="en-US" sz="2000" dirty="0">
              <a:solidFill>
                <a:prstClr val="black">
                  <a:hueOff val="0"/>
                  <a:satOff val="0"/>
                  <a:lumOff val="0"/>
                  <a:alphaOff val="0"/>
                </a:prstClr>
              </a:solidFill>
            </a:endParaRPr>
          </a:p>
        </p:txBody>
      </p:sp>
      <p:sp>
        <p:nvSpPr>
          <p:cNvPr id="94" name="任意多边形 93"/>
          <p:cNvSpPr/>
          <p:nvPr/>
        </p:nvSpPr>
        <p:spPr>
          <a:xfrm>
            <a:off x="3952985" y="576518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内容</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形式</a:t>
            </a:r>
            <a:endParaRPr lang="zh-CN" altLang="en-US" sz="2000" dirty="0">
              <a:solidFill>
                <a:prstClr val="black">
                  <a:hueOff val="0"/>
                  <a:satOff val="0"/>
                  <a:lumOff val="0"/>
                  <a:alphaOff val="0"/>
                </a:prstClr>
              </a:solidFill>
            </a:endParaRPr>
          </a:p>
        </p:txBody>
      </p:sp>
      <p:sp>
        <p:nvSpPr>
          <p:cNvPr id="95" name="任意多边形 94"/>
          <p:cNvSpPr/>
          <p:nvPr/>
        </p:nvSpPr>
        <p:spPr>
          <a:xfrm>
            <a:off x="3952985" y="624417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本质</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现象</a:t>
            </a:r>
            <a:endParaRPr lang="zh-CN" altLang="en-US" sz="2000" dirty="0">
              <a:solidFill>
                <a:prstClr val="black">
                  <a:hueOff val="0"/>
                  <a:satOff val="0"/>
                  <a:lumOff val="0"/>
                  <a:alphaOff val="0"/>
                </a:prstClr>
              </a:solidFill>
            </a:endParaRPr>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6325" y="1317625"/>
            <a:ext cx="10515600" cy="792480"/>
          </a:xfrm>
        </p:spPr>
        <p:txBody>
          <a:bodyPr>
            <a:normAutofit/>
          </a:bodyPr>
          <a:lstStyle/>
          <a:p>
            <a:pPr marL="0" lvl="0" indent="0">
              <a:buNone/>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a:latin typeface="华文中宋" panose="02010600040101010101" charset="-122"/>
                <a:ea typeface="华文中宋" panose="02010600040101010101" charset="-122"/>
              </a:rPr>
              <a:t>1</a:t>
            </a: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sym typeface="+mn-ea"/>
              </a:rPr>
              <a:t>原因</a:t>
            </a:r>
            <a:r>
              <a:rPr lang="zh-CN" altLang="en-US" sz="2400" dirty="0">
                <a:latin typeface="华文中宋" panose="02010600040101010101" charset="-122"/>
                <a:ea typeface="华文中宋" panose="02010600040101010101" charset="-122"/>
                <a:sym typeface="+mn-ea"/>
              </a:rPr>
              <a:t>和结果</a:t>
            </a:r>
            <a:r>
              <a:rPr lang="zh-CN" altLang="en-US" sz="2400" dirty="0">
                <a:latin typeface="华文中宋" panose="02010600040101010101" charset="-122"/>
                <a:ea typeface="华文中宋" panose="02010600040101010101" charset="-122"/>
              </a:rPr>
              <a:t>【选择】</a:t>
            </a:r>
            <a:endParaRPr lang="zh-CN" altLang="en-US" sz="2400" dirty="0">
              <a:latin typeface="华文中宋" panose="02010600040101010101" charset="-122"/>
              <a:ea typeface="华文中宋" panose="02010600040101010101"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5" name="表格 4"/>
          <p:cNvGraphicFramePr>
            <a:graphicFrameLocks noGrp="1"/>
          </p:cNvGraphicFramePr>
          <p:nvPr/>
        </p:nvGraphicFramePr>
        <p:xfrm>
          <a:off x="838200" y="2376993"/>
          <a:ext cx="10575175" cy="1712314"/>
        </p:xfrm>
        <a:graphic>
          <a:graphicData uri="http://schemas.openxmlformats.org/drawingml/2006/table">
            <a:tbl>
              <a:tblPr>
                <a:tableStyleId>{5C22544A-7EE6-4342-B048-85BDC9FD1C3A}</a:tableStyleId>
              </a:tblPr>
              <a:tblGrid>
                <a:gridCol w="1345565"/>
                <a:gridCol w="4696519"/>
                <a:gridCol w="4533091"/>
              </a:tblGrid>
              <a:tr h="483870">
                <a:tc gridSpan="2">
                  <a:txBody>
                    <a:bodyPr/>
                    <a:lstStyle/>
                    <a:p>
                      <a:pPr algn="ctr"/>
                      <a:r>
                        <a:rPr lang="zh-CN" altLang="en-US" sz="2400" dirty="0" smtClean="0">
                          <a:latin typeface="华文中宋" panose="02010600040101010101" charset="-122"/>
                          <a:ea typeface="华文中宋" panose="02010600040101010101" charset="-122"/>
                        </a:rPr>
                        <a:t>定义</a:t>
                      </a:r>
                      <a:endParaRPr lang="zh-CN" altLang="en-US" sz="2400" dirty="0" smtClean="0">
                        <a:latin typeface="华文中宋" panose="02010600040101010101" charset="-122"/>
                        <a:ea typeface="华文中宋" panose="02010600040101010101" charset="-122"/>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2700" cap="flat" cmpd="sng" algn="ctr">
                      <a:solidFill>
                        <a:schemeClr val="tx1"/>
                      </a:solidFill>
                      <a:prstDash val="solid"/>
                      <a:round/>
                      <a:headEnd type="none" w="med" len="med"/>
                      <a:tailEnd type="none" w="med" len="med"/>
                    </a:lnB>
                    <a:noFill/>
                  </a:tcPr>
                </a:tc>
                <a:tc hMerge="1">
                  <a:tcPr>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r>
                        <a:rPr lang="zh-CN" altLang="en-US" sz="2400" dirty="0" smtClean="0">
                          <a:latin typeface="华文中宋" panose="02010600040101010101" charset="-122"/>
                          <a:ea typeface="华文中宋" panose="02010600040101010101" charset="-122"/>
                        </a:rPr>
                        <a:t>关系</a:t>
                      </a:r>
                      <a:endParaRPr lang="zh-CN" altLang="en-US" sz="2400" dirty="0" smtClean="0">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cap="flat" cmpd="sng" algn="ctr">
                      <a:solidFill>
                        <a:schemeClr val="tx1"/>
                      </a:solidFill>
                      <a:prstDash val="solid"/>
                      <a:round/>
                      <a:headEnd type="none" w="med" len="med"/>
                      <a:tailEnd type="none" w="med" len="med"/>
                    </a:lnB>
                    <a:noFill/>
                  </a:tcPr>
                </a:tc>
              </a:tr>
              <a:tr h="614399">
                <a:tc>
                  <a:txBody>
                    <a:bodyPr/>
                    <a:lstStyle/>
                    <a:p>
                      <a:pPr algn="ctr"/>
                      <a:r>
                        <a:rPr lang="zh-CN" altLang="en-US" sz="2400" b="1" dirty="0" smtClean="0">
                          <a:latin typeface="华文中宋" panose="02010600040101010101" charset="-122"/>
                          <a:ea typeface="华文中宋" panose="02010600040101010101" charset="-122"/>
                        </a:rPr>
                        <a:t>原因</a:t>
                      </a:r>
                      <a:endParaRPr lang="zh-CN" altLang="en-US" sz="2400" b="1" dirty="0" smtClean="0">
                        <a:latin typeface="华文中宋" panose="02010600040101010101" charset="-122"/>
                        <a:ea typeface="华文中宋" panose="02010600040101010101" charset="-122"/>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2400" b="0" u="none" kern="1200" dirty="0" smtClean="0">
                          <a:solidFill>
                            <a:schemeClr val="tx1"/>
                          </a:solidFill>
                          <a:latin typeface="华文中宋" panose="02010600040101010101" charset="-122"/>
                          <a:ea typeface="华文中宋" panose="02010600040101010101" charset="-122"/>
                          <a:cs typeface="+mn-cs"/>
                        </a:rPr>
                        <a:t>引起</a:t>
                      </a:r>
                      <a:r>
                        <a:rPr lang="zh-CN" altLang="en-US" sz="2400" b="0" dirty="0" smtClean="0">
                          <a:solidFill>
                            <a:schemeClr val="tx1"/>
                          </a:solidFill>
                          <a:latin typeface="华文中宋" panose="02010600040101010101" charset="-122"/>
                          <a:ea typeface="华文中宋" panose="02010600040101010101" charset="-122"/>
                        </a:rPr>
                        <a:t>某种现象的现象</a:t>
                      </a:r>
                      <a:endParaRPr lang="zh-CN" altLang="en-US" sz="2400" b="0" dirty="0" smtClean="0">
                        <a:solidFill>
                          <a:schemeClr val="tx1"/>
                        </a:solidFill>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lvl="0" algn="ctr"/>
                      <a:r>
                        <a:rPr lang="zh-CN" altLang="en-US" sz="2400" b="1" dirty="0" smtClean="0">
                          <a:solidFill>
                            <a:srgbClr val="FF0000"/>
                          </a:solidFill>
                          <a:latin typeface="华文中宋" panose="02010600040101010101" charset="-122"/>
                          <a:ea typeface="华文中宋" panose="02010600040101010101" charset="-122"/>
                        </a:rPr>
                        <a:t>对立统一</a:t>
                      </a:r>
                      <a:r>
                        <a:rPr lang="zh-CN" altLang="en-US" sz="2400" dirty="0" smtClean="0">
                          <a:latin typeface="华文中宋" panose="02010600040101010101" charset="-122"/>
                          <a:ea typeface="华文中宋" panose="02010600040101010101" charset="-122"/>
                        </a:rPr>
                        <a:t>，相互作用</a:t>
                      </a:r>
                      <a:endParaRPr lang="zh-CN" altLang="en-US" sz="2400" dirty="0" smtClean="0">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a:solidFill>
                        <a:schemeClr val="tx1"/>
                      </a:solidFill>
                      <a:prstDash val="solid"/>
                    </a:lnR>
                    <a:lnT w="12700" cap="flat" cmpd="sng" algn="ctr">
                      <a:solidFill>
                        <a:schemeClr val="tx1"/>
                      </a:solidFill>
                      <a:prstDash val="solid"/>
                      <a:round/>
                      <a:headEnd type="none" w="med" len="med"/>
                      <a:tailEnd type="none" w="med" len="med"/>
                    </a:lnT>
                    <a:lnB w="12700">
                      <a:solidFill>
                        <a:schemeClr val="tx1"/>
                      </a:solidFill>
                      <a:prstDash val="solid"/>
                    </a:lnB>
                    <a:noFill/>
                  </a:tcPr>
                </a:tc>
              </a:tr>
              <a:tr h="614045">
                <a:tc>
                  <a:txBody>
                    <a:bodyPr/>
                    <a:lstStyle/>
                    <a:p>
                      <a:pPr algn="ctr"/>
                      <a:r>
                        <a:rPr lang="zh-CN" altLang="en-US" sz="2400" b="1" dirty="0" smtClean="0">
                          <a:latin typeface="华文中宋" panose="02010600040101010101" charset="-122"/>
                          <a:ea typeface="华文中宋" panose="02010600040101010101" charset="-122"/>
                        </a:rPr>
                        <a:t>结果</a:t>
                      </a:r>
                      <a:endParaRPr lang="zh-CN" altLang="en-US" sz="2400" b="1" dirty="0" smtClean="0">
                        <a:latin typeface="华文中宋" panose="02010600040101010101" charset="-122"/>
                        <a:ea typeface="华文中宋" panose="02010600040101010101" charset="-122"/>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noFill/>
                  </a:tcPr>
                </a:tc>
                <a:tc>
                  <a:txBody>
                    <a:bodyPr/>
                    <a:lstStyle/>
                    <a:p>
                      <a:pPr lvl="0" algn="ctr"/>
                      <a:r>
                        <a:rPr lang="zh-CN" altLang="en-US" sz="2400" b="0" u="sng" kern="1200" dirty="0" smtClean="0">
                          <a:solidFill>
                            <a:schemeClr val="tx1"/>
                          </a:solidFill>
                          <a:latin typeface="华文中宋" panose="02010600040101010101" charset="-122"/>
                          <a:ea typeface="华文中宋" panose="02010600040101010101" charset="-122"/>
                          <a:cs typeface="+mn-cs"/>
                        </a:rPr>
                        <a:t>被</a:t>
                      </a:r>
                      <a:r>
                        <a:rPr lang="zh-CN" altLang="en-US" sz="2400" b="0" dirty="0" smtClean="0">
                          <a:solidFill>
                            <a:schemeClr val="tx1"/>
                          </a:solidFill>
                          <a:latin typeface="华文中宋" panose="02010600040101010101" charset="-122"/>
                          <a:ea typeface="华文中宋" panose="02010600040101010101" charset="-122"/>
                        </a:rPr>
                        <a:t>某种现象所</a:t>
                      </a:r>
                      <a:r>
                        <a:rPr lang="zh-CN" altLang="en-US" sz="2400" b="0" u="sng" kern="1200" dirty="0" smtClean="0">
                          <a:solidFill>
                            <a:schemeClr val="tx1"/>
                          </a:solidFill>
                          <a:latin typeface="华文中宋" panose="02010600040101010101" charset="-122"/>
                          <a:ea typeface="华文中宋" panose="02010600040101010101" charset="-122"/>
                          <a:cs typeface="+mn-cs"/>
                        </a:rPr>
                        <a:t>引起</a:t>
                      </a:r>
                      <a:r>
                        <a:rPr lang="zh-CN" altLang="en-US" sz="2400" b="0" dirty="0" smtClean="0">
                          <a:solidFill>
                            <a:schemeClr val="tx1"/>
                          </a:solidFill>
                          <a:latin typeface="华文中宋" panose="02010600040101010101" charset="-122"/>
                          <a:ea typeface="华文中宋" panose="02010600040101010101" charset="-122"/>
                        </a:rPr>
                        <a:t>的现象</a:t>
                      </a:r>
                      <a:endParaRPr lang="zh-CN" altLang="en-US" sz="2400" b="0" dirty="0" smtClean="0">
                        <a:solidFill>
                          <a:schemeClr val="tx1"/>
                        </a:solidFill>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noFill/>
                  </a:tcPr>
                </a:tc>
                <a:tc vMerge="1">
                  <a:tcPr>
                    <a:lnL w="12700">
                      <a:solidFill>
                        <a:schemeClr val="tx1"/>
                      </a:solidFill>
                      <a:prstDash val="solid"/>
                    </a:lnL>
                    <a:lnR w="12700">
                      <a:solidFill>
                        <a:schemeClr val="tx1"/>
                      </a:solidFill>
                      <a:prstDash val="solid"/>
                    </a:lnR>
                    <a:lnB w="12700">
                      <a:solidFill>
                        <a:schemeClr val="tx1"/>
                      </a:solidFill>
                      <a:prstDash val="solid"/>
                    </a:lnB>
                  </a:tcPr>
                </a:tc>
              </a:tr>
            </a:tbl>
          </a:graphicData>
        </a:graphic>
      </p:graphicFrame>
      <p:sp>
        <p:nvSpPr>
          <p:cNvPr id="8" name="任意多边形 7"/>
          <p:cNvSpPr/>
          <p:nvPr/>
        </p:nvSpPr>
        <p:spPr>
          <a:xfrm>
            <a:off x="1991579" y="4854013"/>
            <a:ext cx="1230312" cy="738187"/>
          </a:xfrm>
          <a:custGeom>
            <a:avLst/>
            <a:gdLst>
              <a:gd name="connsiteX0" fmla="*/ 0 w 1230312"/>
              <a:gd name="connsiteY0" fmla="*/ 73819 h 738187"/>
              <a:gd name="connsiteX1" fmla="*/ 73819 w 1230312"/>
              <a:gd name="connsiteY1" fmla="*/ 0 h 738187"/>
              <a:gd name="connsiteX2" fmla="*/ 1156493 w 1230312"/>
              <a:gd name="connsiteY2" fmla="*/ 0 h 738187"/>
              <a:gd name="connsiteX3" fmla="*/ 1230312 w 1230312"/>
              <a:gd name="connsiteY3" fmla="*/ 73819 h 738187"/>
              <a:gd name="connsiteX4" fmla="*/ 1230312 w 1230312"/>
              <a:gd name="connsiteY4" fmla="*/ 664368 h 738187"/>
              <a:gd name="connsiteX5" fmla="*/ 1156493 w 1230312"/>
              <a:gd name="connsiteY5" fmla="*/ 738187 h 738187"/>
              <a:gd name="connsiteX6" fmla="*/ 73819 w 1230312"/>
              <a:gd name="connsiteY6" fmla="*/ 738187 h 738187"/>
              <a:gd name="connsiteX7" fmla="*/ 0 w 1230312"/>
              <a:gd name="connsiteY7" fmla="*/ 664368 h 738187"/>
              <a:gd name="connsiteX8" fmla="*/ 0 w 1230312"/>
              <a:gd name="connsiteY8" fmla="*/ 73819 h 73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312" h="738187">
                <a:moveTo>
                  <a:pt x="0" y="73819"/>
                </a:moveTo>
                <a:cubicBezTo>
                  <a:pt x="0" y="33050"/>
                  <a:pt x="33050" y="0"/>
                  <a:pt x="73819" y="0"/>
                </a:cubicBezTo>
                <a:lnTo>
                  <a:pt x="1156493" y="0"/>
                </a:lnTo>
                <a:cubicBezTo>
                  <a:pt x="1197262" y="0"/>
                  <a:pt x="1230312" y="33050"/>
                  <a:pt x="1230312" y="73819"/>
                </a:cubicBezTo>
                <a:lnTo>
                  <a:pt x="1230312" y="664368"/>
                </a:lnTo>
                <a:cubicBezTo>
                  <a:pt x="1230312" y="705137"/>
                  <a:pt x="1197262" y="738187"/>
                  <a:pt x="1156493" y="738187"/>
                </a:cubicBezTo>
                <a:lnTo>
                  <a:pt x="73819" y="738187"/>
                </a:lnTo>
                <a:cubicBezTo>
                  <a:pt x="33050" y="738187"/>
                  <a:pt x="0" y="705137"/>
                  <a:pt x="0" y="664368"/>
                </a:cubicBezTo>
                <a:lnTo>
                  <a:pt x="0" y="73819"/>
                </a:lnTo>
                <a:close/>
              </a:path>
            </a:pathLst>
          </a:custGeom>
          <a:ln w="28575" cmpd="sng">
            <a:solidFill>
              <a:srgbClr val="FF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7821" tIns="97821" rIns="97821" bIns="97821"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热</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9" name="任意多边形 8"/>
          <p:cNvSpPr/>
          <p:nvPr/>
        </p:nvSpPr>
        <p:spPr>
          <a:xfrm>
            <a:off x="3344923" y="5070548"/>
            <a:ext cx="260826" cy="305117"/>
          </a:xfrm>
          <a:custGeom>
            <a:avLst/>
            <a:gdLst>
              <a:gd name="connsiteX0" fmla="*/ 0 w 260826"/>
              <a:gd name="connsiteY0" fmla="*/ 61023 h 305117"/>
              <a:gd name="connsiteX1" fmla="*/ 130413 w 260826"/>
              <a:gd name="connsiteY1" fmla="*/ 61023 h 305117"/>
              <a:gd name="connsiteX2" fmla="*/ 130413 w 260826"/>
              <a:gd name="connsiteY2" fmla="*/ 0 h 305117"/>
              <a:gd name="connsiteX3" fmla="*/ 260826 w 260826"/>
              <a:gd name="connsiteY3" fmla="*/ 152559 h 305117"/>
              <a:gd name="connsiteX4" fmla="*/ 130413 w 260826"/>
              <a:gd name="connsiteY4" fmla="*/ 305117 h 305117"/>
              <a:gd name="connsiteX5" fmla="*/ 130413 w 260826"/>
              <a:gd name="connsiteY5" fmla="*/ 244094 h 305117"/>
              <a:gd name="connsiteX6" fmla="*/ 0 w 260826"/>
              <a:gd name="connsiteY6" fmla="*/ 244094 h 305117"/>
              <a:gd name="connsiteX7" fmla="*/ 0 w 260826"/>
              <a:gd name="connsiteY7" fmla="*/ 61023 h 30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26" h="305117">
                <a:moveTo>
                  <a:pt x="0" y="61023"/>
                </a:moveTo>
                <a:lnTo>
                  <a:pt x="130413" y="61023"/>
                </a:lnTo>
                <a:lnTo>
                  <a:pt x="130413" y="0"/>
                </a:lnTo>
                <a:lnTo>
                  <a:pt x="260826" y="152559"/>
                </a:lnTo>
                <a:lnTo>
                  <a:pt x="130413" y="305117"/>
                </a:lnTo>
                <a:lnTo>
                  <a:pt x="130413" y="244094"/>
                </a:lnTo>
                <a:lnTo>
                  <a:pt x="0" y="244094"/>
                </a:lnTo>
                <a:lnTo>
                  <a:pt x="0" y="61023"/>
                </a:lnTo>
                <a:close/>
              </a:path>
            </a:pathLst>
          </a:custGeom>
          <a:solidFill>
            <a:srgbClr val="C00000"/>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61023" rIns="78248" bIns="6102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0" name="任意多边形 9"/>
          <p:cNvSpPr/>
          <p:nvPr/>
        </p:nvSpPr>
        <p:spPr>
          <a:xfrm>
            <a:off x="3714017" y="4854013"/>
            <a:ext cx="1230312" cy="738187"/>
          </a:xfrm>
          <a:custGeom>
            <a:avLst/>
            <a:gdLst>
              <a:gd name="connsiteX0" fmla="*/ 0 w 1230312"/>
              <a:gd name="connsiteY0" fmla="*/ 73819 h 738187"/>
              <a:gd name="connsiteX1" fmla="*/ 73819 w 1230312"/>
              <a:gd name="connsiteY1" fmla="*/ 0 h 738187"/>
              <a:gd name="connsiteX2" fmla="*/ 1156493 w 1230312"/>
              <a:gd name="connsiteY2" fmla="*/ 0 h 738187"/>
              <a:gd name="connsiteX3" fmla="*/ 1230312 w 1230312"/>
              <a:gd name="connsiteY3" fmla="*/ 73819 h 738187"/>
              <a:gd name="connsiteX4" fmla="*/ 1230312 w 1230312"/>
              <a:gd name="connsiteY4" fmla="*/ 664368 h 738187"/>
              <a:gd name="connsiteX5" fmla="*/ 1156493 w 1230312"/>
              <a:gd name="connsiteY5" fmla="*/ 738187 h 738187"/>
              <a:gd name="connsiteX6" fmla="*/ 73819 w 1230312"/>
              <a:gd name="connsiteY6" fmla="*/ 738187 h 738187"/>
              <a:gd name="connsiteX7" fmla="*/ 0 w 1230312"/>
              <a:gd name="connsiteY7" fmla="*/ 664368 h 738187"/>
              <a:gd name="connsiteX8" fmla="*/ 0 w 1230312"/>
              <a:gd name="connsiteY8" fmla="*/ 73819 h 73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312" h="738187">
                <a:moveTo>
                  <a:pt x="0" y="73819"/>
                </a:moveTo>
                <a:cubicBezTo>
                  <a:pt x="0" y="33050"/>
                  <a:pt x="33050" y="0"/>
                  <a:pt x="73819" y="0"/>
                </a:cubicBezTo>
                <a:lnTo>
                  <a:pt x="1156493" y="0"/>
                </a:lnTo>
                <a:cubicBezTo>
                  <a:pt x="1197262" y="0"/>
                  <a:pt x="1230312" y="33050"/>
                  <a:pt x="1230312" y="73819"/>
                </a:cubicBezTo>
                <a:lnTo>
                  <a:pt x="1230312" y="664368"/>
                </a:lnTo>
                <a:cubicBezTo>
                  <a:pt x="1230312" y="705137"/>
                  <a:pt x="1197262" y="738187"/>
                  <a:pt x="1156493" y="738187"/>
                </a:cubicBezTo>
                <a:lnTo>
                  <a:pt x="73819" y="738187"/>
                </a:lnTo>
                <a:cubicBezTo>
                  <a:pt x="33050" y="738187"/>
                  <a:pt x="0" y="705137"/>
                  <a:pt x="0" y="664368"/>
                </a:cubicBezTo>
                <a:lnTo>
                  <a:pt x="0" y="73819"/>
                </a:lnTo>
                <a:close/>
              </a:path>
            </a:pathLst>
          </a:custGeom>
          <a:ln w="28575" cmpd="sng">
            <a:solidFill>
              <a:srgbClr val="FF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Overflow="overflow" horzOverflow="overflow" vert="horz" wrap="square" lIns="97821" tIns="97821" rIns="97821" bIns="97821" numCol="1" spcCol="1270" rtlCol="0" fromWordArt="0" anchor="ctr" anchorCtr="0" forceAA="0" compatLnSpc="1">
            <a:noAutofit/>
          </a:bodyPr>
          <a:lstStyle/>
          <a:p>
            <a:pPr lvl="0" algn="ctr" defTabSz="889000">
              <a:lnSpc>
                <a:spcPct val="90000"/>
              </a:lnSpc>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sym typeface="+mn-ea"/>
              </a:rPr>
              <a:t>开通空调</a:t>
            </a:r>
            <a:endPar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sym typeface="+mn-ea"/>
            </a:endParaRPr>
          </a:p>
        </p:txBody>
      </p:sp>
      <p:sp>
        <p:nvSpPr>
          <p:cNvPr id="11" name="任意多边形 10"/>
          <p:cNvSpPr/>
          <p:nvPr/>
        </p:nvSpPr>
        <p:spPr>
          <a:xfrm>
            <a:off x="5067361" y="5070548"/>
            <a:ext cx="260826" cy="305117"/>
          </a:xfrm>
          <a:custGeom>
            <a:avLst/>
            <a:gdLst>
              <a:gd name="connsiteX0" fmla="*/ 0 w 260826"/>
              <a:gd name="connsiteY0" fmla="*/ 61023 h 305117"/>
              <a:gd name="connsiteX1" fmla="*/ 130413 w 260826"/>
              <a:gd name="connsiteY1" fmla="*/ 61023 h 305117"/>
              <a:gd name="connsiteX2" fmla="*/ 130413 w 260826"/>
              <a:gd name="connsiteY2" fmla="*/ 0 h 305117"/>
              <a:gd name="connsiteX3" fmla="*/ 260826 w 260826"/>
              <a:gd name="connsiteY3" fmla="*/ 152559 h 305117"/>
              <a:gd name="connsiteX4" fmla="*/ 130413 w 260826"/>
              <a:gd name="connsiteY4" fmla="*/ 305117 h 305117"/>
              <a:gd name="connsiteX5" fmla="*/ 130413 w 260826"/>
              <a:gd name="connsiteY5" fmla="*/ 244094 h 305117"/>
              <a:gd name="connsiteX6" fmla="*/ 0 w 260826"/>
              <a:gd name="connsiteY6" fmla="*/ 244094 h 305117"/>
              <a:gd name="connsiteX7" fmla="*/ 0 w 260826"/>
              <a:gd name="connsiteY7" fmla="*/ 61023 h 30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26" h="305117">
                <a:moveTo>
                  <a:pt x="0" y="61023"/>
                </a:moveTo>
                <a:lnTo>
                  <a:pt x="130413" y="61023"/>
                </a:lnTo>
                <a:lnTo>
                  <a:pt x="130413" y="0"/>
                </a:lnTo>
                <a:lnTo>
                  <a:pt x="260826" y="152559"/>
                </a:lnTo>
                <a:lnTo>
                  <a:pt x="130413" y="305117"/>
                </a:lnTo>
                <a:lnTo>
                  <a:pt x="130413" y="244094"/>
                </a:lnTo>
                <a:lnTo>
                  <a:pt x="0" y="244094"/>
                </a:lnTo>
                <a:lnTo>
                  <a:pt x="0" y="61023"/>
                </a:lnTo>
                <a:close/>
              </a:path>
            </a:pathLst>
          </a:custGeom>
          <a:solidFill>
            <a:srgbClr val="C00000"/>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61023" rIns="78248" bIns="6102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2" name="任意多边形 11"/>
          <p:cNvSpPr/>
          <p:nvPr/>
        </p:nvSpPr>
        <p:spPr>
          <a:xfrm>
            <a:off x="5436454" y="4854013"/>
            <a:ext cx="1230312" cy="738187"/>
          </a:xfrm>
          <a:custGeom>
            <a:avLst/>
            <a:gdLst>
              <a:gd name="connsiteX0" fmla="*/ 0 w 1230312"/>
              <a:gd name="connsiteY0" fmla="*/ 73819 h 738187"/>
              <a:gd name="connsiteX1" fmla="*/ 73819 w 1230312"/>
              <a:gd name="connsiteY1" fmla="*/ 0 h 738187"/>
              <a:gd name="connsiteX2" fmla="*/ 1156493 w 1230312"/>
              <a:gd name="connsiteY2" fmla="*/ 0 h 738187"/>
              <a:gd name="connsiteX3" fmla="*/ 1230312 w 1230312"/>
              <a:gd name="connsiteY3" fmla="*/ 73819 h 738187"/>
              <a:gd name="connsiteX4" fmla="*/ 1230312 w 1230312"/>
              <a:gd name="connsiteY4" fmla="*/ 664368 h 738187"/>
              <a:gd name="connsiteX5" fmla="*/ 1156493 w 1230312"/>
              <a:gd name="connsiteY5" fmla="*/ 738187 h 738187"/>
              <a:gd name="connsiteX6" fmla="*/ 73819 w 1230312"/>
              <a:gd name="connsiteY6" fmla="*/ 738187 h 738187"/>
              <a:gd name="connsiteX7" fmla="*/ 0 w 1230312"/>
              <a:gd name="connsiteY7" fmla="*/ 664368 h 738187"/>
              <a:gd name="connsiteX8" fmla="*/ 0 w 1230312"/>
              <a:gd name="connsiteY8" fmla="*/ 73819 h 73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312" h="738187">
                <a:moveTo>
                  <a:pt x="0" y="73819"/>
                </a:moveTo>
                <a:cubicBezTo>
                  <a:pt x="0" y="33050"/>
                  <a:pt x="33050" y="0"/>
                  <a:pt x="73819" y="0"/>
                </a:cubicBezTo>
                <a:lnTo>
                  <a:pt x="1156493" y="0"/>
                </a:lnTo>
                <a:cubicBezTo>
                  <a:pt x="1197262" y="0"/>
                  <a:pt x="1230312" y="33050"/>
                  <a:pt x="1230312" y="73819"/>
                </a:cubicBezTo>
                <a:lnTo>
                  <a:pt x="1230312" y="664368"/>
                </a:lnTo>
                <a:cubicBezTo>
                  <a:pt x="1230312" y="705137"/>
                  <a:pt x="1197262" y="738187"/>
                  <a:pt x="1156493" y="738187"/>
                </a:cubicBezTo>
                <a:lnTo>
                  <a:pt x="73819" y="738187"/>
                </a:lnTo>
                <a:cubicBezTo>
                  <a:pt x="33050" y="738187"/>
                  <a:pt x="0" y="705137"/>
                  <a:pt x="0" y="664368"/>
                </a:cubicBezTo>
                <a:lnTo>
                  <a:pt x="0" y="73819"/>
                </a:lnTo>
                <a:close/>
              </a:path>
            </a:pathLst>
          </a:custGeom>
          <a:ln w="28575" cmpd="sng">
            <a:solidFill>
              <a:srgbClr val="FF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Overflow="overflow" horzOverflow="overflow" vert="horz" wrap="square" lIns="97821" tIns="97821" rIns="97821" bIns="97821" numCol="1" spcCol="1270" rtlCol="0" fromWordArt="0" anchor="ctr" anchorCtr="0" forceAA="0" compatLnSpc="1">
            <a:noAutofit/>
          </a:bodyPr>
          <a:lstStyle/>
          <a:p>
            <a:pPr lvl="0" algn="ctr" defTabSz="889000">
              <a:lnSpc>
                <a:spcPct val="90000"/>
              </a:lnSpc>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sym typeface="+mn-ea"/>
              </a:rPr>
              <a:t>冷</a:t>
            </a:r>
            <a:endPar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sym typeface="+mn-ea"/>
            </a:endParaRPr>
          </a:p>
        </p:txBody>
      </p:sp>
      <p:sp>
        <p:nvSpPr>
          <p:cNvPr id="13" name="任意多边形 12"/>
          <p:cNvSpPr/>
          <p:nvPr/>
        </p:nvSpPr>
        <p:spPr>
          <a:xfrm>
            <a:off x="6789798" y="5070548"/>
            <a:ext cx="260826" cy="305117"/>
          </a:xfrm>
          <a:custGeom>
            <a:avLst/>
            <a:gdLst>
              <a:gd name="connsiteX0" fmla="*/ 0 w 260826"/>
              <a:gd name="connsiteY0" fmla="*/ 61023 h 305117"/>
              <a:gd name="connsiteX1" fmla="*/ 130413 w 260826"/>
              <a:gd name="connsiteY1" fmla="*/ 61023 h 305117"/>
              <a:gd name="connsiteX2" fmla="*/ 130413 w 260826"/>
              <a:gd name="connsiteY2" fmla="*/ 0 h 305117"/>
              <a:gd name="connsiteX3" fmla="*/ 260826 w 260826"/>
              <a:gd name="connsiteY3" fmla="*/ 152559 h 305117"/>
              <a:gd name="connsiteX4" fmla="*/ 130413 w 260826"/>
              <a:gd name="connsiteY4" fmla="*/ 305117 h 305117"/>
              <a:gd name="connsiteX5" fmla="*/ 130413 w 260826"/>
              <a:gd name="connsiteY5" fmla="*/ 244094 h 305117"/>
              <a:gd name="connsiteX6" fmla="*/ 0 w 260826"/>
              <a:gd name="connsiteY6" fmla="*/ 244094 h 305117"/>
              <a:gd name="connsiteX7" fmla="*/ 0 w 260826"/>
              <a:gd name="connsiteY7" fmla="*/ 61023 h 30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26" h="305117">
                <a:moveTo>
                  <a:pt x="0" y="61023"/>
                </a:moveTo>
                <a:lnTo>
                  <a:pt x="130413" y="61023"/>
                </a:lnTo>
                <a:lnTo>
                  <a:pt x="130413" y="0"/>
                </a:lnTo>
                <a:lnTo>
                  <a:pt x="260826" y="152559"/>
                </a:lnTo>
                <a:lnTo>
                  <a:pt x="130413" y="305117"/>
                </a:lnTo>
                <a:lnTo>
                  <a:pt x="130413" y="244094"/>
                </a:lnTo>
                <a:lnTo>
                  <a:pt x="0" y="244094"/>
                </a:lnTo>
                <a:lnTo>
                  <a:pt x="0" y="61023"/>
                </a:lnTo>
                <a:close/>
              </a:path>
            </a:pathLst>
          </a:custGeom>
          <a:solidFill>
            <a:srgbClr val="C00000"/>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61023" rIns="78248" bIns="6102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4" name="任意多边形 13"/>
          <p:cNvSpPr/>
          <p:nvPr/>
        </p:nvSpPr>
        <p:spPr>
          <a:xfrm>
            <a:off x="7158892" y="4854013"/>
            <a:ext cx="1230312" cy="738187"/>
          </a:xfrm>
          <a:custGeom>
            <a:avLst/>
            <a:gdLst>
              <a:gd name="connsiteX0" fmla="*/ 0 w 1230312"/>
              <a:gd name="connsiteY0" fmla="*/ 73819 h 738187"/>
              <a:gd name="connsiteX1" fmla="*/ 73819 w 1230312"/>
              <a:gd name="connsiteY1" fmla="*/ 0 h 738187"/>
              <a:gd name="connsiteX2" fmla="*/ 1156493 w 1230312"/>
              <a:gd name="connsiteY2" fmla="*/ 0 h 738187"/>
              <a:gd name="connsiteX3" fmla="*/ 1230312 w 1230312"/>
              <a:gd name="connsiteY3" fmla="*/ 73819 h 738187"/>
              <a:gd name="connsiteX4" fmla="*/ 1230312 w 1230312"/>
              <a:gd name="connsiteY4" fmla="*/ 664368 h 738187"/>
              <a:gd name="connsiteX5" fmla="*/ 1156493 w 1230312"/>
              <a:gd name="connsiteY5" fmla="*/ 738187 h 738187"/>
              <a:gd name="connsiteX6" fmla="*/ 73819 w 1230312"/>
              <a:gd name="connsiteY6" fmla="*/ 738187 h 738187"/>
              <a:gd name="connsiteX7" fmla="*/ 0 w 1230312"/>
              <a:gd name="connsiteY7" fmla="*/ 664368 h 738187"/>
              <a:gd name="connsiteX8" fmla="*/ 0 w 1230312"/>
              <a:gd name="connsiteY8" fmla="*/ 73819 h 73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312" h="738187">
                <a:moveTo>
                  <a:pt x="0" y="73819"/>
                </a:moveTo>
                <a:cubicBezTo>
                  <a:pt x="0" y="33050"/>
                  <a:pt x="33050" y="0"/>
                  <a:pt x="73819" y="0"/>
                </a:cubicBezTo>
                <a:lnTo>
                  <a:pt x="1156493" y="0"/>
                </a:lnTo>
                <a:cubicBezTo>
                  <a:pt x="1197262" y="0"/>
                  <a:pt x="1230312" y="33050"/>
                  <a:pt x="1230312" y="73819"/>
                </a:cubicBezTo>
                <a:lnTo>
                  <a:pt x="1230312" y="664368"/>
                </a:lnTo>
                <a:cubicBezTo>
                  <a:pt x="1230312" y="705137"/>
                  <a:pt x="1197262" y="738187"/>
                  <a:pt x="1156493" y="738187"/>
                </a:cubicBezTo>
                <a:lnTo>
                  <a:pt x="73819" y="738187"/>
                </a:lnTo>
                <a:cubicBezTo>
                  <a:pt x="33050" y="738187"/>
                  <a:pt x="0" y="705137"/>
                  <a:pt x="0" y="664368"/>
                </a:cubicBezTo>
                <a:lnTo>
                  <a:pt x="0" y="73819"/>
                </a:lnTo>
                <a:close/>
              </a:path>
            </a:pathLst>
          </a:custGeom>
          <a:ln w="28575" cmpd="sng">
            <a:solidFill>
              <a:srgbClr val="FF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Overflow="overflow" horzOverflow="overflow" vert="horz" wrap="square" lIns="97821" tIns="97821" rIns="97821" bIns="97821" numCol="1" spcCol="1270" rtlCol="0" fromWordArt="0" anchor="ctr" anchorCtr="0" forceAA="0" compatLnSpc="1">
            <a:noAutofit/>
          </a:bodyPr>
          <a:lstStyle/>
          <a:p>
            <a:pPr lvl="0" algn="ctr" defTabSz="889000">
              <a:lnSpc>
                <a:spcPct val="90000"/>
              </a:lnSpc>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sym typeface="+mn-ea"/>
              </a:rPr>
              <a:t>关空调</a:t>
            </a:r>
            <a:endPar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sym typeface="+mn-ea"/>
            </a:endParaRPr>
          </a:p>
        </p:txBody>
      </p:sp>
      <p:sp>
        <p:nvSpPr>
          <p:cNvPr id="15" name="任意多边形 14"/>
          <p:cNvSpPr/>
          <p:nvPr/>
        </p:nvSpPr>
        <p:spPr>
          <a:xfrm>
            <a:off x="8512235" y="5070548"/>
            <a:ext cx="260826" cy="305117"/>
          </a:xfrm>
          <a:custGeom>
            <a:avLst/>
            <a:gdLst>
              <a:gd name="connsiteX0" fmla="*/ 0 w 260826"/>
              <a:gd name="connsiteY0" fmla="*/ 61023 h 305117"/>
              <a:gd name="connsiteX1" fmla="*/ 130413 w 260826"/>
              <a:gd name="connsiteY1" fmla="*/ 61023 h 305117"/>
              <a:gd name="connsiteX2" fmla="*/ 130413 w 260826"/>
              <a:gd name="connsiteY2" fmla="*/ 0 h 305117"/>
              <a:gd name="connsiteX3" fmla="*/ 260826 w 260826"/>
              <a:gd name="connsiteY3" fmla="*/ 152559 h 305117"/>
              <a:gd name="connsiteX4" fmla="*/ 130413 w 260826"/>
              <a:gd name="connsiteY4" fmla="*/ 305117 h 305117"/>
              <a:gd name="connsiteX5" fmla="*/ 130413 w 260826"/>
              <a:gd name="connsiteY5" fmla="*/ 244094 h 305117"/>
              <a:gd name="connsiteX6" fmla="*/ 0 w 260826"/>
              <a:gd name="connsiteY6" fmla="*/ 244094 h 305117"/>
              <a:gd name="connsiteX7" fmla="*/ 0 w 260826"/>
              <a:gd name="connsiteY7" fmla="*/ 61023 h 30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26" h="305117">
                <a:moveTo>
                  <a:pt x="0" y="61023"/>
                </a:moveTo>
                <a:lnTo>
                  <a:pt x="130413" y="61023"/>
                </a:lnTo>
                <a:lnTo>
                  <a:pt x="130413" y="0"/>
                </a:lnTo>
                <a:lnTo>
                  <a:pt x="260826" y="152559"/>
                </a:lnTo>
                <a:lnTo>
                  <a:pt x="130413" y="305117"/>
                </a:lnTo>
                <a:lnTo>
                  <a:pt x="130413" y="244094"/>
                </a:lnTo>
                <a:lnTo>
                  <a:pt x="0" y="244094"/>
                </a:lnTo>
                <a:lnTo>
                  <a:pt x="0" y="61023"/>
                </a:lnTo>
                <a:close/>
              </a:path>
            </a:pathLst>
          </a:custGeom>
          <a:solidFill>
            <a:srgbClr val="C00000"/>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61023" rIns="78248" bIns="6102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6" name="任意多边形 15"/>
          <p:cNvSpPr/>
          <p:nvPr/>
        </p:nvSpPr>
        <p:spPr>
          <a:xfrm>
            <a:off x="8881329" y="4854013"/>
            <a:ext cx="1230312" cy="738187"/>
          </a:xfrm>
          <a:custGeom>
            <a:avLst/>
            <a:gdLst>
              <a:gd name="connsiteX0" fmla="*/ 0 w 1230312"/>
              <a:gd name="connsiteY0" fmla="*/ 73819 h 738187"/>
              <a:gd name="connsiteX1" fmla="*/ 73819 w 1230312"/>
              <a:gd name="connsiteY1" fmla="*/ 0 h 738187"/>
              <a:gd name="connsiteX2" fmla="*/ 1156493 w 1230312"/>
              <a:gd name="connsiteY2" fmla="*/ 0 h 738187"/>
              <a:gd name="connsiteX3" fmla="*/ 1230312 w 1230312"/>
              <a:gd name="connsiteY3" fmla="*/ 73819 h 738187"/>
              <a:gd name="connsiteX4" fmla="*/ 1230312 w 1230312"/>
              <a:gd name="connsiteY4" fmla="*/ 664368 h 738187"/>
              <a:gd name="connsiteX5" fmla="*/ 1156493 w 1230312"/>
              <a:gd name="connsiteY5" fmla="*/ 738187 h 738187"/>
              <a:gd name="connsiteX6" fmla="*/ 73819 w 1230312"/>
              <a:gd name="connsiteY6" fmla="*/ 738187 h 738187"/>
              <a:gd name="connsiteX7" fmla="*/ 0 w 1230312"/>
              <a:gd name="connsiteY7" fmla="*/ 664368 h 738187"/>
              <a:gd name="connsiteX8" fmla="*/ 0 w 1230312"/>
              <a:gd name="connsiteY8" fmla="*/ 73819 h 73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312" h="738187">
                <a:moveTo>
                  <a:pt x="0" y="73819"/>
                </a:moveTo>
                <a:cubicBezTo>
                  <a:pt x="0" y="33050"/>
                  <a:pt x="33050" y="0"/>
                  <a:pt x="73819" y="0"/>
                </a:cubicBezTo>
                <a:lnTo>
                  <a:pt x="1156493" y="0"/>
                </a:lnTo>
                <a:cubicBezTo>
                  <a:pt x="1197262" y="0"/>
                  <a:pt x="1230312" y="33050"/>
                  <a:pt x="1230312" y="73819"/>
                </a:cubicBezTo>
                <a:lnTo>
                  <a:pt x="1230312" y="664368"/>
                </a:lnTo>
                <a:cubicBezTo>
                  <a:pt x="1230312" y="705137"/>
                  <a:pt x="1197262" y="738187"/>
                  <a:pt x="1156493" y="738187"/>
                </a:cubicBezTo>
                <a:lnTo>
                  <a:pt x="73819" y="738187"/>
                </a:lnTo>
                <a:cubicBezTo>
                  <a:pt x="33050" y="738187"/>
                  <a:pt x="0" y="705137"/>
                  <a:pt x="0" y="664368"/>
                </a:cubicBezTo>
                <a:lnTo>
                  <a:pt x="0" y="73819"/>
                </a:lnTo>
                <a:close/>
              </a:path>
            </a:pathLst>
          </a:custGeom>
          <a:ln w="28575" cmpd="sng">
            <a:solidFill>
              <a:srgbClr val="FF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Overflow="overflow" horzOverflow="overflow" vert="horz" wrap="square" lIns="97821" tIns="97821" rIns="97821" bIns="97821" numCol="1" spcCol="1270" rtlCol="0" fromWordArt="0" anchor="ctr" anchorCtr="0" forceAA="0" compatLnSpc="1">
            <a:noAutofit/>
          </a:bodyPr>
          <a:lstStyle/>
          <a:p>
            <a:pPr lvl="0" algn="ctr" defTabSz="889000">
              <a:lnSpc>
                <a:spcPct val="90000"/>
              </a:lnSpc>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sym typeface="+mn-ea"/>
              </a:rPr>
              <a:t>热</a:t>
            </a:r>
            <a:endPar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sym typeface="+mn-ea"/>
            </a:endParaRPr>
          </a:p>
        </p:txBody>
      </p:sp>
      <p:sp>
        <p:nvSpPr>
          <p:cNvPr id="7"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89822"/>
            <a:ext cx="10515600" cy="1398289"/>
          </a:xfrm>
        </p:spPr>
        <p:txBody>
          <a:bodyPr>
            <a:normAutofit/>
          </a:bodyPr>
          <a:lstStyle/>
          <a:p>
            <a:pPr lvl="0"/>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知识点</a:t>
            </a:r>
            <a:r>
              <a:rPr lang="en-US" altLang="zh-CN" sz="2400" dirty="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必然性</a:t>
            </a:r>
            <a:r>
              <a:rPr lang="zh-CN" altLang="en-US" sz="2400" dirty="0">
                <a:latin typeface="微软雅黑" panose="020B0503020204020204" pitchFamily="34" charset="-122"/>
                <a:ea typeface="微软雅黑" panose="020B0503020204020204" pitchFamily="34" charset="-122"/>
              </a:rPr>
              <a:t>和</a:t>
            </a:r>
            <a:r>
              <a:rPr lang="zh-CN" altLang="en-US" sz="2400" dirty="0" smtClean="0">
                <a:latin typeface="微软雅黑" panose="020B0503020204020204" pitchFamily="34" charset="-122"/>
                <a:ea typeface="微软雅黑" panose="020B0503020204020204" pitchFamily="34" charset="-122"/>
              </a:rPr>
              <a:t>偶然性</a:t>
            </a:r>
            <a:r>
              <a:rPr lang="zh-CN" altLang="en-US" sz="2400" b="1" dirty="0">
                <a:solidFill>
                  <a:srgbClr val="00B050"/>
                </a:solidFill>
                <a:latin typeface="微软雅黑" panose="020B0503020204020204" pitchFamily="34" charset="-122"/>
                <a:ea typeface="微软雅黑" panose="020B0503020204020204" pitchFamily="34" charset="-122"/>
              </a:rPr>
              <a:t>（选择题）</a:t>
            </a:r>
            <a:endParaRPr lang="en-US" altLang="zh-CN" sz="2400" b="1" dirty="0">
              <a:solidFill>
                <a:srgbClr val="00B050"/>
              </a:solidFill>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11" name="表格 10"/>
          <p:cNvGraphicFramePr>
            <a:graphicFrameLocks noGrp="1"/>
          </p:cNvGraphicFramePr>
          <p:nvPr>
            <p:custDataLst>
              <p:tags r:id="rId1"/>
            </p:custDataLst>
          </p:nvPr>
        </p:nvGraphicFramePr>
        <p:xfrm>
          <a:off x="679661" y="2076227"/>
          <a:ext cx="10832678" cy="3144763"/>
        </p:xfrm>
        <a:graphic>
          <a:graphicData uri="http://schemas.openxmlformats.org/drawingml/2006/table">
            <a:tbl>
              <a:tblPr>
                <a:tableStyleId>{5C22544A-7EE6-4342-B048-85BDC9FD1C3A}</a:tableStyleId>
              </a:tblPr>
              <a:tblGrid>
                <a:gridCol w="1040284"/>
                <a:gridCol w="3511959"/>
                <a:gridCol w="6280435"/>
              </a:tblGrid>
              <a:tr h="614923">
                <a:tc gridSpan="2">
                  <a:txBody>
                    <a:bodyPr/>
                    <a:lstStyle/>
                    <a:p>
                      <a:pPr algn="ctr"/>
                      <a:r>
                        <a:rPr lang="zh-CN" altLang="en-US" sz="2000" dirty="0" smtClean="0">
                          <a:latin typeface="+mj-ea"/>
                          <a:ea typeface="+mj-ea"/>
                        </a:rPr>
                        <a:t>定义</a:t>
                      </a:r>
                      <a:endParaRPr lang="zh-CN" altLang="en-US" sz="2000"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r>
                        <a:rPr lang="zh-CN" altLang="en-US" sz="2000" dirty="0" smtClean="0">
                          <a:latin typeface="+mj-ea"/>
                          <a:ea typeface="+mj-ea"/>
                        </a:rPr>
                        <a:t>关系</a:t>
                      </a:r>
                      <a:r>
                        <a:rPr lang="en-US" altLang="zh-CN" sz="2000" dirty="0" smtClean="0">
                          <a:latin typeface="+mj-ea"/>
                          <a:ea typeface="+mj-ea"/>
                        </a:rPr>
                        <a:t>(</a:t>
                      </a:r>
                      <a:r>
                        <a:rPr lang="zh-CN" altLang="en-US" sz="2000" dirty="0" smtClean="0">
                          <a:latin typeface="+mj-ea"/>
                          <a:ea typeface="+mj-ea"/>
                        </a:rPr>
                        <a:t>对立统一</a:t>
                      </a:r>
                      <a:r>
                        <a:rPr lang="en-US" altLang="zh-CN" sz="2000" dirty="0" smtClean="0">
                          <a:latin typeface="+mj-ea"/>
                          <a:ea typeface="+mj-ea"/>
                        </a:rPr>
                        <a:t>)</a:t>
                      </a:r>
                      <a:endParaRPr lang="zh-CN" altLang="en-US" sz="2000"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90540">
                <a:tc>
                  <a:txBody>
                    <a:bodyPr/>
                    <a:lstStyle/>
                    <a:p>
                      <a:pPr algn="ctr"/>
                      <a:r>
                        <a:rPr lang="zh-CN" altLang="en-US" sz="2000" dirty="0" smtClean="0"/>
                        <a:t>必然性</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r>
                        <a:rPr lang="zh-CN" altLang="en-US" sz="2000" dirty="0" smtClean="0"/>
                        <a:t>事物联系和发展过程中</a:t>
                      </a:r>
                      <a:r>
                        <a:rPr lang="zh-CN" altLang="en-US" sz="2000" b="1" u="sng" kern="1200" dirty="0" smtClean="0">
                          <a:solidFill>
                            <a:srgbClr val="C00000"/>
                          </a:solidFill>
                          <a:latin typeface="等线" panose="02010600030101010101" pitchFamily="2" charset="-122"/>
                          <a:ea typeface="等线" panose="02010600030101010101" pitchFamily="2" charset="-122"/>
                          <a:cs typeface="+mn-cs"/>
                        </a:rPr>
                        <a:t>确定不移的、不可避免</a:t>
                      </a:r>
                      <a:r>
                        <a:rPr lang="zh-CN" altLang="en-US" sz="2000" dirty="0" smtClean="0"/>
                        <a:t>的趋势。</a:t>
                      </a:r>
                      <a:endParaRPr lang="en-US" altLang="zh-CN" sz="2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lvl="0" algn="ctr"/>
                      <a:r>
                        <a:rPr lang="zh-CN" altLang="en-US" sz="2000" u="sng" dirty="0" smtClean="0">
                          <a:solidFill>
                            <a:schemeClr val="dk1"/>
                          </a:solidFill>
                          <a:latin typeface="+mj-ea"/>
                          <a:ea typeface="+mn-ea"/>
                          <a:cs typeface="+mn-cs"/>
                        </a:rPr>
                        <a:t>对立统一</a:t>
                      </a:r>
                      <a:endParaRPr lang="zh-CN" altLang="en-US" sz="2000" u="sng" dirty="0" smtClean="0">
                        <a:solidFill>
                          <a:schemeClr val="dk1"/>
                        </a:solidFill>
                        <a:latin typeface="+mj-ea"/>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90540">
                <a:tc>
                  <a:txBody>
                    <a:bodyPr/>
                    <a:lstStyle/>
                    <a:p>
                      <a:pPr algn="ctr"/>
                      <a:r>
                        <a:rPr lang="zh-CN" altLang="en-US" sz="2000" dirty="0" smtClean="0"/>
                        <a:t>偶然性</a:t>
                      </a:r>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r>
                        <a:rPr lang="zh-CN" altLang="en-US" sz="2000" dirty="0" smtClean="0"/>
                        <a:t>事物联系和发展过程中</a:t>
                      </a:r>
                      <a:r>
                        <a:rPr lang="zh-CN" altLang="en-US" sz="2000" b="1" u="none" kern="1200" dirty="0" smtClean="0">
                          <a:solidFill>
                            <a:srgbClr val="C00000"/>
                          </a:solidFill>
                          <a:latin typeface="等线" panose="02010600030101010101" pitchFamily="2" charset="-122"/>
                          <a:ea typeface="等线" panose="02010600030101010101" pitchFamily="2" charset="-122"/>
                          <a:cs typeface="+mn-cs"/>
                        </a:rPr>
                        <a:t>不确定</a:t>
                      </a:r>
                      <a:r>
                        <a:rPr lang="zh-CN" altLang="en-US" sz="2000" dirty="0" smtClean="0"/>
                        <a:t>的趋势</a:t>
                      </a:r>
                      <a:endParaRPr lang="en-US" altLang="zh-CN" sz="2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cPr/>
                </a:tc>
              </a:tr>
            </a:tbl>
          </a:graphicData>
        </a:graphic>
      </p:graphicFrame>
      <p:sp>
        <p:nvSpPr>
          <p:cNvPr id="7" name="矩形 6"/>
          <p:cNvSpPr/>
          <p:nvPr/>
        </p:nvSpPr>
        <p:spPr>
          <a:xfrm>
            <a:off x="586105" y="6017895"/>
            <a:ext cx="8308340" cy="383540"/>
          </a:xfrm>
          <a:prstGeom prst="rect">
            <a:avLst/>
          </a:prstGeom>
        </p:spPr>
        <p:txBody>
          <a:bodyPr wrap="square">
            <a:spAutoFit/>
          </a:bodyPr>
          <a:lstStyle/>
          <a:p>
            <a:r>
              <a:rPr lang="zh-CN" altLang="en-US" b="1" dirty="0">
                <a:solidFill>
                  <a:srgbClr val="FF0000"/>
                </a:solidFill>
              </a:rPr>
              <a:t>机械决定论</a:t>
            </a:r>
            <a:r>
              <a:rPr lang="zh-CN" altLang="en-US" dirty="0"/>
              <a:t>把世界上的一切现象都看成</a:t>
            </a:r>
            <a:r>
              <a:rPr lang="zh-CN" altLang="en-US" b="1" dirty="0"/>
              <a:t>必然的</a:t>
            </a:r>
            <a:r>
              <a:rPr lang="zh-CN" altLang="en-US" dirty="0"/>
              <a:t>，</a:t>
            </a:r>
            <a:r>
              <a:rPr lang="zh-CN" altLang="en-US" b="1" dirty="0"/>
              <a:t>否认偶然性</a:t>
            </a:r>
            <a:r>
              <a:rPr lang="zh-CN" altLang="en-US" dirty="0"/>
              <a:t>的存在。</a:t>
            </a:r>
            <a:r>
              <a:rPr lang="zh-CN" altLang="en-US" b="1" dirty="0">
                <a:solidFill>
                  <a:srgbClr val="FF0000"/>
                </a:solidFill>
              </a:rPr>
              <a:t>（选择）</a:t>
            </a:r>
            <a:endParaRPr lang="zh-CN" altLang="en-US"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6325" y="1317625"/>
            <a:ext cx="10515600" cy="792480"/>
          </a:xfrm>
        </p:spPr>
        <p:txBody>
          <a:bodyPr>
            <a:normAutofit/>
          </a:bodyPr>
          <a:lstStyle/>
          <a:p>
            <a:pPr marL="0" lvl="0" indent="0">
              <a:buNone/>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a:latin typeface="华文中宋" panose="02010600040101010101" charset="-122"/>
                <a:ea typeface="华文中宋" panose="02010600040101010101" charset="-122"/>
              </a:rPr>
              <a:t>3</a:t>
            </a:r>
            <a:r>
              <a:rPr lang="en-US" altLang="zh-CN" sz="2400" dirty="0" smtClean="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sym typeface="+mn-ea"/>
              </a:rPr>
              <a:t>可能性和现实性</a:t>
            </a:r>
            <a:r>
              <a:rPr lang="zh-CN" altLang="en-US" sz="2400" dirty="0">
                <a:latin typeface="华文中宋" panose="02010600040101010101" charset="-122"/>
                <a:ea typeface="华文中宋" panose="02010600040101010101" charset="-122"/>
              </a:rPr>
              <a:t>【选择】</a:t>
            </a:r>
            <a:endParaRPr lang="zh-CN" altLang="en-US" sz="2400" dirty="0">
              <a:latin typeface="华文中宋" panose="02010600040101010101" charset="-122"/>
              <a:ea typeface="华文中宋" panose="02010600040101010101"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5" name="表格 4"/>
          <p:cNvGraphicFramePr>
            <a:graphicFrameLocks noGrp="1"/>
          </p:cNvGraphicFramePr>
          <p:nvPr/>
        </p:nvGraphicFramePr>
        <p:xfrm>
          <a:off x="808355" y="2110293"/>
          <a:ext cx="10575175" cy="2412365"/>
        </p:xfrm>
        <a:graphic>
          <a:graphicData uri="http://schemas.openxmlformats.org/drawingml/2006/table">
            <a:tbl>
              <a:tblPr>
                <a:tableStyleId>{5C22544A-7EE6-4342-B048-85BDC9FD1C3A}</a:tableStyleId>
              </a:tblPr>
              <a:tblGrid>
                <a:gridCol w="1360170"/>
                <a:gridCol w="5685849"/>
                <a:gridCol w="3529156"/>
              </a:tblGrid>
              <a:tr h="483870">
                <a:tc gridSpan="2">
                  <a:txBody>
                    <a:bodyPr/>
                    <a:lstStyle/>
                    <a:p>
                      <a:pPr algn="ctr"/>
                      <a:r>
                        <a:rPr lang="zh-CN" altLang="en-US" sz="2400" dirty="0" smtClean="0">
                          <a:latin typeface="华文中宋" panose="02010600040101010101" charset="-122"/>
                          <a:ea typeface="华文中宋" panose="02010600040101010101" charset="-122"/>
                        </a:rPr>
                        <a:t>定义</a:t>
                      </a:r>
                      <a:endParaRPr lang="zh-CN" altLang="en-US" sz="2400" dirty="0" smtClean="0">
                        <a:latin typeface="华文中宋" panose="02010600040101010101" charset="-122"/>
                        <a:ea typeface="华文中宋" panose="02010600040101010101" charset="-122"/>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2700" cap="flat" cmpd="sng" algn="ctr">
                      <a:solidFill>
                        <a:schemeClr val="tx1"/>
                      </a:solidFill>
                      <a:prstDash val="solid"/>
                      <a:round/>
                      <a:headEnd type="none" w="med" len="med"/>
                      <a:tailEnd type="none" w="med" len="med"/>
                    </a:lnB>
                    <a:noFill/>
                  </a:tcPr>
                </a:tc>
                <a:tc hMerge="1">
                  <a:tcPr>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r>
                        <a:rPr lang="zh-CN" altLang="en-US" sz="2400" dirty="0" smtClean="0">
                          <a:latin typeface="华文中宋" panose="02010600040101010101" charset="-122"/>
                          <a:ea typeface="华文中宋" panose="02010600040101010101" charset="-122"/>
                        </a:rPr>
                        <a:t>关系</a:t>
                      </a:r>
                      <a:endParaRPr lang="zh-CN" altLang="en-US" sz="2400" dirty="0" smtClean="0">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cap="flat" cmpd="sng" algn="ctr">
                      <a:solidFill>
                        <a:schemeClr val="tx1"/>
                      </a:solidFill>
                      <a:prstDash val="solid"/>
                      <a:round/>
                      <a:headEnd type="none" w="med" len="med"/>
                      <a:tailEnd type="none" w="med" len="med"/>
                    </a:lnB>
                    <a:noFill/>
                  </a:tcPr>
                </a:tc>
              </a:tr>
              <a:tr h="1105535">
                <a:tc>
                  <a:txBody>
                    <a:bodyPr/>
                    <a:lstStyle/>
                    <a:p>
                      <a:pPr algn="ctr"/>
                      <a:r>
                        <a:rPr lang="zh-CN" altLang="en-US" sz="2400" b="1" dirty="0" smtClean="0">
                          <a:latin typeface="华文中宋" panose="02010600040101010101" charset="-122"/>
                          <a:ea typeface="华文中宋" panose="02010600040101010101" charset="-122"/>
                        </a:rPr>
                        <a:t>可能性</a:t>
                      </a:r>
                      <a:endParaRPr lang="zh-CN" altLang="en-US" sz="2400" b="1" dirty="0" smtClean="0">
                        <a:latin typeface="华文中宋" panose="02010600040101010101" charset="-122"/>
                        <a:ea typeface="华文中宋" panose="02010600040101010101" charset="-122"/>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2400" dirty="0" smtClean="0">
                          <a:latin typeface="华文中宋" panose="02010600040101010101" charset="-122"/>
                          <a:ea typeface="华文中宋" panose="02010600040101010101" charset="-122"/>
                          <a:sym typeface="+mn-ea"/>
                        </a:rPr>
                        <a:t>包含在现实事物之中的、预示着事物发展前途的种种</a:t>
                      </a:r>
                      <a:r>
                        <a:rPr lang="zh-CN" altLang="en-US" sz="2400" b="1" dirty="0" smtClean="0">
                          <a:solidFill>
                            <a:srgbClr val="C00000"/>
                          </a:solidFill>
                          <a:latin typeface="华文中宋" panose="02010600040101010101" charset="-122"/>
                          <a:ea typeface="华文中宋" panose="02010600040101010101" charset="-122"/>
                          <a:sym typeface="+mn-ea"/>
                        </a:rPr>
                        <a:t>趋势（未发生）</a:t>
                      </a:r>
                      <a:endParaRPr lang="zh-CN" altLang="en-US" sz="2400" b="1" dirty="0" smtClean="0">
                        <a:solidFill>
                          <a:srgbClr val="C00000"/>
                        </a:solidFill>
                        <a:latin typeface="华文中宋" panose="02010600040101010101" charset="-122"/>
                        <a:ea typeface="华文中宋" panose="02010600040101010101" charset="-122"/>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lvl="0" algn="ctr"/>
                      <a:r>
                        <a:rPr lang="zh-CN" altLang="en-US" sz="2400" b="1" dirty="0" smtClean="0">
                          <a:solidFill>
                            <a:srgbClr val="FF0000"/>
                          </a:solidFill>
                          <a:latin typeface="华文中宋" panose="02010600040101010101" charset="-122"/>
                          <a:ea typeface="华文中宋" panose="02010600040101010101" charset="-122"/>
                        </a:rPr>
                        <a:t>对立统一</a:t>
                      </a:r>
                      <a:r>
                        <a:rPr lang="zh-CN" altLang="en-US" sz="2400" dirty="0" smtClean="0">
                          <a:latin typeface="华文中宋" panose="02010600040101010101" charset="-122"/>
                          <a:ea typeface="华文中宋" panose="02010600040101010101" charset="-122"/>
                        </a:rPr>
                        <a:t>，相互作用</a:t>
                      </a:r>
                      <a:endParaRPr lang="zh-CN" altLang="en-US" sz="2400" dirty="0" smtClean="0">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a:solidFill>
                        <a:schemeClr val="tx1"/>
                      </a:solidFill>
                      <a:prstDash val="solid"/>
                    </a:lnR>
                    <a:lnT w="12700" cap="flat" cmpd="sng" algn="ctr">
                      <a:solidFill>
                        <a:schemeClr val="tx1"/>
                      </a:solidFill>
                      <a:prstDash val="solid"/>
                      <a:round/>
                      <a:headEnd type="none" w="med" len="med"/>
                      <a:tailEnd type="none" w="med" len="med"/>
                    </a:lnT>
                    <a:lnB w="12700">
                      <a:solidFill>
                        <a:schemeClr val="tx1"/>
                      </a:solidFill>
                      <a:prstDash val="solid"/>
                    </a:lnB>
                    <a:noFill/>
                  </a:tcPr>
                </a:tc>
              </a:tr>
              <a:tr h="769620">
                <a:tc>
                  <a:txBody>
                    <a:bodyPr/>
                    <a:lstStyle/>
                    <a:p>
                      <a:pPr algn="ctr"/>
                      <a:r>
                        <a:rPr lang="zh-CN" altLang="en-US" sz="2400" b="1" dirty="0" smtClean="0">
                          <a:latin typeface="华文中宋" panose="02010600040101010101" charset="-122"/>
                          <a:ea typeface="华文中宋" panose="02010600040101010101" charset="-122"/>
                        </a:rPr>
                        <a:t>现实性</a:t>
                      </a:r>
                      <a:endParaRPr lang="zh-CN" altLang="en-US" sz="2400" b="1" dirty="0" smtClean="0">
                        <a:latin typeface="华文中宋" panose="02010600040101010101" charset="-122"/>
                        <a:ea typeface="华文中宋" panose="02010600040101010101" charset="-122"/>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noFill/>
                  </a:tcPr>
                </a:tc>
                <a:tc>
                  <a:txBody>
                    <a:bodyPr/>
                    <a:lstStyle/>
                    <a:p>
                      <a:pPr lvl="0" algn="ctr"/>
                      <a:r>
                        <a:rPr lang="zh-CN" altLang="en-US" sz="2400" dirty="0" smtClean="0">
                          <a:latin typeface="华文中宋" panose="02010600040101010101" charset="-122"/>
                          <a:ea typeface="华文中宋" panose="02010600040101010101" charset="-122"/>
                          <a:sym typeface="+mn-ea"/>
                        </a:rPr>
                        <a:t>客观事物和现象的种种</a:t>
                      </a:r>
                      <a:r>
                        <a:rPr lang="zh-CN" altLang="en-US" sz="2400" b="1" dirty="0" smtClean="0">
                          <a:solidFill>
                            <a:srgbClr val="C00000"/>
                          </a:solidFill>
                          <a:latin typeface="华文中宋" panose="02010600040101010101" charset="-122"/>
                          <a:ea typeface="华文中宋" panose="02010600040101010101" charset="-122"/>
                          <a:sym typeface="+mn-ea"/>
                        </a:rPr>
                        <a:t>联系（已发生）</a:t>
                      </a:r>
                      <a:endParaRPr lang="en-US" altLang="zh-CN" sz="2400" b="1" dirty="0" smtClean="0">
                        <a:solidFill>
                          <a:srgbClr val="C00000"/>
                        </a:solidFill>
                        <a:latin typeface="华文中宋" panose="02010600040101010101" charset="-122"/>
                        <a:ea typeface="华文中宋" panose="02010600040101010101" charset="-122"/>
                        <a:sym typeface="+mn-ea"/>
                      </a:endParaRPr>
                    </a:p>
                    <a:p>
                      <a:pPr lvl="0" algn="ctr"/>
                      <a:r>
                        <a:rPr lang="zh-CN" altLang="en-US" sz="2400" b="1" kern="1200" dirty="0" smtClean="0">
                          <a:solidFill>
                            <a:srgbClr val="C00000"/>
                          </a:solidFill>
                          <a:latin typeface="华文中宋" panose="02010600040101010101" charset="-122"/>
                          <a:ea typeface="华文中宋" panose="02010600040101010101" charset="-122"/>
                          <a:cs typeface="+mn-cs"/>
                        </a:rPr>
                        <a:t>只有合乎必然性的东西，才是现实的</a:t>
                      </a:r>
                      <a:endParaRPr lang="zh-CN" altLang="en-US" sz="2400" b="1" kern="1200" dirty="0" smtClean="0">
                        <a:solidFill>
                          <a:srgbClr val="C00000"/>
                        </a:solidFill>
                        <a:latin typeface="华文中宋" panose="02010600040101010101" charset="-122"/>
                        <a:ea typeface="华文中宋" panose="02010600040101010101"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noFill/>
                  </a:tcPr>
                </a:tc>
                <a:tc vMerge="1">
                  <a:tcPr>
                    <a:lnL w="12700">
                      <a:solidFill>
                        <a:schemeClr val="tx1"/>
                      </a:solidFill>
                      <a:prstDash val="solid"/>
                    </a:lnL>
                    <a:lnR w="12700">
                      <a:solidFill>
                        <a:schemeClr val="tx1"/>
                      </a:solidFill>
                      <a:prstDash val="solid"/>
                    </a:lnR>
                    <a:lnB w="12700">
                      <a:solidFill>
                        <a:schemeClr val="tx1"/>
                      </a:solidFill>
                      <a:prstDash val="solid"/>
                    </a:lnB>
                  </a:tcPr>
                </a:tc>
              </a:tr>
            </a:tbl>
          </a:graphicData>
        </a:graphic>
      </p:graphicFrame>
      <p:sp>
        <p:nvSpPr>
          <p:cNvPr id="7"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8" name="任意多边形 7"/>
          <p:cNvSpPr/>
          <p:nvPr/>
        </p:nvSpPr>
        <p:spPr>
          <a:xfrm>
            <a:off x="2401273" y="5489288"/>
            <a:ext cx="1119447" cy="559723"/>
          </a:xfrm>
          <a:custGeom>
            <a:avLst/>
            <a:gdLst>
              <a:gd name="connsiteX0" fmla="*/ 0 w 1119447"/>
              <a:gd name="connsiteY0" fmla="*/ 55972 h 559723"/>
              <a:gd name="connsiteX1" fmla="*/ 55972 w 1119447"/>
              <a:gd name="connsiteY1" fmla="*/ 0 h 559723"/>
              <a:gd name="connsiteX2" fmla="*/ 1063475 w 1119447"/>
              <a:gd name="connsiteY2" fmla="*/ 0 h 559723"/>
              <a:gd name="connsiteX3" fmla="*/ 1119447 w 1119447"/>
              <a:gd name="connsiteY3" fmla="*/ 55972 h 559723"/>
              <a:gd name="connsiteX4" fmla="*/ 1119447 w 1119447"/>
              <a:gd name="connsiteY4" fmla="*/ 503751 h 559723"/>
              <a:gd name="connsiteX5" fmla="*/ 1063475 w 1119447"/>
              <a:gd name="connsiteY5" fmla="*/ 559723 h 559723"/>
              <a:gd name="connsiteX6" fmla="*/ 55972 w 1119447"/>
              <a:gd name="connsiteY6" fmla="*/ 559723 h 559723"/>
              <a:gd name="connsiteX7" fmla="*/ 0 w 1119447"/>
              <a:gd name="connsiteY7" fmla="*/ 503751 h 559723"/>
              <a:gd name="connsiteX8" fmla="*/ 0 w 1119447"/>
              <a:gd name="connsiteY8" fmla="*/ 55972 h 55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9447" h="559723">
                <a:moveTo>
                  <a:pt x="0" y="55972"/>
                </a:moveTo>
                <a:cubicBezTo>
                  <a:pt x="0" y="25060"/>
                  <a:pt x="25060" y="0"/>
                  <a:pt x="55972" y="0"/>
                </a:cubicBezTo>
                <a:lnTo>
                  <a:pt x="1063475" y="0"/>
                </a:lnTo>
                <a:cubicBezTo>
                  <a:pt x="1094387" y="0"/>
                  <a:pt x="1119447" y="25060"/>
                  <a:pt x="1119447" y="55972"/>
                </a:cubicBezTo>
                <a:lnTo>
                  <a:pt x="1119447" y="503751"/>
                </a:lnTo>
                <a:cubicBezTo>
                  <a:pt x="1119447" y="534663"/>
                  <a:pt x="1094387" y="559723"/>
                  <a:pt x="1063475" y="559723"/>
                </a:cubicBezTo>
                <a:lnTo>
                  <a:pt x="55972" y="559723"/>
                </a:lnTo>
                <a:cubicBezTo>
                  <a:pt x="25060" y="559723"/>
                  <a:pt x="0" y="534663"/>
                  <a:pt x="0" y="503751"/>
                </a:cubicBezTo>
                <a:lnTo>
                  <a:pt x="0" y="55972"/>
                </a:lnTo>
                <a:close/>
              </a:path>
            </a:pathLst>
          </a:custGeom>
          <a:ln>
            <a:solidFill>
              <a:srgbClr val="FF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9094" tIns="29094" rIns="29094" bIns="29094"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出生</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9" name="任意多边形 8"/>
          <p:cNvSpPr/>
          <p:nvPr/>
        </p:nvSpPr>
        <p:spPr>
          <a:xfrm rot="19457599">
            <a:off x="3468889" y="5575227"/>
            <a:ext cx="551441" cy="66005"/>
          </a:xfrm>
          <a:custGeom>
            <a:avLst/>
            <a:gdLst>
              <a:gd name="connsiteX0" fmla="*/ 0 w 551441"/>
              <a:gd name="connsiteY0" fmla="*/ 33002 h 66005"/>
              <a:gd name="connsiteX1" fmla="*/ 551441 w 551441"/>
              <a:gd name="connsiteY1" fmla="*/ 33002 h 66005"/>
            </a:gdLst>
            <a:ahLst/>
            <a:cxnLst>
              <a:cxn ang="0">
                <a:pos x="connsiteX0" y="connsiteY0"/>
              </a:cxn>
              <a:cxn ang="0">
                <a:pos x="connsiteX1" y="connsiteY1"/>
              </a:cxn>
            </a:cxnLst>
            <a:rect l="l" t="t" r="r" b="b"/>
            <a:pathLst>
              <a:path w="551441" h="66005">
                <a:moveTo>
                  <a:pt x="0" y="33002"/>
                </a:moveTo>
                <a:lnTo>
                  <a:pt x="551441" y="33002"/>
                </a:lnTo>
              </a:path>
            </a:pathLst>
          </a:custGeom>
          <a:noFill/>
          <a:ln>
            <a:solidFill>
              <a:srgbClr val="FF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74634" tIns="19216" rIns="274634" bIns="19216" numCol="1" spcCol="1270" anchor="ctr" anchorCtr="0">
            <a:noAutofit/>
          </a:bodyPr>
          <a:lstStyle/>
          <a:p>
            <a:pPr algn="ctr" defTabSz="222250">
              <a:lnSpc>
                <a:spcPct val="90000"/>
              </a:lnSpc>
              <a:spcBef>
                <a:spcPct val="0"/>
              </a:spcBef>
              <a:spcAft>
                <a:spcPct val="35000"/>
              </a:spcAft>
            </a:pPr>
            <a:endParaRPr lang="zh-CN" altLang="en-US" sz="500">
              <a:solidFill>
                <a:prstClr val="black">
                  <a:hueOff val="0"/>
                  <a:satOff val="0"/>
                  <a:lumOff val="0"/>
                  <a:alphaOff val="0"/>
                </a:prstClr>
              </a:solidFill>
            </a:endParaRPr>
          </a:p>
        </p:txBody>
      </p:sp>
      <p:sp>
        <p:nvSpPr>
          <p:cNvPr id="10" name="任意多边形 9"/>
          <p:cNvSpPr/>
          <p:nvPr/>
        </p:nvSpPr>
        <p:spPr>
          <a:xfrm>
            <a:off x="3968499" y="5167447"/>
            <a:ext cx="1119447" cy="559723"/>
          </a:xfrm>
          <a:custGeom>
            <a:avLst/>
            <a:gdLst>
              <a:gd name="connsiteX0" fmla="*/ 0 w 1119447"/>
              <a:gd name="connsiteY0" fmla="*/ 55972 h 559723"/>
              <a:gd name="connsiteX1" fmla="*/ 55972 w 1119447"/>
              <a:gd name="connsiteY1" fmla="*/ 0 h 559723"/>
              <a:gd name="connsiteX2" fmla="*/ 1063475 w 1119447"/>
              <a:gd name="connsiteY2" fmla="*/ 0 h 559723"/>
              <a:gd name="connsiteX3" fmla="*/ 1119447 w 1119447"/>
              <a:gd name="connsiteY3" fmla="*/ 55972 h 559723"/>
              <a:gd name="connsiteX4" fmla="*/ 1119447 w 1119447"/>
              <a:gd name="connsiteY4" fmla="*/ 503751 h 559723"/>
              <a:gd name="connsiteX5" fmla="*/ 1063475 w 1119447"/>
              <a:gd name="connsiteY5" fmla="*/ 559723 h 559723"/>
              <a:gd name="connsiteX6" fmla="*/ 55972 w 1119447"/>
              <a:gd name="connsiteY6" fmla="*/ 559723 h 559723"/>
              <a:gd name="connsiteX7" fmla="*/ 0 w 1119447"/>
              <a:gd name="connsiteY7" fmla="*/ 503751 h 559723"/>
              <a:gd name="connsiteX8" fmla="*/ 0 w 1119447"/>
              <a:gd name="connsiteY8" fmla="*/ 55972 h 55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9447" h="559723">
                <a:moveTo>
                  <a:pt x="0" y="55972"/>
                </a:moveTo>
                <a:cubicBezTo>
                  <a:pt x="0" y="25060"/>
                  <a:pt x="25060" y="0"/>
                  <a:pt x="55972" y="0"/>
                </a:cubicBezTo>
                <a:lnTo>
                  <a:pt x="1063475" y="0"/>
                </a:lnTo>
                <a:cubicBezTo>
                  <a:pt x="1094387" y="0"/>
                  <a:pt x="1119447" y="25060"/>
                  <a:pt x="1119447" y="55972"/>
                </a:cubicBezTo>
                <a:lnTo>
                  <a:pt x="1119447" y="503751"/>
                </a:lnTo>
                <a:cubicBezTo>
                  <a:pt x="1119447" y="534663"/>
                  <a:pt x="1094387" y="559723"/>
                  <a:pt x="1063475" y="559723"/>
                </a:cubicBezTo>
                <a:lnTo>
                  <a:pt x="55972" y="559723"/>
                </a:lnTo>
                <a:cubicBezTo>
                  <a:pt x="25060" y="559723"/>
                  <a:pt x="0" y="534663"/>
                  <a:pt x="0" y="503751"/>
                </a:cubicBezTo>
                <a:lnTo>
                  <a:pt x="0" y="55972"/>
                </a:lnTo>
                <a:close/>
              </a:path>
            </a:pathLst>
          </a:custGeom>
          <a:ln>
            <a:solidFill>
              <a:srgbClr val="FF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9094" tIns="29094" rIns="29094" bIns="29094"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结婚</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11" name="任意多边形 10"/>
          <p:cNvSpPr/>
          <p:nvPr/>
        </p:nvSpPr>
        <p:spPr>
          <a:xfrm rot="19457599">
            <a:off x="5036116" y="5253385"/>
            <a:ext cx="551441" cy="66005"/>
          </a:xfrm>
          <a:custGeom>
            <a:avLst/>
            <a:gdLst>
              <a:gd name="connsiteX0" fmla="*/ 0 w 551441"/>
              <a:gd name="connsiteY0" fmla="*/ 33002 h 66005"/>
              <a:gd name="connsiteX1" fmla="*/ 551441 w 551441"/>
              <a:gd name="connsiteY1" fmla="*/ 33002 h 66005"/>
            </a:gdLst>
            <a:ahLst/>
            <a:cxnLst>
              <a:cxn ang="0">
                <a:pos x="connsiteX0" y="connsiteY0"/>
              </a:cxn>
              <a:cxn ang="0">
                <a:pos x="connsiteX1" y="connsiteY1"/>
              </a:cxn>
            </a:cxnLst>
            <a:rect l="l" t="t" r="r" b="b"/>
            <a:pathLst>
              <a:path w="551441" h="66005">
                <a:moveTo>
                  <a:pt x="0" y="33002"/>
                </a:moveTo>
                <a:lnTo>
                  <a:pt x="551441" y="33002"/>
                </a:lnTo>
              </a:path>
            </a:pathLst>
          </a:custGeom>
          <a:noFill/>
          <a:ln>
            <a:solidFill>
              <a:srgbClr val="FF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74633" tIns="19216" rIns="274635" bIns="19216" numCol="1" spcCol="1270" anchor="ctr" anchorCtr="0">
            <a:noAutofit/>
          </a:bodyPr>
          <a:lstStyle/>
          <a:p>
            <a:pPr algn="ctr" defTabSz="222250">
              <a:lnSpc>
                <a:spcPct val="90000"/>
              </a:lnSpc>
              <a:spcBef>
                <a:spcPct val="0"/>
              </a:spcBef>
              <a:spcAft>
                <a:spcPct val="35000"/>
              </a:spcAft>
            </a:pPr>
            <a:endParaRPr lang="zh-CN" altLang="en-US" sz="500">
              <a:solidFill>
                <a:prstClr val="black">
                  <a:hueOff val="0"/>
                  <a:satOff val="0"/>
                  <a:lumOff val="0"/>
                  <a:alphaOff val="0"/>
                </a:prstClr>
              </a:solidFill>
            </a:endParaRPr>
          </a:p>
        </p:txBody>
      </p:sp>
      <p:sp>
        <p:nvSpPr>
          <p:cNvPr id="12" name="任意多边形 11"/>
          <p:cNvSpPr/>
          <p:nvPr/>
        </p:nvSpPr>
        <p:spPr>
          <a:xfrm>
            <a:off x="5535726" y="4845606"/>
            <a:ext cx="1119447" cy="559723"/>
          </a:xfrm>
          <a:custGeom>
            <a:avLst/>
            <a:gdLst>
              <a:gd name="connsiteX0" fmla="*/ 0 w 1119447"/>
              <a:gd name="connsiteY0" fmla="*/ 55972 h 559723"/>
              <a:gd name="connsiteX1" fmla="*/ 55972 w 1119447"/>
              <a:gd name="connsiteY1" fmla="*/ 0 h 559723"/>
              <a:gd name="connsiteX2" fmla="*/ 1063475 w 1119447"/>
              <a:gd name="connsiteY2" fmla="*/ 0 h 559723"/>
              <a:gd name="connsiteX3" fmla="*/ 1119447 w 1119447"/>
              <a:gd name="connsiteY3" fmla="*/ 55972 h 559723"/>
              <a:gd name="connsiteX4" fmla="*/ 1119447 w 1119447"/>
              <a:gd name="connsiteY4" fmla="*/ 503751 h 559723"/>
              <a:gd name="connsiteX5" fmla="*/ 1063475 w 1119447"/>
              <a:gd name="connsiteY5" fmla="*/ 559723 h 559723"/>
              <a:gd name="connsiteX6" fmla="*/ 55972 w 1119447"/>
              <a:gd name="connsiteY6" fmla="*/ 559723 h 559723"/>
              <a:gd name="connsiteX7" fmla="*/ 0 w 1119447"/>
              <a:gd name="connsiteY7" fmla="*/ 503751 h 559723"/>
              <a:gd name="connsiteX8" fmla="*/ 0 w 1119447"/>
              <a:gd name="connsiteY8" fmla="*/ 55972 h 55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9447" h="559723">
                <a:moveTo>
                  <a:pt x="0" y="55972"/>
                </a:moveTo>
                <a:cubicBezTo>
                  <a:pt x="0" y="25060"/>
                  <a:pt x="25060" y="0"/>
                  <a:pt x="55972" y="0"/>
                </a:cubicBezTo>
                <a:lnTo>
                  <a:pt x="1063475" y="0"/>
                </a:lnTo>
                <a:cubicBezTo>
                  <a:pt x="1094387" y="0"/>
                  <a:pt x="1119447" y="25060"/>
                  <a:pt x="1119447" y="55972"/>
                </a:cubicBezTo>
                <a:lnTo>
                  <a:pt x="1119447" y="503751"/>
                </a:lnTo>
                <a:cubicBezTo>
                  <a:pt x="1119447" y="534663"/>
                  <a:pt x="1094387" y="559723"/>
                  <a:pt x="1063475" y="559723"/>
                </a:cubicBezTo>
                <a:lnTo>
                  <a:pt x="55972" y="559723"/>
                </a:lnTo>
                <a:cubicBezTo>
                  <a:pt x="25060" y="559723"/>
                  <a:pt x="0" y="534663"/>
                  <a:pt x="0" y="503751"/>
                </a:cubicBezTo>
                <a:lnTo>
                  <a:pt x="0" y="55972"/>
                </a:lnTo>
                <a:close/>
              </a:path>
            </a:pathLst>
          </a:custGeom>
          <a:ln>
            <a:solidFill>
              <a:srgbClr val="FF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9094" tIns="29094" rIns="29094" bIns="29094"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离婚</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13" name="任意多边形 12"/>
          <p:cNvSpPr/>
          <p:nvPr/>
        </p:nvSpPr>
        <p:spPr>
          <a:xfrm>
            <a:off x="6655174" y="5092465"/>
            <a:ext cx="447779" cy="66005"/>
          </a:xfrm>
          <a:custGeom>
            <a:avLst/>
            <a:gdLst>
              <a:gd name="connsiteX0" fmla="*/ 0 w 447779"/>
              <a:gd name="connsiteY0" fmla="*/ 33002 h 66005"/>
              <a:gd name="connsiteX1" fmla="*/ 447779 w 447779"/>
              <a:gd name="connsiteY1" fmla="*/ 33002 h 66005"/>
            </a:gdLst>
            <a:ahLst/>
            <a:cxnLst>
              <a:cxn ang="0">
                <a:pos x="connsiteX0" y="connsiteY0"/>
              </a:cxn>
              <a:cxn ang="0">
                <a:pos x="connsiteX1" y="connsiteY1"/>
              </a:cxn>
            </a:cxnLst>
            <a:rect l="l" t="t" r="r" b="b"/>
            <a:pathLst>
              <a:path w="447779" h="66005">
                <a:moveTo>
                  <a:pt x="0" y="33002"/>
                </a:moveTo>
                <a:lnTo>
                  <a:pt x="447779" y="33002"/>
                </a:lnTo>
              </a:path>
            </a:pathLst>
          </a:custGeom>
          <a:noFill/>
          <a:ln>
            <a:solidFill>
              <a:srgbClr val="FF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25395" tIns="21808" rIns="225396" bIns="21809" numCol="1" spcCol="1270" anchor="ctr" anchorCtr="0">
            <a:noAutofit/>
          </a:bodyPr>
          <a:lstStyle/>
          <a:p>
            <a:pPr algn="ctr" defTabSz="222250">
              <a:lnSpc>
                <a:spcPct val="90000"/>
              </a:lnSpc>
              <a:spcBef>
                <a:spcPct val="0"/>
              </a:spcBef>
              <a:spcAft>
                <a:spcPct val="35000"/>
              </a:spcAft>
            </a:pPr>
            <a:endParaRPr lang="zh-CN" altLang="en-US" sz="500">
              <a:solidFill>
                <a:prstClr val="black">
                  <a:hueOff val="0"/>
                  <a:satOff val="0"/>
                  <a:lumOff val="0"/>
                  <a:alphaOff val="0"/>
                </a:prstClr>
              </a:solidFill>
            </a:endParaRPr>
          </a:p>
        </p:txBody>
      </p:sp>
      <p:sp>
        <p:nvSpPr>
          <p:cNvPr id="14" name="任意多边形 13"/>
          <p:cNvSpPr/>
          <p:nvPr/>
        </p:nvSpPr>
        <p:spPr>
          <a:xfrm>
            <a:off x="7102953" y="4845606"/>
            <a:ext cx="1119447" cy="559723"/>
          </a:xfrm>
          <a:custGeom>
            <a:avLst/>
            <a:gdLst>
              <a:gd name="connsiteX0" fmla="*/ 0 w 1119447"/>
              <a:gd name="connsiteY0" fmla="*/ 55972 h 559723"/>
              <a:gd name="connsiteX1" fmla="*/ 55972 w 1119447"/>
              <a:gd name="connsiteY1" fmla="*/ 0 h 559723"/>
              <a:gd name="connsiteX2" fmla="*/ 1063475 w 1119447"/>
              <a:gd name="connsiteY2" fmla="*/ 0 h 559723"/>
              <a:gd name="connsiteX3" fmla="*/ 1119447 w 1119447"/>
              <a:gd name="connsiteY3" fmla="*/ 55972 h 559723"/>
              <a:gd name="connsiteX4" fmla="*/ 1119447 w 1119447"/>
              <a:gd name="connsiteY4" fmla="*/ 503751 h 559723"/>
              <a:gd name="connsiteX5" fmla="*/ 1063475 w 1119447"/>
              <a:gd name="connsiteY5" fmla="*/ 559723 h 559723"/>
              <a:gd name="connsiteX6" fmla="*/ 55972 w 1119447"/>
              <a:gd name="connsiteY6" fmla="*/ 559723 h 559723"/>
              <a:gd name="connsiteX7" fmla="*/ 0 w 1119447"/>
              <a:gd name="connsiteY7" fmla="*/ 503751 h 559723"/>
              <a:gd name="connsiteX8" fmla="*/ 0 w 1119447"/>
              <a:gd name="connsiteY8" fmla="*/ 55972 h 55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9447" h="559723">
                <a:moveTo>
                  <a:pt x="0" y="55972"/>
                </a:moveTo>
                <a:cubicBezTo>
                  <a:pt x="0" y="25060"/>
                  <a:pt x="25060" y="0"/>
                  <a:pt x="55972" y="0"/>
                </a:cubicBezTo>
                <a:lnTo>
                  <a:pt x="1063475" y="0"/>
                </a:lnTo>
                <a:cubicBezTo>
                  <a:pt x="1094387" y="0"/>
                  <a:pt x="1119447" y="25060"/>
                  <a:pt x="1119447" y="55972"/>
                </a:cubicBezTo>
                <a:lnTo>
                  <a:pt x="1119447" y="503751"/>
                </a:lnTo>
                <a:cubicBezTo>
                  <a:pt x="1119447" y="534663"/>
                  <a:pt x="1094387" y="559723"/>
                  <a:pt x="1063475" y="559723"/>
                </a:cubicBezTo>
                <a:lnTo>
                  <a:pt x="55972" y="559723"/>
                </a:lnTo>
                <a:cubicBezTo>
                  <a:pt x="25060" y="559723"/>
                  <a:pt x="0" y="534663"/>
                  <a:pt x="0" y="503751"/>
                </a:cubicBezTo>
                <a:lnTo>
                  <a:pt x="0" y="55972"/>
                </a:lnTo>
                <a:close/>
              </a:path>
            </a:pathLst>
          </a:custGeom>
          <a:ln>
            <a:solidFill>
              <a:srgbClr val="FF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9094" tIns="29094" rIns="29094" bIns="29094" numCol="1" spcCol="1270" anchor="ctr" anchorCtr="0">
            <a:noAutofit/>
          </a:bodyPr>
          <a:lstStyle/>
          <a:p>
            <a:pPr algn="ctr" defTabSz="889000">
              <a:lnSpc>
                <a:spcPct val="90000"/>
              </a:lnSpc>
              <a:spcBef>
                <a:spcPct val="0"/>
              </a:spcBef>
              <a:spcAft>
                <a:spcPct val="35000"/>
              </a:spcAft>
            </a:pPr>
            <a:r>
              <a:rPr lang="en-US" altLang="zh-CN"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15" name="任意多边形 14"/>
          <p:cNvSpPr/>
          <p:nvPr/>
        </p:nvSpPr>
        <p:spPr>
          <a:xfrm rot="2142401">
            <a:off x="5036116" y="5575227"/>
            <a:ext cx="551441" cy="66005"/>
          </a:xfrm>
          <a:custGeom>
            <a:avLst/>
            <a:gdLst>
              <a:gd name="connsiteX0" fmla="*/ 0 w 551441"/>
              <a:gd name="connsiteY0" fmla="*/ 33002 h 66005"/>
              <a:gd name="connsiteX1" fmla="*/ 551441 w 551441"/>
              <a:gd name="connsiteY1" fmla="*/ 33002 h 66005"/>
            </a:gdLst>
            <a:ahLst/>
            <a:cxnLst>
              <a:cxn ang="0">
                <a:pos x="connsiteX0" y="connsiteY0"/>
              </a:cxn>
              <a:cxn ang="0">
                <a:pos x="connsiteX1" y="connsiteY1"/>
              </a:cxn>
            </a:cxnLst>
            <a:rect l="l" t="t" r="r" b="b"/>
            <a:pathLst>
              <a:path w="551441" h="66005">
                <a:moveTo>
                  <a:pt x="0" y="33002"/>
                </a:moveTo>
                <a:lnTo>
                  <a:pt x="551441" y="33002"/>
                </a:lnTo>
              </a:path>
            </a:pathLst>
          </a:custGeom>
          <a:noFill/>
          <a:ln>
            <a:solidFill>
              <a:srgbClr val="FF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74634" tIns="19215" rIns="274634" bIns="19217" numCol="1" spcCol="1270" anchor="ctr" anchorCtr="0">
            <a:noAutofit/>
          </a:bodyPr>
          <a:lstStyle/>
          <a:p>
            <a:pPr algn="ctr" defTabSz="222250">
              <a:lnSpc>
                <a:spcPct val="90000"/>
              </a:lnSpc>
              <a:spcBef>
                <a:spcPct val="0"/>
              </a:spcBef>
              <a:spcAft>
                <a:spcPct val="35000"/>
              </a:spcAft>
            </a:pPr>
            <a:endParaRPr lang="zh-CN" altLang="en-US" sz="500">
              <a:solidFill>
                <a:prstClr val="black">
                  <a:hueOff val="0"/>
                  <a:satOff val="0"/>
                  <a:lumOff val="0"/>
                  <a:alphaOff val="0"/>
                </a:prstClr>
              </a:solidFill>
            </a:endParaRPr>
          </a:p>
        </p:txBody>
      </p:sp>
      <p:sp>
        <p:nvSpPr>
          <p:cNvPr id="16" name="任意多边形 15"/>
          <p:cNvSpPr/>
          <p:nvPr/>
        </p:nvSpPr>
        <p:spPr>
          <a:xfrm>
            <a:off x="5535726" y="5489288"/>
            <a:ext cx="1119447" cy="559723"/>
          </a:xfrm>
          <a:custGeom>
            <a:avLst/>
            <a:gdLst>
              <a:gd name="connsiteX0" fmla="*/ 0 w 1119447"/>
              <a:gd name="connsiteY0" fmla="*/ 55972 h 559723"/>
              <a:gd name="connsiteX1" fmla="*/ 55972 w 1119447"/>
              <a:gd name="connsiteY1" fmla="*/ 0 h 559723"/>
              <a:gd name="connsiteX2" fmla="*/ 1063475 w 1119447"/>
              <a:gd name="connsiteY2" fmla="*/ 0 h 559723"/>
              <a:gd name="connsiteX3" fmla="*/ 1119447 w 1119447"/>
              <a:gd name="connsiteY3" fmla="*/ 55972 h 559723"/>
              <a:gd name="connsiteX4" fmla="*/ 1119447 w 1119447"/>
              <a:gd name="connsiteY4" fmla="*/ 503751 h 559723"/>
              <a:gd name="connsiteX5" fmla="*/ 1063475 w 1119447"/>
              <a:gd name="connsiteY5" fmla="*/ 559723 h 559723"/>
              <a:gd name="connsiteX6" fmla="*/ 55972 w 1119447"/>
              <a:gd name="connsiteY6" fmla="*/ 559723 h 559723"/>
              <a:gd name="connsiteX7" fmla="*/ 0 w 1119447"/>
              <a:gd name="connsiteY7" fmla="*/ 503751 h 559723"/>
              <a:gd name="connsiteX8" fmla="*/ 0 w 1119447"/>
              <a:gd name="connsiteY8" fmla="*/ 55972 h 55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9447" h="559723">
                <a:moveTo>
                  <a:pt x="0" y="55972"/>
                </a:moveTo>
                <a:cubicBezTo>
                  <a:pt x="0" y="25060"/>
                  <a:pt x="25060" y="0"/>
                  <a:pt x="55972" y="0"/>
                </a:cubicBezTo>
                <a:lnTo>
                  <a:pt x="1063475" y="0"/>
                </a:lnTo>
                <a:cubicBezTo>
                  <a:pt x="1094387" y="0"/>
                  <a:pt x="1119447" y="25060"/>
                  <a:pt x="1119447" y="55972"/>
                </a:cubicBezTo>
                <a:lnTo>
                  <a:pt x="1119447" y="503751"/>
                </a:lnTo>
                <a:cubicBezTo>
                  <a:pt x="1119447" y="534663"/>
                  <a:pt x="1094387" y="559723"/>
                  <a:pt x="1063475" y="559723"/>
                </a:cubicBezTo>
                <a:lnTo>
                  <a:pt x="55972" y="559723"/>
                </a:lnTo>
                <a:cubicBezTo>
                  <a:pt x="25060" y="559723"/>
                  <a:pt x="0" y="534663"/>
                  <a:pt x="0" y="503751"/>
                </a:cubicBezTo>
                <a:lnTo>
                  <a:pt x="0" y="55972"/>
                </a:lnTo>
                <a:close/>
              </a:path>
            </a:pathLst>
          </a:custGeom>
          <a:ln>
            <a:solidFill>
              <a:srgbClr val="FF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9094" tIns="29094" rIns="29094" bIns="29094"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白头偕老</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17" name="任意多边形 16"/>
          <p:cNvSpPr/>
          <p:nvPr/>
        </p:nvSpPr>
        <p:spPr>
          <a:xfrm rot="2142401">
            <a:off x="3468889" y="5897068"/>
            <a:ext cx="551441" cy="66005"/>
          </a:xfrm>
          <a:custGeom>
            <a:avLst/>
            <a:gdLst>
              <a:gd name="connsiteX0" fmla="*/ 0 w 551441"/>
              <a:gd name="connsiteY0" fmla="*/ 33002 h 66005"/>
              <a:gd name="connsiteX1" fmla="*/ 551441 w 551441"/>
              <a:gd name="connsiteY1" fmla="*/ 33002 h 66005"/>
            </a:gdLst>
            <a:ahLst/>
            <a:cxnLst>
              <a:cxn ang="0">
                <a:pos x="connsiteX0" y="connsiteY0"/>
              </a:cxn>
              <a:cxn ang="0">
                <a:pos x="connsiteX1" y="connsiteY1"/>
              </a:cxn>
            </a:cxnLst>
            <a:rect l="l" t="t" r="r" b="b"/>
            <a:pathLst>
              <a:path w="551441" h="66005">
                <a:moveTo>
                  <a:pt x="0" y="33002"/>
                </a:moveTo>
                <a:lnTo>
                  <a:pt x="551441" y="33002"/>
                </a:lnTo>
              </a:path>
            </a:pathLst>
          </a:custGeom>
          <a:noFill/>
          <a:ln>
            <a:solidFill>
              <a:srgbClr val="FF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274635" tIns="19216" rIns="274633" bIns="19216" numCol="1" spcCol="1270" anchor="ctr" anchorCtr="0">
            <a:noAutofit/>
          </a:bodyPr>
          <a:lstStyle/>
          <a:p>
            <a:pPr algn="ctr" defTabSz="222250">
              <a:lnSpc>
                <a:spcPct val="90000"/>
              </a:lnSpc>
              <a:spcBef>
                <a:spcPct val="0"/>
              </a:spcBef>
              <a:spcAft>
                <a:spcPct val="35000"/>
              </a:spcAft>
            </a:pPr>
            <a:endParaRPr lang="zh-CN" altLang="en-US" sz="500">
              <a:solidFill>
                <a:prstClr val="black">
                  <a:hueOff val="0"/>
                  <a:satOff val="0"/>
                  <a:lumOff val="0"/>
                  <a:alphaOff val="0"/>
                </a:prstClr>
              </a:solidFill>
            </a:endParaRPr>
          </a:p>
        </p:txBody>
      </p:sp>
      <p:sp>
        <p:nvSpPr>
          <p:cNvPr id="18" name="任意多边形 17"/>
          <p:cNvSpPr/>
          <p:nvPr/>
        </p:nvSpPr>
        <p:spPr>
          <a:xfrm>
            <a:off x="3968499" y="5811129"/>
            <a:ext cx="1119447" cy="559723"/>
          </a:xfrm>
          <a:custGeom>
            <a:avLst/>
            <a:gdLst>
              <a:gd name="connsiteX0" fmla="*/ 0 w 1119447"/>
              <a:gd name="connsiteY0" fmla="*/ 55972 h 559723"/>
              <a:gd name="connsiteX1" fmla="*/ 55972 w 1119447"/>
              <a:gd name="connsiteY1" fmla="*/ 0 h 559723"/>
              <a:gd name="connsiteX2" fmla="*/ 1063475 w 1119447"/>
              <a:gd name="connsiteY2" fmla="*/ 0 h 559723"/>
              <a:gd name="connsiteX3" fmla="*/ 1119447 w 1119447"/>
              <a:gd name="connsiteY3" fmla="*/ 55972 h 559723"/>
              <a:gd name="connsiteX4" fmla="*/ 1119447 w 1119447"/>
              <a:gd name="connsiteY4" fmla="*/ 503751 h 559723"/>
              <a:gd name="connsiteX5" fmla="*/ 1063475 w 1119447"/>
              <a:gd name="connsiteY5" fmla="*/ 559723 h 559723"/>
              <a:gd name="connsiteX6" fmla="*/ 55972 w 1119447"/>
              <a:gd name="connsiteY6" fmla="*/ 559723 h 559723"/>
              <a:gd name="connsiteX7" fmla="*/ 0 w 1119447"/>
              <a:gd name="connsiteY7" fmla="*/ 503751 h 559723"/>
              <a:gd name="connsiteX8" fmla="*/ 0 w 1119447"/>
              <a:gd name="connsiteY8" fmla="*/ 55972 h 55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9447" h="559723">
                <a:moveTo>
                  <a:pt x="0" y="55972"/>
                </a:moveTo>
                <a:cubicBezTo>
                  <a:pt x="0" y="25060"/>
                  <a:pt x="25060" y="0"/>
                  <a:pt x="55972" y="0"/>
                </a:cubicBezTo>
                <a:lnTo>
                  <a:pt x="1063475" y="0"/>
                </a:lnTo>
                <a:cubicBezTo>
                  <a:pt x="1094387" y="0"/>
                  <a:pt x="1119447" y="25060"/>
                  <a:pt x="1119447" y="55972"/>
                </a:cubicBezTo>
                <a:lnTo>
                  <a:pt x="1119447" y="503751"/>
                </a:lnTo>
                <a:cubicBezTo>
                  <a:pt x="1119447" y="534663"/>
                  <a:pt x="1094387" y="559723"/>
                  <a:pt x="1063475" y="559723"/>
                </a:cubicBezTo>
                <a:lnTo>
                  <a:pt x="55972" y="559723"/>
                </a:lnTo>
                <a:cubicBezTo>
                  <a:pt x="25060" y="559723"/>
                  <a:pt x="0" y="534663"/>
                  <a:pt x="0" y="503751"/>
                </a:cubicBezTo>
                <a:lnTo>
                  <a:pt x="0" y="55972"/>
                </a:lnTo>
                <a:close/>
              </a:path>
            </a:pathLst>
          </a:custGeom>
          <a:ln>
            <a:solidFill>
              <a:srgbClr val="FF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9094" tIns="29094" rIns="29094" bIns="29094"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不结婚</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6325" y="1317625"/>
            <a:ext cx="10515600" cy="792480"/>
          </a:xfrm>
        </p:spPr>
        <p:txBody>
          <a:bodyPr>
            <a:normAutofit/>
          </a:bodyPr>
          <a:lstStyle/>
          <a:p>
            <a:pPr marL="0" lvl="0" indent="0">
              <a:buNone/>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a:latin typeface="华文中宋" panose="02010600040101010101" charset="-122"/>
                <a:ea typeface="华文中宋" panose="02010600040101010101" charset="-122"/>
              </a:rPr>
              <a:t>4</a:t>
            </a:r>
            <a:r>
              <a:rPr lang="en-US" altLang="zh-CN" sz="2400" dirty="0" smtClean="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sym typeface="+mn-ea"/>
              </a:rPr>
              <a:t>内容和形式</a:t>
            </a:r>
            <a:r>
              <a:rPr lang="zh-CN" altLang="en-US" sz="2400" dirty="0">
                <a:latin typeface="华文中宋" panose="02010600040101010101" charset="-122"/>
                <a:ea typeface="华文中宋" panose="02010600040101010101" charset="-122"/>
              </a:rPr>
              <a:t>【选择】</a:t>
            </a:r>
            <a:endParaRPr lang="zh-CN" altLang="en-US" sz="2400" dirty="0">
              <a:latin typeface="华文中宋" panose="02010600040101010101" charset="-122"/>
              <a:ea typeface="华文中宋" panose="02010600040101010101"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5" name="表格 4"/>
          <p:cNvGraphicFramePr>
            <a:graphicFrameLocks noGrp="1"/>
          </p:cNvGraphicFramePr>
          <p:nvPr/>
        </p:nvGraphicFramePr>
        <p:xfrm>
          <a:off x="808355" y="2110293"/>
          <a:ext cx="10575175" cy="2019300"/>
        </p:xfrm>
        <a:graphic>
          <a:graphicData uri="http://schemas.openxmlformats.org/drawingml/2006/table">
            <a:tbl>
              <a:tblPr>
                <a:tableStyleId>{5C22544A-7EE6-4342-B048-85BDC9FD1C3A}</a:tableStyleId>
              </a:tblPr>
              <a:tblGrid>
                <a:gridCol w="1360170"/>
                <a:gridCol w="5685849"/>
                <a:gridCol w="3529156"/>
              </a:tblGrid>
              <a:tr h="483870">
                <a:tc gridSpan="2">
                  <a:txBody>
                    <a:bodyPr/>
                    <a:lstStyle/>
                    <a:p>
                      <a:pPr algn="ctr"/>
                      <a:r>
                        <a:rPr lang="zh-CN" altLang="en-US" sz="2400" dirty="0" smtClean="0">
                          <a:latin typeface="华文中宋" panose="02010600040101010101" charset="-122"/>
                          <a:ea typeface="华文中宋" panose="02010600040101010101" charset="-122"/>
                        </a:rPr>
                        <a:t>定义</a:t>
                      </a:r>
                      <a:endParaRPr lang="zh-CN" altLang="en-US" sz="2400" dirty="0" smtClean="0">
                        <a:latin typeface="华文中宋" panose="02010600040101010101" charset="-122"/>
                        <a:ea typeface="华文中宋" panose="02010600040101010101" charset="-122"/>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2700" cap="flat" cmpd="sng" algn="ctr">
                      <a:solidFill>
                        <a:schemeClr val="tx1"/>
                      </a:solidFill>
                      <a:prstDash val="solid"/>
                      <a:round/>
                      <a:headEnd type="none" w="med" len="med"/>
                      <a:tailEnd type="none" w="med" len="med"/>
                    </a:lnB>
                    <a:noFill/>
                  </a:tcPr>
                </a:tc>
                <a:tc hMerge="1">
                  <a:tcPr>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r>
                        <a:rPr lang="zh-CN" altLang="en-US" sz="2400" dirty="0" smtClean="0">
                          <a:latin typeface="华文中宋" panose="02010600040101010101" charset="-122"/>
                          <a:ea typeface="华文中宋" panose="02010600040101010101" charset="-122"/>
                        </a:rPr>
                        <a:t>关系</a:t>
                      </a:r>
                      <a:endParaRPr lang="zh-CN" altLang="en-US" sz="2400" dirty="0" smtClean="0">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cap="flat" cmpd="sng" algn="ctr">
                      <a:solidFill>
                        <a:schemeClr val="tx1"/>
                      </a:solidFill>
                      <a:prstDash val="solid"/>
                      <a:round/>
                      <a:headEnd type="none" w="med" len="med"/>
                      <a:tailEnd type="none" w="med" len="med"/>
                    </a:lnB>
                    <a:noFill/>
                  </a:tcPr>
                </a:tc>
              </a:tr>
              <a:tr h="765810">
                <a:tc>
                  <a:txBody>
                    <a:bodyPr/>
                    <a:lstStyle/>
                    <a:p>
                      <a:pPr algn="ctr"/>
                      <a:r>
                        <a:rPr lang="zh-CN" altLang="en-US" sz="2400" dirty="0" smtClean="0">
                          <a:latin typeface="华文中宋" panose="02010600040101010101" charset="-122"/>
                          <a:ea typeface="华文中宋" panose="02010600040101010101" charset="-122"/>
                          <a:sym typeface="+mn-ea"/>
                        </a:rPr>
                        <a:t>内容</a:t>
                      </a:r>
                      <a:endParaRPr lang="zh-CN" altLang="en-US" sz="2400" b="1"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2400" dirty="0" smtClean="0">
                          <a:latin typeface="华文中宋" panose="02010600040101010101" charset="-122"/>
                          <a:ea typeface="华文中宋" panose="02010600040101010101" charset="-122"/>
                          <a:sym typeface="+mn-ea"/>
                        </a:rPr>
                        <a:t>构成事物一切要素的</a:t>
                      </a:r>
                      <a:r>
                        <a:rPr lang="zh-CN" altLang="en-US" sz="2400" b="1" u="sng" dirty="0" smtClean="0">
                          <a:solidFill>
                            <a:srgbClr val="C00000"/>
                          </a:solidFill>
                          <a:latin typeface="华文中宋" panose="02010600040101010101" charset="-122"/>
                          <a:ea typeface="华文中宋" panose="02010600040101010101" charset="-122"/>
                          <a:sym typeface="+mn-ea"/>
                        </a:rPr>
                        <a:t>总和</a:t>
                      </a:r>
                      <a:endParaRPr lang="zh-CN" altLang="en-US" sz="2400" b="1" dirty="0" smtClean="0">
                        <a:solidFill>
                          <a:srgbClr val="C00000"/>
                        </a:solidFill>
                        <a:latin typeface="华文中宋" panose="02010600040101010101" charset="-122"/>
                        <a:ea typeface="华文中宋" panose="02010600040101010101" charset="-122"/>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lvl="0" algn="ctr"/>
                      <a:r>
                        <a:rPr lang="zh-CN" altLang="en-US" sz="2400" b="1" dirty="0" smtClean="0">
                          <a:solidFill>
                            <a:srgbClr val="FF0000"/>
                          </a:solidFill>
                          <a:latin typeface="华文中宋" panose="02010600040101010101" charset="-122"/>
                          <a:ea typeface="华文中宋" panose="02010600040101010101" charset="-122"/>
                        </a:rPr>
                        <a:t>对立统一</a:t>
                      </a:r>
                      <a:r>
                        <a:rPr lang="zh-CN" altLang="en-US" sz="2400" dirty="0" smtClean="0">
                          <a:latin typeface="华文中宋" panose="02010600040101010101" charset="-122"/>
                          <a:ea typeface="华文中宋" panose="02010600040101010101" charset="-122"/>
                        </a:rPr>
                        <a:t>，相互作用</a:t>
                      </a:r>
                      <a:endParaRPr lang="zh-CN" altLang="en-US" sz="2400" dirty="0" smtClean="0">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a:solidFill>
                        <a:schemeClr val="tx1"/>
                      </a:solidFill>
                      <a:prstDash val="solid"/>
                    </a:lnR>
                    <a:lnT w="12700" cap="flat" cmpd="sng" algn="ctr">
                      <a:solidFill>
                        <a:schemeClr val="tx1"/>
                      </a:solidFill>
                      <a:prstDash val="solid"/>
                      <a:round/>
                      <a:headEnd type="none" w="med" len="med"/>
                      <a:tailEnd type="none" w="med" len="med"/>
                    </a:lnT>
                    <a:lnB w="12700">
                      <a:solidFill>
                        <a:schemeClr val="tx1"/>
                      </a:solidFill>
                      <a:prstDash val="solid"/>
                    </a:lnB>
                    <a:noFill/>
                  </a:tcPr>
                </a:tc>
              </a:tr>
              <a:tr h="769620">
                <a:tc>
                  <a:txBody>
                    <a:bodyPr/>
                    <a:lstStyle/>
                    <a:p>
                      <a:pPr algn="ctr"/>
                      <a:r>
                        <a:rPr lang="zh-CN" altLang="en-US" sz="2400" dirty="0" smtClean="0">
                          <a:latin typeface="华文中宋" panose="02010600040101010101" charset="-122"/>
                          <a:ea typeface="华文中宋" panose="02010600040101010101" charset="-122"/>
                          <a:sym typeface="+mn-ea"/>
                        </a:rPr>
                        <a:t>形式</a:t>
                      </a:r>
                      <a:endParaRPr lang="zh-CN" altLang="en-US" sz="2400" b="1"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noFill/>
                  </a:tcPr>
                </a:tc>
                <a:tc>
                  <a:txBody>
                    <a:bodyPr/>
                    <a:lstStyle/>
                    <a:p>
                      <a:pPr lvl="0" algn="ctr"/>
                      <a:r>
                        <a:rPr lang="zh-CN" altLang="en-US" sz="2400" dirty="0" smtClean="0">
                          <a:latin typeface="华文中宋" panose="02010600040101010101" charset="-122"/>
                          <a:ea typeface="华文中宋" panose="02010600040101010101" charset="-122"/>
                          <a:sym typeface="+mn-ea"/>
                        </a:rPr>
                        <a:t>把内容各要素统一起来的</a:t>
                      </a:r>
                      <a:r>
                        <a:rPr lang="zh-CN" altLang="en-US" sz="2400" b="1" dirty="0" smtClean="0">
                          <a:solidFill>
                            <a:srgbClr val="C00000"/>
                          </a:solidFill>
                          <a:latin typeface="华文中宋" panose="02010600040101010101" charset="-122"/>
                          <a:ea typeface="华文中宋" panose="02010600040101010101" charset="-122"/>
                          <a:sym typeface="+mn-ea"/>
                        </a:rPr>
                        <a:t>结构或表现形式</a:t>
                      </a:r>
                      <a:endParaRPr lang="zh-CN" altLang="en-US" sz="2400" b="0" dirty="0" smtClean="0">
                        <a:solidFill>
                          <a:schemeClr val="tx1"/>
                        </a:solidFill>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noFill/>
                  </a:tcPr>
                </a:tc>
                <a:tc vMerge="1">
                  <a:tcPr>
                    <a:lnL w="12700">
                      <a:solidFill>
                        <a:schemeClr val="tx1"/>
                      </a:solidFill>
                      <a:prstDash val="solid"/>
                    </a:lnL>
                    <a:lnR w="12700">
                      <a:solidFill>
                        <a:schemeClr val="tx1"/>
                      </a:solidFill>
                      <a:prstDash val="solid"/>
                    </a:lnR>
                    <a:lnB w="12700">
                      <a:solidFill>
                        <a:schemeClr val="tx1"/>
                      </a:solidFill>
                      <a:prstDash val="solid"/>
                    </a:lnB>
                  </a:tcPr>
                </a:tc>
              </a:tr>
            </a:tbl>
          </a:graphicData>
        </a:graphic>
      </p:graphicFrame>
      <p:sp>
        <p:nvSpPr>
          <p:cNvPr id="7"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sp>
        <p:nvSpPr>
          <p:cNvPr id="6" name="文本框 5"/>
          <p:cNvSpPr txBox="1"/>
          <p:nvPr/>
        </p:nvSpPr>
        <p:spPr>
          <a:xfrm>
            <a:off x="551384" y="4916125"/>
            <a:ext cx="3261360" cy="1753235"/>
          </a:xfrm>
          <a:prstGeom prst="rect">
            <a:avLst/>
          </a:prstGeom>
          <a:noFill/>
        </p:spPr>
        <p:txBody>
          <a:bodyPr wrap="square" rtlCol="0" anchor="t">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sym typeface="+mn-ea"/>
              </a:rPr>
              <a:t>课程内容</a:t>
            </a:r>
            <a:endParaRPr lang="en-US" altLang="zh-CN" sz="2400" dirty="0" smtClean="0">
              <a:latin typeface="微软雅黑" panose="020B0503020204020204" pitchFamily="34" charset="-122"/>
              <a:ea typeface="微软雅黑" panose="020B0503020204020204" pitchFamily="34" charset="-122"/>
              <a:sym typeface="+mn-ea"/>
            </a:endParaRPr>
          </a:p>
          <a:p>
            <a:pPr>
              <a:lnSpc>
                <a:spcPct val="150000"/>
              </a:lnSpc>
            </a:pPr>
            <a:r>
              <a:rPr lang="zh-CN" altLang="en-US" sz="2400" dirty="0" smtClean="0">
                <a:latin typeface="微软雅黑" panose="020B0503020204020204" pitchFamily="34" charset="-122"/>
                <a:ea typeface="微软雅黑" panose="020B0503020204020204" pitchFamily="34" charset="-122"/>
                <a:sym typeface="+mn-ea"/>
              </a:rPr>
              <a:t>上课的形式呈现</a:t>
            </a:r>
            <a:endParaRPr lang="zh-CN" altLang="en-US" sz="2400" dirty="0" smtClean="0">
              <a:latin typeface="微软雅黑" panose="020B0503020204020204" pitchFamily="34" charset="-122"/>
              <a:ea typeface="微软雅黑" panose="020B0503020204020204" pitchFamily="34" charset="-122"/>
              <a:sym typeface="+mn-ea"/>
            </a:endParaRPr>
          </a:p>
          <a:p>
            <a:pPr>
              <a:lnSpc>
                <a:spcPct val="150000"/>
              </a:lnSpc>
            </a:pPr>
            <a:endParaRPr lang="zh-CN" altLang="en-US" sz="2400" dirty="0" smtClean="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1"/>
          <a:srcRect b="7201"/>
          <a:stretch>
            <a:fillRect/>
          </a:stretch>
        </p:blipFill>
        <p:spPr>
          <a:xfrm>
            <a:off x="3812744" y="4548533"/>
            <a:ext cx="3367405" cy="2085975"/>
          </a:xfrm>
          <a:prstGeom prst="roundRect">
            <a:avLst/>
          </a:prstGeom>
        </p:spPr>
      </p:pic>
      <p:pic>
        <p:nvPicPr>
          <p:cNvPr id="9" name="图片 8"/>
          <p:cNvPicPr>
            <a:picLocks noChangeAspect="1"/>
          </p:cNvPicPr>
          <p:nvPr/>
        </p:nvPicPr>
        <p:blipFill>
          <a:blip r:embed="rId2"/>
          <a:stretch>
            <a:fillRect/>
          </a:stretch>
        </p:blipFill>
        <p:spPr>
          <a:xfrm>
            <a:off x="7336983" y="4596085"/>
            <a:ext cx="3151505" cy="2073275"/>
          </a:xfrm>
          <a:prstGeom prst="roundRect">
            <a:avLst/>
          </a:prstGeom>
        </p:spPr>
      </p:pic>
      <p:sp>
        <p:nvSpPr>
          <p:cNvPr id="2" name="文本框 1"/>
          <p:cNvSpPr txBox="1"/>
          <p:nvPr/>
        </p:nvSpPr>
        <p:spPr>
          <a:xfrm>
            <a:off x="6003925" y="1317625"/>
            <a:ext cx="2366010" cy="383540"/>
          </a:xfrm>
          <a:prstGeom prst="rect">
            <a:avLst/>
          </a:prstGeom>
          <a:noFill/>
        </p:spPr>
        <p:txBody>
          <a:bodyPr wrap="none" rtlCol="0" anchor="t">
            <a:spAutoFit/>
          </a:bodyPr>
          <a:p>
            <a:r>
              <a:rPr lang="zh-CN" altLang="en-US" b="1" dirty="0">
                <a:solidFill>
                  <a:srgbClr val="FF0000"/>
                </a:solidFill>
                <a:sym typeface="+mn-ea"/>
              </a:rPr>
              <a:t>内在要素和结构方式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6325" y="1317625"/>
            <a:ext cx="10515600" cy="792480"/>
          </a:xfrm>
        </p:spPr>
        <p:txBody>
          <a:bodyPr>
            <a:normAutofit/>
          </a:bodyPr>
          <a:lstStyle/>
          <a:p>
            <a:pPr marL="0" lvl="0" indent="0">
              <a:buNone/>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a:latin typeface="华文中宋" panose="02010600040101010101" charset="-122"/>
                <a:ea typeface="华文中宋" panose="02010600040101010101" charset="-122"/>
              </a:rPr>
              <a:t>5</a:t>
            </a: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本质</a:t>
            </a:r>
            <a:r>
              <a:rPr lang="zh-CN" altLang="en-US" sz="2400" dirty="0">
                <a:latin typeface="华文中宋" panose="02010600040101010101" charset="-122"/>
                <a:ea typeface="华文中宋" panose="02010600040101010101" charset="-122"/>
                <a:sym typeface="+mn-ea"/>
              </a:rPr>
              <a:t>和现象</a:t>
            </a:r>
            <a:r>
              <a:rPr lang="zh-CN" altLang="en-US" sz="2400" dirty="0">
                <a:latin typeface="华文中宋" panose="02010600040101010101" charset="-122"/>
                <a:ea typeface="华文中宋" panose="02010600040101010101" charset="-122"/>
              </a:rPr>
              <a:t>【选择】</a:t>
            </a:r>
            <a:endParaRPr lang="zh-CN" altLang="en-US" sz="2400" dirty="0">
              <a:latin typeface="华文中宋" panose="02010600040101010101" charset="-122"/>
              <a:ea typeface="华文中宋" panose="02010600040101010101"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5" name="表格 4"/>
          <p:cNvGraphicFramePr>
            <a:graphicFrameLocks noGrp="1"/>
          </p:cNvGraphicFramePr>
          <p:nvPr/>
        </p:nvGraphicFramePr>
        <p:xfrm>
          <a:off x="808355" y="2110293"/>
          <a:ext cx="10575175" cy="2129790"/>
        </p:xfrm>
        <a:graphic>
          <a:graphicData uri="http://schemas.openxmlformats.org/drawingml/2006/table">
            <a:tbl>
              <a:tblPr>
                <a:tableStyleId>{5C22544A-7EE6-4342-B048-85BDC9FD1C3A}</a:tableStyleId>
              </a:tblPr>
              <a:tblGrid>
                <a:gridCol w="1360170"/>
                <a:gridCol w="5926455"/>
                <a:gridCol w="3288550"/>
              </a:tblGrid>
              <a:tr h="483870">
                <a:tc gridSpan="2">
                  <a:txBody>
                    <a:bodyPr/>
                    <a:lstStyle/>
                    <a:p>
                      <a:pPr algn="ctr"/>
                      <a:r>
                        <a:rPr lang="zh-CN" altLang="en-US" sz="2400" dirty="0" smtClean="0">
                          <a:latin typeface="华文中宋" panose="02010600040101010101" charset="-122"/>
                          <a:ea typeface="华文中宋" panose="02010600040101010101" charset="-122"/>
                        </a:rPr>
                        <a:t>定义</a:t>
                      </a:r>
                      <a:endParaRPr lang="zh-CN" altLang="en-US" sz="2400" dirty="0" smtClean="0">
                        <a:latin typeface="华文中宋" panose="02010600040101010101" charset="-122"/>
                        <a:ea typeface="华文中宋" panose="02010600040101010101" charset="-122"/>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2700" cap="flat" cmpd="sng" algn="ctr">
                      <a:solidFill>
                        <a:schemeClr val="tx1"/>
                      </a:solidFill>
                      <a:prstDash val="solid"/>
                      <a:round/>
                      <a:headEnd type="none" w="med" len="med"/>
                      <a:tailEnd type="none" w="med" len="med"/>
                    </a:lnB>
                    <a:noFill/>
                  </a:tcPr>
                </a:tc>
                <a:tc hMerge="1">
                  <a:tcPr>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r>
                        <a:rPr lang="zh-CN" altLang="en-US" sz="2400" dirty="0" smtClean="0">
                          <a:latin typeface="华文中宋" panose="02010600040101010101" charset="-122"/>
                          <a:ea typeface="华文中宋" panose="02010600040101010101" charset="-122"/>
                        </a:rPr>
                        <a:t>关系</a:t>
                      </a:r>
                      <a:endParaRPr lang="zh-CN" altLang="en-US" sz="2400" dirty="0" smtClean="0">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cap="flat" cmpd="sng" algn="ctr">
                      <a:solidFill>
                        <a:schemeClr val="tx1"/>
                      </a:solidFill>
                      <a:prstDash val="solid"/>
                      <a:round/>
                      <a:headEnd type="none" w="med" len="med"/>
                      <a:tailEnd type="none" w="med" len="med"/>
                    </a:lnB>
                    <a:noFill/>
                  </a:tcPr>
                </a:tc>
              </a:tr>
              <a:tr h="765810">
                <a:tc>
                  <a:txBody>
                    <a:bodyPr/>
                    <a:lstStyle/>
                    <a:p>
                      <a:pPr algn="ctr"/>
                      <a:r>
                        <a:rPr lang="zh-CN" altLang="en-US" sz="2400" b="1" dirty="0" smtClean="0">
                          <a:latin typeface="华文中宋" panose="02010600040101010101" charset="-122"/>
                          <a:ea typeface="华文中宋" panose="02010600040101010101" charset="-122"/>
                          <a:sym typeface="+mn-ea"/>
                        </a:rPr>
                        <a:t>本质</a:t>
                      </a:r>
                      <a:endParaRPr lang="zh-CN" altLang="en-US" sz="2400" b="1"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2400" dirty="0" smtClean="0">
                          <a:latin typeface="华文中宋" panose="02010600040101010101" charset="-122"/>
                          <a:ea typeface="华文中宋" panose="02010600040101010101" charset="-122"/>
                          <a:sym typeface="+mn-ea"/>
                        </a:rPr>
                        <a:t>事物的</a:t>
                      </a:r>
                      <a:r>
                        <a:rPr lang="zh-CN" altLang="en-US" sz="2400" b="1" dirty="0" smtClean="0">
                          <a:solidFill>
                            <a:srgbClr val="C00000"/>
                          </a:solidFill>
                          <a:latin typeface="华文中宋" panose="02010600040101010101" charset="-122"/>
                          <a:ea typeface="华文中宋" panose="02010600040101010101" charset="-122"/>
                          <a:sym typeface="+mn-ea"/>
                        </a:rPr>
                        <a:t>根本性质</a:t>
                      </a:r>
                      <a:r>
                        <a:rPr lang="zh-CN" altLang="en-US" sz="2400" dirty="0" smtClean="0">
                          <a:latin typeface="华文中宋" panose="02010600040101010101" charset="-122"/>
                          <a:ea typeface="华文中宋" panose="02010600040101010101" charset="-122"/>
                          <a:sym typeface="+mn-ea"/>
                        </a:rPr>
                        <a:t>以及</a:t>
                      </a:r>
                      <a:endParaRPr lang="zh-CN" altLang="en-US" sz="2400" dirty="0" smtClean="0">
                        <a:latin typeface="华文中宋" panose="02010600040101010101" charset="-122"/>
                        <a:ea typeface="华文中宋" panose="02010600040101010101" charset="-122"/>
                        <a:sym typeface="+mn-ea"/>
                      </a:endParaRPr>
                    </a:p>
                    <a:p>
                      <a:pPr lvl="0" algn="ctr"/>
                      <a:r>
                        <a:rPr lang="zh-CN" altLang="en-US" sz="2400" dirty="0" smtClean="0">
                          <a:latin typeface="华文中宋" panose="02010600040101010101" charset="-122"/>
                          <a:ea typeface="华文中宋" panose="02010600040101010101" charset="-122"/>
                          <a:sym typeface="+mn-ea"/>
                        </a:rPr>
                        <a:t>组成事物基本要素的</a:t>
                      </a:r>
                      <a:r>
                        <a:rPr lang="zh-CN" altLang="en-US" sz="2400" b="1" dirty="0" smtClean="0">
                          <a:solidFill>
                            <a:srgbClr val="C00000"/>
                          </a:solidFill>
                          <a:latin typeface="华文中宋" panose="02010600040101010101" charset="-122"/>
                          <a:ea typeface="华文中宋" panose="02010600040101010101" charset="-122"/>
                          <a:sym typeface="+mn-ea"/>
                        </a:rPr>
                        <a:t>内在联系</a:t>
                      </a:r>
                      <a:endParaRPr lang="zh-CN" altLang="en-US" sz="2400" b="1" dirty="0" smtClean="0">
                        <a:solidFill>
                          <a:srgbClr val="C00000"/>
                        </a:solidFill>
                        <a:latin typeface="华文中宋" panose="02010600040101010101" charset="-122"/>
                        <a:ea typeface="华文中宋" panose="02010600040101010101" charset="-122"/>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lvl="0" algn="ctr"/>
                      <a:r>
                        <a:rPr lang="zh-CN" altLang="en-US" sz="2400" b="1" dirty="0" smtClean="0">
                          <a:solidFill>
                            <a:srgbClr val="FF0000"/>
                          </a:solidFill>
                          <a:latin typeface="华文中宋" panose="02010600040101010101" charset="-122"/>
                          <a:ea typeface="华文中宋" panose="02010600040101010101" charset="-122"/>
                        </a:rPr>
                        <a:t>对立统一</a:t>
                      </a:r>
                      <a:r>
                        <a:rPr lang="zh-CN" altLang="en-US" sz="2400" dirty="0" smtClean="0">
                          <a:latin typeface="华文中宋" panose="02010600040101010101" charset="-122"/>
                          <a:ea typeface="华文中宋" panose="02010600040101010101" charset="-122"/>
                        </a:rPr>
                        <a:t>，相互作用</a:t>
                      </a:r>
                      <a:endParaRPr lang="zh-CN" altLang="en-US" sz="2400" dirty="0" smtClean="0">
                        <a:latin typeface="华文中宋" panose="02010600040101010101" charset="-122"/>
                        <a:ea typeface="华文中宋" panose="02010600040101010101" charset="-122"/>
                      </a:endParaRPr>
                    </a:p>
                  </a:txBody>
                  <a:tcPr anchor="ctr">
                    <a:lnL w="12700" cap="flat" cmpd="sng" algn="ctr">
                      <a:solidFill>
                        <a:schemeClr val="tx1"/>
                      </a:solidFill>
                      <a:prstDash val="solid"/>
                      <a:round/>
                      <a:headEnd type="none" w="med" len="med"/>
                      <a:tailEnd type="none" w="med" len="med"/>
                    </a:lnL>
                    <a:lnR w="12700">
                      <a:solidFill>
                        <a:schemeClr val="tx1"/>
                      </a:solidFill>
                      <a:prstDash val="solid"/>
                    </a:lnR>
                    <a:lnT w="12700" cap="flat" cmpd="sng" algn="ctr">
                      <a:solidFill>
                        <a:schemeClr val="tx1"/>
                      </a:solidFill>
                      <a:prstDash val="solid"/>
                      <a:round/>
                      <a:headEnd type="none" w="med" len="med"/>
                      <a:tailEnd type="none" w="med" len="med"/>
                    </a:lnT>
                    <a:lnB w="12700">
                      <a:solidFill>
                        <a:schemeClr val="tx1"/>
                      </a:solidFill>
                      <a:prstDash val="solid"/>
                    </a:lnB>
                    <a:noFill/>
                  </a:tcPr>
                </a:tc>
              </a:tr>
              <a:tr h="769620">
                <a:tc>
                  <a:txBody>
                    <a:bodyPr/>
                    <a:lstStyle/>
                    <a:p>
                      <a:pPr algn="ctr"/>
                      <a:r>
                        <a:rPr lang="zh-CN" altLang="en-US" sz="2400" b="1" dirty="0" smtClean="0">
                          <a:latin typeface="华文中宋" panose="02010600040101010101" charset="-122"/>
                          <a:ea typeface="华文中宋" panose="02010600040101010101" charset="-122"/>
                          <a:sym typeface="+mn-ea"/>
                        </a:rPr>
                        <a:t>现象</a:t>
                      </a:r>
                      <a:endParaRPr lang="zh-CN" altLang="en-US" sz="2400" b="1" dirty="0" smtClean="0">
                        <a:latin typeface="华文中宋" panose="02010600040101010101" charset="-122"/>
                        <a:ea typeface="华文中宋" panose="02010600040101010101" charset="-122"/>
                        <a:sym typeface="+mn-ea"/>
                      </a:endParaRPr>
                    </a:p>
                  </a:txBody>
                  <a:tcPr anchor="ctr">
                    <a:lnL w="12700">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noFill/>
                  </a:tcPr>
                </a:tc>
                <a:tc>
                  <a:txBody>
                    <a:bodyPr/>
                    <a:lstStyle/>
                    <a:p>
                      <a:pPr lvl="0" algn="ctr"/>
                      <a:r>
                        <a:rPr lang="zh-CN" altLang="en-US" sz="2400" dirty="0" smtClean="0">
                          <a:latin typeface="华文中宋" panose="02010600040101010101" charset="-122"/>
                          <a:ea typeface="华文中宋" panose="02010600040101010101" charset="-122"/>
                          <a:sym typeface="+mn-ea"/>
                        </a:rPr>
                        <a:t>事物的</a:t>
                      </a:r>
                      <a:r>
                        <a:rPr lang="zh-CN" altLang="en-US" sz="2400" b="1" dirty="0" smtClean="0">
                          <a:solidFill>
                            <a:srgbClr val="C00000"/>
                          </a:solidFill>
                          <a:latin typeface="华文中宋" panose="02010600040101010101" charset="-122"/>
                          <a:ea typeface="华文中宋" panose="02010600040101010101" charset="-122"/>
                          <a:sym typeface="+mn-ea"/>
                        </a:rPr>
                        <a:t>表面特征</a:t>
                      </a:r>
                      <a:r>
                        <a:rPr lang="zh-CN" altLang="en-US" sz="2400" dirty="0" smtClean="0">
                          <a:latin typeface="华文中宋" panose="02010600040101010101" charset="-122"/>
                          <a:ea typeface="华文中宋" panose="02010600040101010101" charset="-122"/>
                          <a:sym typeface="+mn-ea"/>
                        </a:rPr>
                        <a:t>以及这些特征的</a:t>
                      </a:r>
                      <a:r>
                        <a:rPr lang="zh-CN" altLang="en-US" sz="2400" b="1" dirty="0" smtClean="0">
                          <a:solidFill>
                            <a:srgbClr val="C00000"/>
                          </a:solidFill>
                          <a:latin typeface="华文中宋" panose="02010600040101010101" charset="-122"/>
                          <a:ea typeface="华文中宋" panose="02010600040101010101" charset="-122"/>
                          <a:sym typeface="+mn-ea"/>
                        </a:rPr>
                        <a:t>外部联系</a:t>
                      </a:r>
                      <a:endParaRPr lang="en-US" altLang="zh-CN" sz="2400" b="1" u="none" kern="1200" dirty="0" smtClean="0">
                        <a:solidFill>
                          <a:srgbClr val="C00000"/>
                        </a:solidFill>
                        <a:latin typeface="华文中宋" panose="02010600040101010101" charset="-122"/>
                        <a:ea typeface="华文中宋" panose="02010600040101010101" charset="-122"/>
                        <a:cs typeface="+mn-cs"/>
                        <a:sym typeface="+mn-ea"/>
                      </a:endParaRPr>
                    </a:p>
                    <a:p>
                      <a:pPr lvl="0" algn="ctr"/>
                      <a:r>
                        <a:rPr lang="zh-CN" altLang="en-US" sz="2400" dirty="0" smtClean="0">
                          <a:latin typeface="华文中宋" panose="02010600040101010101" charset="-122"/>
                          <a:ea typeface="华文中宋" panose="02010600040101010101" charset="-122"/>
                          <a:sym typeface="+mn-ea"/>
                        </a:rPr>
                        <a:t>包括：</a:t>
                      </a:r>
                      <a:r>
                        <a:rPr lang="zh-CN" altLang="en-US" sz="2400" b="1" u="sng" dirty="0" smtClean="0">
                          <a:solidFill>
                            <a:srgbClr val="C00000"/>
                          </a:solidFill>
                          <a:latin typeface="华文中宋" panose="02010600040101010101" charset="-122"/>
                          <a:ea typeface="华文中宋" panose="02010600040101010101" charset="-122"/>
                          <a:sym typeface="+mn-ea"/>
                        </a:rPr>
                        <a:t>真相、假象</a:t>
                      </a:r>
                      <a:endParaRPr lang="zh-CN" altLang="en-US" sz="2400" b="1" u="sng" dirty="0" smtClean="0">
                        <a:solidFill>
                          <a:srgbClr val="C00000"/>
                        </a:solidFill>
                        <a:latin typeface="华文中宋" panose="02010600040101010101" charset="-122"/>
                        <a:ea typeface="华文中宋" panose="02010600040101010101" charset="-122"/>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noFill/>
                  </a:tcPr>
                </a:tc>
                <a:tc vMerge="1">
                  <a:tcPr>
                    <a:lnL w="12700">
                      <a:solidFill>
                        <a:schemeClr val="tx1"/>
                      </a:solidFill>
                      <a:prstDash val="solid"/>
                    </a:lnL>
                    <a:lnR w="12700">
                      <a:solidFill>
                        <a:schemeClr val="tx1"/>
                      </a:solidFill>
                      <a:prstDash val="solid"/>
                    </a:lnR>
                    <a:lnB w="12700">
                      <a:solidFill>
                        <a:schemeClr val="tx1"/>
                      </a:solidFill>
                      <a:prstDash val="solid"/>
                    </a:lnB>
                  </a:tcPr>
                </a:tc>
              </a:tr>
            </a:tbl>
          </a:graphicData>
        </a:graphic>
      </p:graphicFrame>
      <p:sp>
        <p:nvSpPr>
          <p:cNvPr id="7" name="标题 2"/>
          <p:cNvSpPr>
            <a:spLocks noGrp="1"/>
          </p:cNvSpPr>
          <p:nvPr/>
        </p:nvSpPr>
        <p:spPr>
          <a:xfrm>
            <a:off x="1249680" y="588010"/>
            <a:ext cx="10515600" cy="729615"/>
          </a:xfrm>
          <a:prstGeom prst="rect">
            <a:avLst/>
          </a:prstGeom>
        </p:spPr>
        <p:txBody>
          <a:bodyPr>
            <a:normAutofit/>
          </a:bodyPr>
          <a:lstStyle>
            <a:lvl1pPr algn="l" defTabSz="913765"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dirty="0"/>
              <a:t>第二节  物质世界的普遍联系和永恒</a:t>
            </a:r>
            <a:r>
              <a:rPr lang="zh-CN" altLang="en-US" dirty="0" smtClean="0"/>
              <a:t>发展</a:t>
            </a:r>
            <a:endParaRPr lang="zh-CN" altLang="en-US" dirty="0"/>
          </a:p>
        </p:txBody>
      </p:sp>
      <p:pic>
        <p:nvPicPr>
          <p:cNvPr id="8" name="图片 7"/>
          <p:cNvPicPr>
            <a:picLocks noChangeAspect="1"/>
          </p:cNvPicPr>
          <p:nvPr/>
        </p:nvPicPr>
        <p:blipFill>
          <a:blip r:embed="rId1"/>
          <a:stretch>
            <a:fillRect/>
          </a:stretch>
        </p:blipFill>
        <p:spPr>
          <a:xfrm>
            <a:off x="3434715" y="4607560"/>
            <a:ext cx="2899410" cy="1932940"/>
          </a:xfrm>
          <a:prstGeom prst="rect">
            <a:avLst/>
          </a:prstGeom>
        </p:spPr>
      </p:pic>
      <p:sp>
        <p:nvSpPr>
          <p:cNvPr id="9" name="文本框 8"/>
          <p:cNvSpPr txBox="1"/>
          <p:nvPr/>
        </p:nvSpPr>
        <p:spPr>
          <a:xfrm>
            <a:off x="6972300" y="5259705"/>
            <a:ext cx="2868295" cy="46037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笑里藏刀</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574368" y="584999"/>
          <a:ext cx="10689558" cy="5687735"/>
        </p:xfrm>
        <a:graphic>
          <a:graphicData uri="http://schemas.openxmlformats.org/drawingml/2006/table">
            <a:tbl>
              <a:tblPr>
                <a:tableStyleId>{5C22544A-7EE6-4342-B048-85BDC9FD1C3A}</a:tableStyleId>
              </a:tblPr>
              <a:tblGrid>
                <a:gridCol w="456989"/>
                <a:gridCol w="1495604"/>
                <a:gridCol w="6635115"/>
                <a:gridCol w="2101850"/>
              </a:tblGrid>
              <a:tr h="652145">
                <a:tc>
                  <a:txBody>
                    <a:bodyP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altLang="zh-CN" sz="2400" b="1" dirty="0" smtClean="0">
                          <a:solidFill>
                            <a:schemeClr val="bg1"/>
                          </a:solidFill>
                          <a:latin typeface="方正清刻本悦宋简体" panose="02000000000000000000" pitchFamily="2" charset="-122"/>
                          <a:ea typeface="方正清刻本悦宋简体" panose="02000000000000000000" pitchFamily="2" charset="-122"/>
                        </a:rPr>
                        <a:t>5</a:t>
                      </a:r>
                      <a:r>
                        <a:rPr lang="zh-CN" altLang="en-US" sz="2400" b="1" dirty="0" smtClean="0">
                          <a:solidFill>
                            <a:schemeClr val="bg1"/>
                          </a:solidFill>
                          <a:latin typeface="方正清刻本悦宋简体" panose="02000000000000000000" pitchFamily="2" charset="-122"/>
                          <a:ea typeface="方正清刻本悦宋简体" panose="02000000000000000000" pitchFamily="2" charset="-122"/>
                        </a:rPr>
                        <a:t>对范畴</a:t>
                      </a:r>
                      <a:endParaRPr lang="zh-CN" altLang="en-US" sz="2400" b="1" dirty="0">
                        <a:solidFill>
                          <a:schemeClr val="bg1"/>
                        </a:solidFill>
                        <a:latin typeface="方正清刻本悦宋简体" panose="02000000000000000000" pitchFamily="2" charset="-122"/>
                        <a:ea typeface="方正清刻本悦宋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zh-CN" altLang="en-US" sz="2400" b="1" dirty="0" smtClean="0">
                          <a:solidFill>
                            <a:schemeClr val="bg1"/>
                          </a:solidFill>
                          <a:latin typeface="方正清刻本悦宋简体" panose="02000000000000000000" pitchFamily="2" charset="-122"/>
                          <a:ea typeface="方正清刻本悦宋简体" panose="02000000000000000000" pitchFamily="2" charset="-122"/>
                        </a:rPr>
                        <a:t>定义</a:t>
                      </a:r>
                      <a:endParaRPr lang="zh-CN" altLang="en-US" sz="2400" b="1" dirty="0" smtClean="0">
                        <a:solidFill>
                          <a:schemeClr val="bg1"/>
                        </a:solidFill>
                        <a:latin typeface="方正清刻本悦宋简体" panose="02000000000000000000" pitchFamily="2" charset="-122"/>
                        <a:ea typeface="方正清刻本悦宋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zh-CN" altLang="en-US" sz="2400" b="1" dirty="0" smtClean="0">
                          <a:solidFill>
                            <a:schemeClr val="bg1"/>
                          </a:solidFill>
                          <a:latin typeface="方正清刻本悦宋简体" panose="02000000000000000000" pitchFamily="2" charset="-122"/>
                          <a:ea typeface="方正清刻本悦宋简体" panose="02000000000000000000" pitchFamily="2" charset="-122"/>
                        </a:rPr>
                        <a:t>解释</a:t>
                      </a:r>
                      <a:endParaRPr lang="zh-CN" altLang="en-US" sz="2400" b="1" dirty="0" smtClean="0">
                        <a:solidFill>
                          <a:schemeClr val="bg1"/>
                        </a:solidFill>
                        <a:latin typeface="方正清刻本悦宋简体" panose="02000000000000000000" pitchFamily="2" charset="-122"/>
                        <a:ea typeface="方正清刻本悦宋简体" panose="02000000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r>
              <a:tr h="503559">
                <a:tc rowSpan="2">
                  <a:txBody>
                    <a:bodyPr/>
                    <a:lstStyle/>
                    <a:p>
                      <a:pPr algn="ctr"/>
                      <a:r>
                        <a:rPr lang="en-US" altLang="zh-CN" sz="2000" dirty="0" smtClean="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smtClean="0">
                          <a:latin typeface="微软雅黑" panose="020B0503020204020204" pitchFamily="34" charset="-122"/>
                          <a:ea typeface="微软雅黑" panose="020B0503020204020204" pitchFamily="34" charset="-122"/>
                        </a:rPr>
                        <a:t>原因</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2000" dirty="0" smtClean="0">
                          <a:latin typeface="微软雅黑" panose="020B0503020204020204" pitchFamily="34" charset="-122"/>
                          <a:ea typeface="微软雅黑" panose="020B0503020204020204" pitchFamily="34" charset="-122"/>
                        </a:rPr>
                        <a:t>引起某种现象的现象</a:t>
                      </a:r>
                      <a:endParaRPr lang="en-US" altLang="zh-CN" sz="2000" dirty="0" smtClean="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lvl="0" algn="ctr"/>
                      <a:r>
                        <a:rPr lang="zh-CN" altLang="en-US" sz="2000" dirty="0" smtClean="0">
                          <a:latin typeface="微软雅黑" panose="020B0503020204020204" pitchFamily="34" charset="-122"/>
                          <a:ea typeface="微软雅黑" panose="020B0503020204020204" pitchFamily="34" charset="-122"/>
                        </a:rPr>
                        <a:t>因果关系</a:t>
                      </a:r>
                      <a:endParaRPr lang="en-US" altLang="zh-CN" sz="2000" dirty="0" smtClean="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3559">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pPr algn="ctr"/>
                      <a:r>
                        <a:rPr lang="zh-CN" altLang="en-US" sz="2000" dirty="0" smtClean="0">
                          <a:latin typeface="微软雅黑" panose="020B0503020204020204" pitchFamily="34" charset="-122"/>
                          <a:ea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pitchFamily="34" charset="-122"/>
                          <a:ea typeface="微软雅黑" panose="020B0503020204020204" pitchFamily="34" charset="-122"/>
                        </a:rPr>
                        <a:t>被某种现象所引起的现象</a:t>
                      </a:r>
                      <a:endParaRPr lang="en-US" altLang="zh-CN" sz="2000" dirty="0" smtClean="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r>
              <a:tr h="503559">
                <a:tc rowSpan="2">
                  <a:txBody>
                    <a:bodyPr/>
                    <a:lstStyle/>
                    <a:p>
                      <a:pPr algn="ctr"/>
                      <a:r>
                        <a:rPr lang="en-US" altLang="zh-CN" sz="2000" dirty="0" smtClean="0">
                          <a:latin typeface="微软雅黑" panose="020B0503020204020204" pitchFamily="34" charset="-122"/>
                          <a:ea typeface="微软雅黑" panose="020B0503020204020204" pitchFamily="34" charset="-122"/>
                        </a:rPr>
                        <a:t>2</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smtClean="0">
                          <a:latin typeface="微软雅黑" panose="020B0503020204020204" pitchFamily="34" charset="-122"/>
                          <a:ea typeface="微软雅黑" panose="020B0503020204020204" pitchFamily="34" charset="-122"/>
                        </a:rPr>
                        <a:t>必然性</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2000" dirty="0" smtClean="0">
                          <a:latin typeface="微软雅黑" panose="020B0503020204020204" pitchFamily="34" charset="-122"/>
                          <a:ea typeface="微软雅黑" panose="020B0503020204020204" pitchFamily="34" charset="-122"/>
                        </a:rPr>
                        <a:t>事物联系和发展过程中确定不移的、不可避免的趋势。</a:t>
                      </a:r>
                      <a:endParaRPr lang="en-US" altLang="zh-CN" sz="2000" dirty="0" smtClean="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2000" dirty="0" smtClean="0">
                          <a:latin typeface="微软雅黑" panose="020B0503020204020204" pitchFamily="34" charset="-122"/>
                          <a:ea typeface="微软雅黑" panose="020B0503020204020204" pitchFamily="34" charset="-122"/>
                        </a:rPr>
                        <a:t>概率大小</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3559">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zh-CN" altLang="en-US" sz="2000" dirty="0" smtClean="0">
                          <a:latin typeface="微软雅黑" panose="020B0503020204020204" pitchFamily="34" charset="-122"/>
                          <a:ea typeface="微软雅黑" panose="020B0503020204020204" pitchFamily="34" charset="-122"/>
                        </a:rPr>
                        <a:t>偶然性</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pitchFamily="34" charset="-122"/>
                          <a:ea typeface="微软雅黑" panose="020B0503020204020204" pitchFamily="34" charset="-122"/>
                        </a:rPr>
                        <a:t>事物联系和发展过程中不确定的趋势。</a:t>
                      </a:r>
                      <a:endParaRPr lang="en-US" altLang="zh-CN" sz="2000" dirty="0" smtClean="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503559">
                <a:tc rowSpan="2">
                  <a:txBody>
                    <a:bodyPr/>
                    <a:lstStyle/>
                    <a:p>
                      <a:pPr algn="ctr"/>
                      <a:r>
                        <a:rPr lang="en-US" altLang="zh-CN" sz="2000" dirty="0" smtClean="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smtClean="0">
                          <a:latin typeface="微软雅黑" panose="020B0503020204020204" pitchFamily="34" charset="-122"/>
                          <a:ea typeface="微软雅黑" panose="020B0503020204020204" pitchFamily="34" charset="-122"/>
                        </a:rPr>
                        <a:t>现实性</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2000" kern="1200" dirty="0" smtClean="0">
                          <a:solidFill>
                            <a:schemeClr val="dk1"/>
                          </a:solidFill>
                          <a:latin typeface="微软雅黑" panose="020B0503020204020204" pitchFamily="34" charset="-122"/>
                          <a:ea typeface="微软雅黑" panose="020B0503020204020204" pitchFamily="34" charset="-122"/>
                          <a:cs typeface="+mn-cs"/>
                        </a:rPr>
                        <a:t>只有合乎</a:t>
                      </a:r>
                      <a:r>
                        <a:rPr lang="zh-CN" altLang="en-US" sz="2000" b="1" kern="1200" dirty="0" smtClean="0">
                          <a:solidFill>
                            <a:srgbClr val="FF0000"/>
                          </a:solidFill>
                          <a:latin typeface="微软雅黑" panose="020B0503020204020204" pitchFamily="34" charset="-122"/>
                          <a:ea typeface="微软雅黑" panose="020B0503020204020204" pitchFamily="34" charset="-122"/>
                          <a:cs typeface="+mn-cs"/>
                        </a:rPr>
                        <a:t>必然性</a:t>
                      </a:r>
                      <a:r>
                        <a:rPr lang="zh-CN" altLang="en-US" sz="2000" kern="1200" dirty="0" smtClean="0">
                          <a:solidFill>
                            <a:schemeClr val="dk1"/>
                          </a:solidFill>
                          <a:latin typeface="微软雅黑" panose="020B0503020204020204" pitchFamily="34" charset="-122"/>
                          <a:ea typeface="微软雅黑" panose="020B0503020204020204" pitchFamily="34" charset="-122"/>
                          <a:cs typeface="+mn-cs"/>
                        </a:rPr>
                        <a:t>的东西，才是现实的</a:t>
                      </a:r>
                      <a:endParaRPr lang="en-US" altLang="zh-CN" sz="2000" kern="1200" dirty="0" smtClean="0">
                        <a:solidFill>
                          <a:schemeClr val="dk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2000" dirty="0" smtClean="0">
                          <a:latin typeface="微软雅黑" panose="020B0503020204020204" pitchFamily="34" charset="-122"/>
                          <a:ea typeface="微软雅黑" panose="020B0503020204020204" pitchFamily="34" charset="-122"/>
                        </a:rPr>
                        <a:t>是否发生过</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3559">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pPr algn="ctr"/>
                      <a:r>
                        <a:rPr lang="zh-CN" altLang="en-US" sz="2000" dirty="0" smtClean="0">
                          <a:latin typeface="微软雅黑" panose="020B0503020204020204" pitchFamily="34" charset="-122"/>
                          <a:ea typeface="微软雅黑" panose="020B0503020204020204" pitchFamily="34" charset="-122"/>
                        </a:rPr>
                        <a:t>可能性</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pitchFamily="34" charset="-122"/>
                          <a:ea typeface="微软雅黑" panose="020B0503020204020204" pitchFamily="34" charset="-122"/>
                        </a:rPr>
                        <a:t>包含在现实事物中的、预示事物发展前途的种种趋势</a:t>
                      </a:r>
                      <a:endParaRPr lang="en-US" altLang="zh-CN" sz="2000" dirty="0" smtClean="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r>
              <a:tr h="503559">
                <a:tc rowSpan="2">
                  <a:txBody>
                    <a:bodyPr/>
                    <a:lstStyle/>
                    <a:p>
                      <a:pPr lvl="0" algn="ctr"/>
                      <a:r>
                        <a:rPr lang="en-US" altLang="zh-CN" sz="2000" dirty="0" smtClean="0">
                          <a:latin typeface="微软雅黑" panose="020B0503020204020204" pitchFamily="34" charset="-122"/>
                          <a:ea typeface="微软雅黑" panose="020B0503020204020204" pitchFamily="34" charset="-122"/>
                        </a:rPr>
                        <a:t>4</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2000" dirty="0" smtClean="0">
                          <a:latin typeface="微软雅黑" panose="020B0503020204020204" pitchFamily="34" charset="-122"/>
                          <a:ea typeface="微软雅黑" panose="020B0503020204020204" pitchFamily="34" charset="-122"/>
                        </a:rPr>
                        <a:t>内容</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2000" dirty="0" smtClean="0">
                          <a:latin typeface="微软雅黑" panose="020B0503020204020204" pitchFamily="34" charset="-122"/>
                          <a:ea typeface="微软雅黑" panose="020B0503020204020204" pitchFamily="34" charset="-122"/>
                        </a:rPr>
                        <a:t>构成事物一切要素的总和</a:t>
                      </a:r>
                      <a:endParaRPr lang="en-US" altLang="zh-CN" sz="2000" dirty="0" smtClean="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2000" dirty="0" smtClean="0">
                          <a:latin typeface="微软雅黑" panose="020B0503020204020204" pitchFamily="34" charset="-122"/>
                          <a:ea typeface="微软雅黑" panose="020B0503020204020204" pitchFamily="34" charset="-122"/>
                        </a:rPr>
                        <a:t>内在和外在</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3559">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zh-CN" altLang="en-US" sz="2000" dirty="0" smtClean="0">
                          <a:latin typeface="微软雅黑" panose="020B0503020204020204" pitchFamily="34" charset="-122"/>
                          <a:ea typeface="微软雅黑" panose="020B0503020204020204" pitchFamily="34" charset="-122"/>
                        </a:rPr>
                        <a:t>形式</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pitchFamily="34" charset="-122"/>
                          <a:ea typeface="微软雅黑" panose="020B0503020204020204" pitchFamily="34" charset="-122"/>
                        </a:rPr>
                        <a:t>把内容各要素统一起来的结构或表现形式</a:t>
                      </a:r>
                      <a:endParaRPr lang="en-US" altLang="zh-CN" sz="2000" dirty="0" smtClean="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503559">
                <a:tc rowSpan="2">
                  <a:txBody>
                    <a:bodyPr/>
                    <a:lstStyle/>
                    <a:p>
                      <a:pPr algn="ctr"/>
                      <a:r>
                        <a:rPr lang="en-US" altLang="zh-CN" sz="2000" dirty="0" smtClean="0">
                          <a:latin typeface="微软雅黑" panose="020B0503020204020204" pitchFamily="34" charset="-122"/>
                          <a:ea typeface="微软雅黑" panose="020B0503020204020204" pitchFamily="34" charset="-122"/>
                        </a:rPr>
                        <a:t>5</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smtClean="0">
                          <a:latin typeface="微软雅黑" panose="020B0503020204020204" pitchFamily="34" charset="-122"/>
                          <a:ea typeface="微软雅黑" panose="020B0503020204020204" pitchFamily="34" charset="-122"/>
                        </a:rPr>
                        <a:t>本质</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smtClean="0">
                          <a:latin typeface="微软雅黑" panose="020B0503020204020204" pitchFamily="34" charset="-122"/>
                          <a:ea typeface="微软雅黑" panose="020B0503020204020204" pitchFamily="34" charset="-122"/>
                        </a:rPr>
                        <a:t>事物的根本性质以及组成事物基本要素的</a:t>
                      </a:r>
                      <a:r>
                        <a:rPr lang="zh-CN" altLang="en-US" sz="2000" b="1" dirty="0" smtClean="0">
                          <a:solidFill>
                            <a:srgbClr val="FF0000"/>
                          </a:solidFill>
                          <a:latin typeface="微软雅黑" panose="020B0503020204020204" pitchFamily="34" charset="-122"/>
                          <a:ea typeface="微软雅黑" panose="020B0503020204020204" pitchFamily="34" charset="-122"/>
                        </a:rPr>
                        <a:t>内在联系</a:t>
                      </a:r>
                      <a:endParaRPr lang="zh-CN" altLang="en-US" sz="2000" b="1" dirty="0" smtClean="0">
                        <a:solidFill>
                          <a:srgbClr val="FF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2000" dirty="0" smtClean="0">
                          <a:latin typeface="微软雅黑" panose="020B0503020204020204" pitchFamily="34" charset="-122"/>
                          <a:ea typeface="微软雅黑" panose="020B0503020204020204" pitchFamily="34" charset="-122"/>
                        </a:rPr>
                        <a:t>规律和表现</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3559">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pPr algn="ctr"/>
                      <a:r>
                        <a:rPr lang="zh-CN" altLang="en-US" sz="2000" dirty="0" smtClean="0">
                          <a:latin typeface="微软雅黑" panose="020B0503020204020204" pitchFamily="34" charset="-122"/>
                          <a:ea typeface="微软雅黑" panose="020B0503020204020204" pitchFamily="34" charset="-122"/>
                        </a:rPr>
                        <a:t>现象</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pitchFamily="34" charset="-122"/>
                          <a:ea typeface="微软雅黑" panose="020B0503020204020204" pitchFamily="34" charset="-122"/>
                        </a:rPr>
                        <a:t>事物的表面特征以及这些特征的</a:t>
                      </a:r>
                      <a:r>
                        <a:rPr lang="zh-CN" altLang="en-US" sz="2000" b="1" dirty="0" smtClean="0">
                          <a:solidFill>
                            <a:srgbClr val="FF0000"/>
                          </a:solidFill>
                          <a:latin typeface="微软雅黑" panose="020B0503020204020204" pitchFamily="34" charset="-122"/>
                          <a:ea typeface="微软雅黑" panose="020B0503020204020204" pitchFamily="34" charset="-122"/>
                        </a:rPr>
                        <a:t>外部联系</a:t>
                      </a:r>
                      <a:endParaRPr lang="zh-CN" altLang="en-US" sz="2000" b="1" dirty="0" smtClean="0">
                        <a:solidFill>
                          <a:srgbClr val="FF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r>
            </a:tbl>
          </a:graphicData>
        </a:graphic>
      </p:graphicFrame>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623392" y="1916832"/>
            <a:ext cx="10769600" cy="4706620"/>
          </a:xfrm>
        </p:spPr>
        <p:txBody>
          <a:bodyPr>
            <a:normAutofit/>
          </a:bodyPr>
          <a:lstStyle/>
          <a:p>
            <a:pPr algn="just">
              <a:lnSpc>
                <a:spcPct val="150000"/>
              </a:lnSpc>
            </a:pPr>
            <a:r>
              <a:rPr lang="en-US" altLang="zh-CN" sz="2400" dirty="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把</a:t>
            </a:r>
            <a:r>
              <a:rPr lang="zh-CN" altLang="en-US" sz="2400" dirty="0">
                <a:latin typeface="华文中宋" panose="02010600040101010101" charset="-122"/>
                <a:ea typeface="华文中宋" panose="02010600040101010101" charset="-122"/>
              </a:rPr>
              <a:t>世界上的一些现象都看成是必然的，否认偶然性的存在是（ ） </a:t>
            </a:r>
            <a:endParaRPr lang="en-US" altLang="zh-CN" sz="2400" dirty="0">
              <a:latin typeface="华文中宋" panose="02010600040101010101" charset="-122"/>
              <a:ea typeface="华文中宋" panose="02010600040101010101" charset="-122"/>
            </a:endParaRPr>
          </a:p>
          <a:p>
            <a:pPr algn="just">
              <a:lnSpc>
                <a:spcPct val="150000"/>
              </a:lnSpc>
            </a:pPr>
            <a:r>
              <a:rPr lang="en-US" altLang="zh-CN" sz="2400" dirty="0">
                <a:latin typeface="华文中宋" panose="02010600040101010101" charset="-122"/>
                <a:ea typeface="华文中宋" panose="02010600040101010101" charset="-122"/>
              </a:rPr>
              <a:t>A </a:t>
            </a:r>
            <a:r>
              <a:rPr lang="zh-CN" altLang="en-US" sz="2400" dirty="0">
                <a:latin typeface="华文中宋" panose="02010600040101010101" charset="-122"/>
                <a:ea typeface="华文中宋" panose="02010600040101010101" charset="-122"/>
              </a:rPr>
              <a:t>机械决定论 </a:t>
            </a:r>
            <a:endParaRPr lang="en-US" altLang="zh-CN" sz="2400" dirty="0">
              <a:latin typeface="华文中宋" panose="02010600040101010101" charset="-122"/>
              <a:ea typeface="华文中宋" panose="02010600040101010101" charset="-122"/>
            </a:endParaRPr>
          </a:p>
          <a:p>
            <a:pPr algn="just">
              <a:lnSpc>
                <a:spcPct val="150000"/>
              </a:lnSpc>
            </a:pPr>
            <a:r>
              <a:rPr lang="en-US" altLang="zh-CN" sz="2400" dirty="0">
                <a:latin typeface="华文中宋" panose="02010600040101010101" charset="-122"/>
                <a:ea typeface="华文中宋" panose="02010600040101010101" charset="-122"/>
              </a:rPr>
              <a:t>B </a:t>
            </a:r>
            <a:r>
              <a:rPr lang="zh-CN" altLang="en-US" sz="2400" dirty="0">
                <a:latin typeface="华文中宋" panose="02010600040101010101" charset="-122"/>
                <a:ea typeface="华文中宋" panose="02010600040101010101" charset="-122"/>
              </a:rPr>
              <a:t>唯心主义非决定论 </a:t>
            </a:r>
            <a:endParaRPr lang="en-US" altLang="zh-CN" sz="2400" dirty="0">
              <a:latin typeface="华文中宋" panose="02010600040101010101" charset="-122"/>
              <a:ea typeface="华文中宋" panose="02010600040101010101" charset="-122"/>
            </a:endParaRPr>
          </a:p>
          <a:p>
            <a:pPr algn="just">
              <a:lnSpc>
                <a:spcPct val="150000"/>
              </a:lnSpc>
            </a:pPr>
            <a:r>
              <a:rPr lang="en-US" altLang="zh-CN" sz="2400" dirty="0">
                <a:latin typeface="华文中宋" panose="02010600040101010101" charset="-122"/>
                <a:ea typeface="华文中宋" panose="02010600040101010101" charset="-122"/>
              </a:rPr>
              <a:t>C </a:t>
            </a:r>
            <a:r>
              <a:rPr lang="zh-CN" altLang="en-US" sz="2400" dirty="0">
                <a:latin typeface="华文中宋" panose="02010600040101010101" charset="-122"/>
                <a:ea typeface="华文中宋" panose="02010600040101010101" charset="-122"/>
              </a:rPr>
              <a:t>唯心主义宿命论 </a:t>
            </a:r>
            <a:endParaRPr lang="en-US" altLang="zh-CN" sz="2400" dirty="0">
              <a:latin typeface="华文中宋" panose="02010600040101010101" charset="-122"/>
              <a:ea typeface="华文中宋" panose="02010600040101010101" charset="-122"/>
            </a:endParaRPr>
          </a:p>
          <a:p>
            <a:pPr algn="just">
              <a:lnSpc>
                <a:spcPct val="150000"/>
              </a:lnSpc>
            </a:pPr>
            <a:r>
              <a:rPr lang="en-US" altLang="zh-CN" sz="2400" dirty="0">
                <a:latin typeface="华文中宋" panose="02010600040101010101" charset="-122"/>
                <a:ea typeface="华文中宋" panose="02010600040101010101" charset="-122"/>
              </a:rPr>
              <a:t>D </a:t>
            </a:r>
            <a:r>
              <a:rPr lang="zh-CN" altLang="en-US" sz="2400" dirty="0">
                <a:latin typeface="华文中宋" panose="02010600040101010101" charset="-122"/>
                <a:ea typeface="华文中宋" panose="02010600040101010101" charset="-122"/>
              </a:rPr>
              <a:t>机械宿命论</a:t>
            </a:r>
            <a:endParaRPr sz="2400" dirty="0">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623392" y="1916832"/>
            <a:ext cx="10769600" cy="4706620"/>
          </a:xfrm>
        </p:spPr>
        <p:txBody>
          <a:bodyPr>
            <a:normAutofit/>
          </a:bodyPr>
          <a:lstStyle/>
          <a:p>
            <a:pPr algn="just">
              <a:lnSpc>
                <a:spcPct val="15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把</a:t>
            </a:r>
            <a:r>
              <a:rPr lang="zh-CN" altLang="en-US" sz="2400" dirty="0">
                <a:latin typeface="华文中宋" panose="02010600040101010101" charset="-122"/>
                <a:ea typeface="华文中宋" panose="02010600040101010101" charset="-122"/>
              </a:rPr>
              <a:t>世界上的一些现象都看成是</a:t>
            </a:r>
            <a:r>
              <a:rPr lang="zh-CN" altLang="en-US" sz="2400" b="1" dirty="0">
                <a:latin typeface="华文中宋" panose="02010600040101010101" charset="-122"/>
                <a:ea typeface="华文中宋" panose="02010600040101010101" charset="-122"/>
              </a:rPr>
              <a:t>必然的，否认偶然性</a:t>
            </a:r>
            <a:r>
              <a:rPr lang="zh-CN" altLang="en-US" sz="2400" dirty="0">
                <a:latin typeface="华文中宋" panose="02010600040101010101" charset="-122"/>
                <a:ea typeface="华文中宋" panose="02010600040101010101" charset="-122"/>
              </a:rPr>
              <a:t>的存在是（ </a:t>
            </a:r>
            <a:r>
              <a:rPr lang="en-US" altLang="zh-CN" sz="2400" b="1" dirty="0" smtClean="0">
                <a:solidFill>
                  <a:srgbClr val="FF0000"/>
                </a:solidFill>
                <a:latin typeface="华文中宋" panose="02010600040101010101" charset="-122"/>
                <a:ea typeface="华文中宋" panose="02010600040101010101" charset="-122"/>
              </a:rPr>
              <a:t>A</a:t>
            </a:r>
            <a:r>
              <a:rPr lang="zh-CN" altLang="en-US" sz="2400" dirty="0" smtClean="0">
                <a:latin typeface="华文中宋" panose="02010600040101010101" charset="-122"/>
                <a:ea typeface="华文中宋" panose="02010600040101010101" charset="-122"/>
              </a:rPr>
              <a:t>） </a:t>
            </a:r>
            <a:endParaRPr lang="en-US" altLang="zh-CN" sz="2400" dirty="0">
              <a:latin typeface="华文中宋" panose="02010600040101010101" charset="-122"/>
              <a:ea typeface="华文中宋" panose="02010600040101010101" charset="-122"/>
            </a:endParaRPr>
          </a:p>
          <a:p>
            <a:pPr algn="just">
              <a:lnSpc>
                <a:spcPct val="150000"/>
              </a:lnSpc>
            </a:pPr>
            <a:r>
              <a:rPr lang="en-US" altLang="zh-CN" sz="2400" b="1" dirty="0">
                <a:solidFill>
                  <a:srgbClr val="FF0000"/>
                </a:solidFill>
                <a:latin typeface="华文中宋" panose="02010600040101010101" charset="-122"/>
                <a:ea typeface="华文中宋" panose="02010600040101010101" charset="-122"/>
              </a:rPr>
              <a:t>A </a:t>
            </a:r>
            <a:r>
              <a:rPr lang="zh-CN" altLang="en-US" sz="2400" b="1" dirty="0">
                <a:solidFill>
                  <a:srgbClr val="FF0000"/>
                </a:solidFill>
                <a:latin typeface="华文中宋" panose="02010600040101010101" charset="-122"/>
                <a:ea typeface="华文中宋" panose="02010600040101010101" charset="-122"/>
              </a:rPr>
              <a:t>机械决定论 </a:t>
            </a:r>
            <a:endParaRPr lang="en-US" altLang="zh-CN" sz="2400" b="1" dirty="0">
              <a:solidFill>
                <a:srgbClr val="FF0000"/>
              </a:solidFill>
              <a:latin typeface="华文中宋" panose="02010600040101010101" charset="-122"/>
              <a:ea typeface="华文中宋" panose="02010600040101010101" charset="-122"/>
            </a:endParaRPr>
          </a:p>
          <a:p>
            <a:pPr algn="just">
              <a:lnSpc>
                <a:spcPct val="150000"/>
              </a:lnSpc>
            </a:pPr>
            <a:r>
              <a:rPr lang="en-US" altLang="zh-CN" sz="2400" dirty="0">
                <a:latin typeface="华文中宋" panose="02010600040101010101" charset="-122"/>
                <a:ea typeface="华文中宋" panose="02010600040101010101" charset="-122"/>
              </a:rPr>
              <a:t>B </a:t>
            </a:r>
            <a:r>
              <a:rPr lang="zh-CN" altLang="en-US" sz="2400" dirty="0">
                <a:latin typeface="华文中宋" panose="02010600040101010101" charset="-122"/>
                <a:ea typeface="华文中宋" panose="02010600040101010101" charset="-122"/>
              </a:rPr>
              <a:t>唯心主义非决定论 </a:t>
            </a:r>
            <a:endParaRPr lang="en-US" altLang="zh-CN" sz="2400" dirty="0">
              <a:latin typeface="华文中宋" panose="02010600040101010101" charset="-122"/>
              <a:ea typeface="华文中宋" panose="02010600040101010101" charset="-122"/>
            </a:endParaRPr>
          </a:p>
          <a:p>
            <a:pPr algn="just">
              <a:lnSpc>
                <a:spcPct val="150000"/>
              </a:lnSpc>
            </a:pPr>
            <a:r>
              <a:rPr lang="en-US" altLang="zh-CN" sz="2400" dirty="0">
                <a:latin typeface="华文中宋" panose="02010600040101010101" charset="-122"/>
                <a:ea typeface="华文中宋" panose="02010600040101010101" charset="-122"/>
              </a:rPr>
              <a:t>C </a:t>
            </a:r>
            <a:r>
              <a:rPr lang="zh-CN" altLang="en-US" sz="2400" dirty="0">
                <a:latin typeface="华文中宋" panose="02010600040101010101" charset="-122"/>
                <a:ea typeface="华文中宋" panose="02010600040101010101" charset="-122"/>
              </a:rPr>
              <a:t>唯心主义宿命论 </a:t>
            </a:r>
            <a:endParaRPr lang="en-US" altLang="zh-CN" sz="2400" dirty="0">
              <a:latin typeface="华文中宋" panose="02010600040101010101" charset="-122"/>
              <a:ea typeface="华文中宋" panose="02010600040101010101" charset="-122"/>
            </a:endParaRPr>
          </a:p>
          <a:p>
            <a:pPr algn="just">
              <a:lnSpc>
                <a:spcPct val="150000"/>
              </a:lnSpc>
            </a:pPr>
            <a:r>
              <a:rPr lang="en-US" altLang="zh-CN" sz="2400" dirty="0">
                <a:latin typeface="华文中宋" panose="02010600040101010101" charset="-122"/>
                <a:ea typeface="华文中宋" panose="02010600040101010101" charset="-122"/>
              </a:rPr>
              <a:t>D </a:t>
            </a:r>
            <a:r>
              <a:rPr lang="zh-CN" altLang="en-US" sz="2400" dirty="0">
                <a:latin typeface="华文中宋" panose="02010600040101010101" charset="-122"/>
                <a:ea typeface="华文中宋" panose="02010600040101010101" charset="-122"/>
              </a:rPr>
              <a:t>机械宿命论</a:t>
            </a:r>
            <a:endParaRPr sz="2400" dirty="0">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766445" y="2550795"/>
            <a:ext cx="11055985" cy="2245995"/>
          </a:xfrm>
        </p:spPr>
        <p:txBody>
          <a:bodyPr>
            <a:normAutofit fontScale="92500" lnSpcReduction="20000"/>
          </a:bodyPr>
          <a:lstStyle/>
          <a:p>
            <a:pPr marL="0" indent="0" algn="just" eaLnBrk="1" hangingPunct="1">
              <a:lnSpc>
                <a:spcPct val="150000"/>
              </a:lnSpc>
              <a:buNone/>
            </a:pPr>
            <a:r>
              <a:rPr lang="en-US" altLang="zh-CN" sz="2400">
                <a:sym typeface="+mn-ea"/>
              </a:rPr>
              <a:t>#5. 19</a:t>
            </a:r>
            <a:r>
              <a:rPr lang="zh-CN" altLang="en-US" sz="2400">
                <a:sym typeface="+mn-ea"/>
              </a:rPr>
              <a:t>世纪空想社会主义的代表人物是  </a:t>
            </a:r>
            <a:r>
              <a:rPr lang="en-US" altLang="zh-CN" sz="2400">
                <a:sym typeface="+mn-ea"/>
              </a:rPr>
              <a:t>(        ) 0-P41  1410</a:t>
            </a:r>
            <a:endParaRPr lang="en-US" altLang="zh-CN" sz="2400"/>
          </a:p>
          <a:p>
            <a:pPr marL="0" indent="0" algn="just" eaLnBrk="1" hangingPunct="1">
              <a:lnSpc>
                <a:spcPct val="150000"/>
              </a:lnSpc>
              <a:buNone/>
            </a:pPr>
            <a:r>
              <a:rPr lang="en-US" altLang="zh-CN" sz="2400">
                <a:sym typeface="+mn-ea"/>
              </a:rPr>
              <a:t>  A. </a:t>
            </a:r>
            <a:r>
              <a:rPr lang="zh-CN" altLang="en-US" sz="2400">
                <a:sym typeface="+mn-ea"/>
              </a:rPr>
              <a:t>黑格尔和费尔巴哈               </a:t>
            </a:r>
            <a:r>
              <a:rPr lang="en-US" altLang="zh-CN" sz="2400">
                <a:sym typeface="+mn-ea"/>
              </a:rPr>
              <a:t>B.</a:t>
            </a:r>
            <a:r>
              <a:rPr lang="zh-CN" altLang="en-US" sz="2400">
                <a:sym typeface="+mn-ea"/>
              </a:rPr>
              <a:t>  培根和洛克      </a:t>
            </a:r>
            <a:endParaRPr lang="zh-CN" altLang="en-US" sz="2400"/>
          </a:p>
          <a:p>
            <a:pPr marL="0" indent="0" algn="just" eaLnBrk="1" hangingPunct="1">
              <a:lnSpc>
                <a:spcPct val="150000"/>
              </a:lnSpc>
              <a:buNone/>
            </a:pPr>
            <a:r>
              <a:rPr lang="en-US" altLang="zh-CN" sz="2400">
                <a:sym typeface="+mn-ea"/>
              </a:rPr>
              <a:t>  C. </a:t>
            </a:r>
            <a:r>
              <a:rPr lang="zh-CN" altLang="en-US" sz="2400">
                <a:sym typeface="+mn-ea"/>
              </a:rPr>
              <a:t>圣西门和傅里叶                  </a:t>
            </a:r>
            <a:r>
              <a:rPr lang="en-US" altLang="zh-CN" sz="2400">
                <a:sym typeface="+mn-ea"/>
              </a:rPr>
              <a:t>D.  </a:t>
            </a:r>
            <a:r>
              <a:rPr lang="zh-CN" altLang="en-US" sz="2400">
                <a:sym typeface="+mn-ea"/>
              </a:rPr>
              <a:t>亚当斯密和大卫</a:t>
            </a:r>
            <a:r>
              <a:rPr lang="en-US" altLang="zh-CN" sz="2400">
                <a:sym typeface="+mn-ea"/>
              </a:rPr>
              <a:t>·</a:t>
            </a:r>
            <a:r>
              <a:rPr lang="zh-CN" altLang="en-US" sz="2400">
                <a:sym typeface="+mn-ea"/>
              </a:rPr>
              <a:t>李嘉图 </a:t>
            </a:r>
            <a:endParaRPr lang="en-US" altLang="zh-CN" sz="2400"/>
          </a:p>
          <a:p>
            <a:pPr marL="0" indent="0" eaLnBrk="1" hangingPunct="1">
              <a:lnSpc>
                <a:spcPct val="150000"/>
              </a:lnSpc>
              <a:buNone/>
            </a:pPr>
            <a:r>
              <a:rPr lang="zh-CN" altLang="en-US" sz="2400">
                <a:sym typeface="+mn-ea"/>
              </a:rPr>
              <a:t> </a:t>
            </a:r>
            <a:endParaRPr lang="zh-CN" altLang="en-US" sz="2400"/>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5764" y="529361"/>
            <a:ext cx="10515600" cy="645130"/>
          </a:xfrm>
        </p:spPr>
        <p:txBody>
          <a:bodyPr>
            <a:normAutofit/>
          </a:bodyPr>
          <a:lstStyle/>
          <a:p>
            <a:r>
              <a:rPr lang="zh-CN" altLang="en-US" sz="3200" b="1" dirty="0" smtClean="0">
                <a:solidFill>
                  <a:schemeClr val="tx1"/>
                </a:solidFill>
              </a:rPr>
              <a:t>第二节总结</a:t>
            </a:r>
            <a:endParaRPr lang="zh-CN" altLang="en-US" sz="3200" b="1" dirty="0" smtClean="0">
              <a:solidFill>
                <a:schemeClr val="tx1"/>
              </a:solidFill>
            </a:endParaRPr>
          </a:p>
        </p:txBody>
      </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47" name="任意多边形 46"/>
          <p:cNvSpPr/>
          <p:nvPr/>
        </p:nvSpPr>
        <p:spPr>
          <a:xfrm>
            <a:off x="3701611" y="5477786"/>
            <a:ext cx="251373" cy="957979"/>
          </a:xfrm>
          <a:custGeom>
            <a:avLst/>
            <a:gdLst>
              <a:gd name="connsiteX0" fmla="*/ 0 w 251373"/>
              <a:gd name="connsiteY0" fmla="*/ 0 h 957979"/>
              <a:gd name="connsiteX1" fmla="*/ 125686 w 251373"/>
              <a:gd name="connsiteY1" fmla="*/ 0 h 957979"/>
              <a:gd name="connsiteX2" fmla="*/ 125686 w 251373"/>
              <a:gd name="connsiteY2" fmla="*/ 957979 h 957979"/>
              <a:gd name="connsiteX3" fmla="*/ 251373 w 251373"/>
              <a:gd name="connsiteY3" fmla="*/ 957979 h 957979"/>
            </a:gdLst>
            <a:ahLst/>
            <a:cxnLst>
              <a:cxn ang="0">
                <a:pos x="connsiteX0" y="connsiteY0"/>
              </a:cxn>
              <a:cxn ang="0">
                <a:pos x="connsiteX1" y="connsiteY1"/>
              </a:cxn>
              <a:cxn ang="0">
                <a:pos x="connsiteX2" y="connsiteY2"/>
              </a:cxn>
              <a:cxn ang="0">
                <a:pos x="connsiteX3" y="connsiteY3"/>
              </a:cxn>
            </a:cxnLst>
            <a:rect l="l" t="t" r="r" b="b"/>
            <a:pathLst>
              <a:path w="251373" h="957979">
                <a:moveTo>
                  <a:pt x="0" y="0"/>
                </a:moveTo>
                <a:lnTo>
                  <a:pt x="125686" y="0"/>
                </a:lnTo>
                <a:lnTo>
                  <a:pt x="125686" y="957979"/>
                </a:lnTo>
                <a:lnTo>
                  <a:pt x="251373" y="957979"/>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3627" tIns="454230" rIns="113626" bIns="45422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8" name="任意多边形 47"/>
          <p:cNvSpPr/>
          <p:nvPr/>
        </p:nvSpPr>
        <p:spPr>
          <a:xfrm>
            <a:off x="3701611" y="5477786"/>
            <a:ext cx="251373" cy="478989"/>
          </a:xfrm>
          <a:custGeom>
            <a:avLst/>
            <a:gdLst>
              <a:gd name="connsiteX0" fmla="*/ 0 w 251373"/>
              <a:gd name="connsiteY0" fmla="*/ 0 h 478989"/>
              <a:gd name="connsiteX1" fmla="*/ 125686 w 251373"/>
              <a:gd name="connsiteY1" fmla="*/ 0 h 478989"/>
              <a:gd name="connsiteX2" fmla="*/ 125686 w 251373"/>
              <a:gd name="connsiteY2" fmla="*/ 478989 h 478989"/>
              <a:gd name="connsiteX3" fmla="*/ 251373 w 251373"/>
              <a:gd name="connsiteY3" fmla="*/ 478989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0"/>
                </a:moveTo>
                <a:lnTo>
                  <a:pt x="125686" y="0"/>
                </a:lnTo>
                <a:lnTo>
                  <a:pt x="125686" y="478989"/>
                </a:lnTo>
                <a:lnTo>
                  <a:pt x="251373" y="478989"/>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3701611" y="5432066"/>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6" rIns="132102" bIns="3943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0" name="任意多边形 49"/>
          <p:cNvSpPr/>
          <p:nvPr/>
        </p:nvSpPr>
        <p:spPr>
          <a:xfrm>
            <a:off x="3701611" y="4998796"/>
            <a:ext cx="251373" cy="478989"/>
          </a:xfrm>
          <a:custGeom>
            <a:avLst/>
            <a:gdLst>
              <a:gd name="connsiteX0" fmla="*/ 0 w 251373"/>
              <a:gd name="connsiteY0" fmla="*/ 478989 h 478989"/>
              <a:gd name="connsiteX1" fmla="*/ 125686 w 251373"/>
              <a:gd name="connsiteY1" fmla="*/ 478989 h 478989"/>
              <a:gd name="connsiteX2" fmla="*/ 125686 w 251373"/>
              <a:gd name="connsiteY2" fmla="*/ 0 h 478989"/>
              <a:gd name="connsiteX3" fmla="*/ 251373 w 251373"/>
              <a:gd name="connsiteY3" fmla="*/ 0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478989"/>
                </a:moveTo>
                <a:lnTo>
                  <a:pt x="125686" y="478989"/>
                </a:lnTo>
                <a:lnTo>
                  <a:pt x="125686" y="0"/>
                </a:lnTo>
                <a:lnTo>
                  <a:pt x="251373" y="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2" rIns="124862" bIns="225970"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1" name="任意多边形 50"/>
          <p:cNvSpPr/>
          <p:nvPr/>
        </p:nvSpPr>
        <p:spPr>
          <a:xfrm>
            <a:off x="3701611" y="4519806"/>
            <a:ext cx="251373" cy="957979"/>
          </a:xfrm>
          <a:custGeom>
            <a:avLst/>
            <a:gdLst>
              <a:gd name="connsiteX0" fmla="*/ 0 w 251373"/>
              <a:gd name="connsiteY0" fmla="*/ 957979 h 957979"/>
              <a:gd name="connsiteX1" fmla="*/ 125686 w 251373"/>
              <a:gd name="connsiteY1" fmla="*/ 957979 h 957979"/>
              <a:gd name="connsiteX2" fmla="*/ 125686 w 251373"/>
              <a:gd name="connsiteY2" fmla="*/ 0 h 957979"/>
              <a:gd name="connsiteX3" fmla="*/ 251373 w 251373"/>
              <a:gd name="connsiteY3" fmla="*/ 0 h 957979"/>
            </a:gdLst>
            <a:ahLst/>
            <a:cxnLst>
              <a:cxn ang="0">
                <a:pos x="connsiteX0" y="connsiteY0"/>
              </a:cxn>
              <a:cxn ang="0">
                <a:pos x="connsiteX1" y="connsiteY1"/>
              </a:cxn>
              <a:cxn ang="0">
                <a:pos x="connsiteX2" y="connsiteY2"/>
              </a:cxn>
              <a:cxn ang="0">
                <a:pos x="connsiteX3" y="connsiteY3"/>
              </a:cxn>
            </a:cxnLst>
            <a:rect l="l" t="t" r="r" b="b"/>
            <a:pathLst>
              <a:path w="251373" h="957979">
                <a:moveTo>
                  <a:pt x="0" y="957979"/>
                </a:moveTo>
                <a:lnTo>
                  <a:pt x="125686" y="957979"/>
                </a:lnTo>
                <a:lnTo>
                  <a:pt x="125686" y="0"/>
                </a:lnTo>
                <a:lnTo>
                  <a:pt x="251373" y="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3627" tIns="454230" rIns="113626" bIns="45422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2" name="任意多边形 51"/>
          <p:cNvSpPr/>
          <p:nvPr/>
        </p:nvSpPr>
        <p:spPr>
          <a:xfrm>
            <a:off x="2193368" y="3428819"/>
            <a:ext cx="251373" cy="2052000"/>
          </a:xfrm>
          <a:custGeom>
            <a:avLst/>
            <a:gdLst>
              <a:gd name="connsiteX0" fmla="*/ 0 w 251373"/>
              <a:gd name="connsiteY0" fmla="*/ 0 h 1915959"/>
              <a:gd name="connsiteX1" fmla="*/ 125686 w 251373"/>
              <a:gd name="connsiteY1" fmla="*/ 0 h 1915959"/>
              <a:gd name="connsiteX2" fmla="*/ 125686 w 251373"/>
              <a:gd name="connsiteY2" fmla="*/ 1915959 h 1915959"/>
              <a:gd name="connsiteX3" fmla="*/ 251373 w 251373"/>
              <a:gd name="connsiteY3" fmla="*/ 1915959 h 1915959"/>
            </a:gdLst>
            <a:ahLst/>
            <a:cxnLst>
              <a:cxn ang="0">
                <a:pos x="connsiteX0" y="connsiteY0"/>
              </a:cxn>
              <a:cxn ang="0">
                <a:pos x="connsiteX1" y="connsiteY1"/>
              </a:cxn>
              <a:cxn ang="0">
                <a:pos x="connsiteX2" y="connsiteY2"/>
              </a:cxn>
              <a:cxn ang="0">
                <a:pos x="connsiteX3" y="connsiteY3"/>
              </a:cxn>
            </a:cxnLst>
            <a:rect l="l" t="t" r="r" b="b"/>
            <a:pathLst>
              <a:path w="251373" h="1915959">
                <a:moveTo>
                  <a:pt x="0" y="0"/>
                </a:moveTo>
                <a:lnTo>
                  <a:pt x="125686" y="0"/>
                </a:lnTo>
                <a:lnTo>
                  <a:pt x="125686" y="1915959"/>
                </a:lnTo>
                <a:lnTo>
                  <a:pt x="251373" y="1915959"/>
                </a:lnTo>
              </a:path>
            </a:pathLst>
          </a:custGeom>
          <a:noFill/>
          <a:ln>
            <a:solidFill>
              <a:schemeClr val="accent6">
                <a:lumMod val="75000"/>
              </a:schemeClr>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0078" tIns="909670" rIns="90077" bIns="9096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3" name="任意多边形 52"/>
          <p:cNvSpPr/>
          <p:nvPr/>
        </p:nvSpPr>
        <p:spPr>
          <a:xfrm>
            <a:off x="5475863" y="3862089"/>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6" rIns="132103" bIns="3943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4" name="任意多边形 53"/>
          <p:cNvSpPr/>
          <p:nvPr/>
        </p:nvSpPr>
        <p:spPr>
          <a:xfrm>
            <a:off x="3701611" y="3428820"/>
            <a:ext cx="251373" cy="478989"/>
          </a:xfrm>
          <a:custGeom>
            <a:avLst/>
            <a:gdLst>
              <a:gd name="connsiteX0" fmla="*/ 0 w 251373"/>
              <a:gd name="connsiteY0" fmla="*/ 0 h 478989"/>
              <a:gd name="connsiteX1" fmla="*/ 125686 w 251373"/>
              <a:gd name="connsiteY1" fmla="*/ 0 h 478989"/>
              <a:gd name="connsiteX2" fmla="*/ 125686 w 251373"/>
              <a:gd name="connsiteY2" fmla="*/ 478989 h 478989"/>
              <a:gd name="connsiteX3" fmla="*/ 251373 w 251373"/>
              <a:gd name="connsiteY3" fmla="*/ 478989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0"/>
                </a:moveTo>
                <a:lnTo>
                  <a:pt x="125686" y="0"/>
                </a:lnTo>
                <a:lnTo>
                  <a:pt x="125686" y="478989"/>
                </a:lnTo>
                <a:lnTo>
                  <a:pt x="251373" y="478989"/>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5" name="任意多边形 54"/>
          <p:cNvSpPr/>
          <p:nvPr/>
        </p:nvSpPr>
        <p:spPr>
          <a:xfrm>
            <a:off x="5475863"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5" rIns="132103"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6" name="任意多边形 55"/>
          <p:cNvSpPr/>
          <p:nvPr/>
        </p:nvSpPr>
        <p:spPr>
          <a:xfrm>
            <a:off x="3701611"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5" rIns="132102"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7" name="任意多边形 56"/>
          <p:cNvSpPr/>
          <p:nvPr/>
        </p:nvSpPr>
        <p:spPr>
          <a:xfrm>
            <a:off x="9157368" y="3668315"/>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8" name="任意多边形 57"/>
          <p:cNvSpPr/>
          <p:nvPr/>
        </p:nvSpPr>
        <p:spPr>
          <a:xfrm>
            <a:off x="9157368" y="3428820"/>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9" name="任意多边形 58"/>
          <p:cNvSpPr/>
          <p:nvPr/>
        </p:nvSpPr>
        <p:spPr>
          <a:xfrm>
            <a:off x="6984106" y="2949830"/>
            <a:ext cx="251373" cy="718484"/>
          </a:xfrm>
          <a:custGeom>
            <a:avLst/>
            <a:gdLst>
              <a:gd name="connsiteX0" fmla="*/ 0 w 251373"/>
              <a:gd name="connsiteY0" fmla="*/ 0 h 718484"/>
              <a:gd name="connsiteX1" fmla="*/ 125686 w 251373"/>
              <a:gd name="connsiteY1" fmla="*/ 0 h 718484"/>
              <a:gd name="connsiteX2" fmla="*/ 125686 w 251373"/>
              <a:gd name="connsiteY2" fmla="*/ 718484 h 718484"/>
              <a:gd name="connsiteX3" fmla="*/ 251373 w 251373"/>
              <a:gd name="connsiteY3" fmla="*/ 718484 h 718484"/>
            </a:gdLst>
            <a:ahLst/>
            <a:cxnLst>
              <a:cxn ang="0">
                <a:pos x="connsiteX0" y="connsiteY0"/>
              </a:cxn>
              <a:cxn ang="0">
                <a:pos x="connsiteX1" y="connsiteY1"/>
              </a:cxn>
              <a:cxn ang="0">
                <a:pos x="connsiteX2" y="connsiteY2"/>
              </a:cxn>
              <a:cxn ang="0">
                <a:pos x="connsiteX3" y="connsiteY3"/>
              </a:cxn>
            </a:cxnLst>
            <a:rect l="l" t="t" r="r" b="b"/>
            <a:pathLst>
              <a:path w="251373" h="718484">
                <a:moveTo>
                  <a:pt x="0" y="0"/>
                </a:moveTo>
                <a:lnTo>
                  <a:pt x="125686" y="0"/>
                </a:lnTo>
                <a:lnTo>
                  <a:pt x="125686" y="718484"/>
                </a:lnTo>
                <a:lnTo>
                  <a:pt x="251373" y="71848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9357" tIns="340212" rIns="119357" bIns="34021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0" name="任意多边形 59"/>
          <p:cNvSpPr/>
          <p:nvPr/>
        </p:nvSpPr>
        <p:spPr>
          <a:xfrm>
            <a:off x="6984106" y="2949830"/>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1" name="任意多边形 60"/>
          <p:cNvSpPr/>
          <p:nvPr/>
        </p:nvSpPr>
        <p:spPr>
          <a:xfrm>
            <a:off x="6984106" y="2710335"/>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2" name="任意多边形 61"/>
          <p:cNvSpPr/>
          <p:nvPr/>
        </p:nvSpPr>
        <p:spPr>
          <a:xfrm>
            <a:off x="6984106" y="2231345"/>
            <a:ext cx="251373" cy="718484"/>
          </a:xfrm>
          <a:custGeom>
            <a:avLst/>
            <a:gdLst>
              <a:gd name="connsiteX0" fmla="*/ 0 w 251373"/>
              <a:gd name="connsiteY0" fmla="*/ 718484 h 718484"/>
              <a:gd name="connsiteX1" fmla="*/ 125686 w 251373"/>
              <a:gd name="connsiteY1" fmla="*/ 718484 h 718484"/>
              <a:gd name="connsiteX2" fmla="*/ 125686 w 251373"/>
              <a:gd name="connsiteY2" fmla="*/ 0 h 718484"/>
              <a:gd name="connsiteX3" fmla="*/ 251373 w 251373"/>
              <a:gd name="connsiteY3" fmla="*/ 0 h 718484"/>
            </a:gdLst>
            <a:ahLst/>
            <a:cxnLst>
              <a:cxn ang="0">
                <a:pos x="connsiteX0" y="connsiteY0"/>
              </a:cxn>
              <a:cxn ang="0">
                <a:pos x="connsiteX1" y="connsiteY1"/>
              </a:cxn>
              <a:cxn ang="0">
                <a:pos x="connsiteX2" y="connsiteY2"/>
              </a:cxn>
              <a:cxn ang="0">
                <a:pos x="connsiteX3" y="connsiteY3"/>
              </a:cxn>
            </a:cxnLst>
            <a:rect l="l" t="t" r="r" b="b"/>
            <a:pathLst>
              <a:path w="251373" h="718484">
                <a:moveTo>
                  <a:pt x="0" y="718484"/>
                </a:moveTo>
                <a:lnTo>
                  <a:pt x="125686" y="71848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9357" tIns="340213" rIns="119357" bIns="340212"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3" name="任意多边形 62"/>
          <p:cNvSpPr/>
          <p:nvPr/>
        </p:nvSpPr>
        <p:spPr>
          <a:xfrm>
            <a:off x="5475863" y="290411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5" rIns="132103"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4" name="任意多边形 63"/>
          <p:cNvSpPr/>
          <p:nvPr/>
        </p:nvSpPr>
        <p:spPr>
          <a:xfrm>
            <a:off x="3701611" y="2949830"/>
            <a:ext cx="251373" cy="478989"/>
          </a:xfrm>
          <a:custGeom>
            <a:avLst/>
            <a:gdLst>
              <a:gd name="connsiteX0" fmla="*/ 0 w 251373"/>
              <a:gd name="connsiteY0" fmla="*/ 478989 h 478989"/>
              <a:gd name="connsiteX1" fmla="*/ 125686 w 251373"/>
              <a:gd name="connsiteY1" fmla="*/ 478989 h 478989"/>
              <a:gd name="connsiteX2" fmla="*/ 125686 w 251373"/>
              <a:gd name="connsiteY2" fmla="*/ 0 h 478989"/>
              <a:gd name="connsiteX3" fmla="*/ 251373 w 251373"/>
              <a:gd name="connsiteY3" fmla="*/ 0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478989"/>
                </a:moveTo>
                <a:lnTo>
                  <a:pt x="125686" y="478989"/>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5" name="任意多边形 64"/>
          <p:cNvSpPr/>
          <p:nvPr/>
        </p:nvSpPr>
        <p:spPr>
          <a:xfrm>
            <a:off x="2193368"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5" rIns="132102"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7" name="任意多边形 66"/>
          <p:cNvSpPr/>
          <p:nvPr/>
        </p:nvSpPr>
        <p:spPr>
          <a:xfrm>
            <a:off x="3701611" y="1512860"/>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8" rIns="129707" bIns="11106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9" name="任意多边形 68"/>
          <p:cNvSpPr/>
          <p:nvPr/>
        </p:nvSpPr>
        <p:spPr>
          <a:xfrm>
            <a:off x="3701611" y="1273365"/>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8" rIns="129707" bIns="11106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0" name="任意多边形 69"/>
          <p:cNvSpPr/>
          <p:nvPr/>
        </p:nvSpPr>
        <p:spPr>
          <a:xfrm>
            <a:off x="2193368" y="1512860"/>
            <a:ext cx="251373" cy="1915959"/>
          </a:xfrm>
          <a:custGeom>
            <a:avLst/>
            <a:gdLst>
              <a:gd name="connsiteX0" fmla="*/ 0 w 251373"/>
              <a:gd name="connsiteY0" fmla="*/ 1915959 h 1915959"/>
              <a:gd name="connsiteX1" fmla="*/ 125686 w 251373"/>
              <a:gd name="connsiteY1" fmla="*/ 1915959 h 1915959"/>
              <a:gd name="connsiteX2" fmla="*/ 125686 w 251373"/>
              <a:gd name="connsiteY2" fmla="*/ 0 h 1915959"/>
              <a:gd name="connsiteX3" fmla="*/ 251373 w 251373"/>
              <a:gd name="connsiteY3" fmla="*/ 0 h 1915959"/>
            </a:gdLst>
            <a:ahLst/>
            <a:cxnLst>
              <a:cxn ang="0">
                <a:pos x="connsiteX0" y="connsiteY0"/>
              </a:cxn>
              <a:cxn ang="0">
                <a:pos x="connsiteX1" y="connsiteY1"/>
              </a:cxn>
              <a:cxn ang="0">
                <a:pos x="connsiteX2" y="connsiteY2"/>
              </a:cxn>
              <a:cxn ang="0">
                <a:pos x="connsiteX3" y="connsiteY3"/>
              </a:cxn>
            </a:cxnLst>
            <a:rect l="l" t="t" r="r" b="b"/>
            <a:pathLst>
              <a:path w="251373" h="1915959">
                <a:moveTo>
                  <a:pt x="0" y="1915959"/>
                </a:moveTo>
                <a:lnTo>
                  <a:pt x="125686" y="1915959"/>
                </a:lnTo>
                <a:lnTo>
                  <a:pt x="125686" y="0"/>
                </a:lnTo>
                <a:lnTo>
                  <a:pt x="251373" y="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0078" tIns="909670" rIns="90077" bIns="9096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1" name="任意多边形 70"/>
          <p:cNvSpPr/>
          <p:nvPr/>
        </p:nvSpPr>
        <p:spPr>
          <a:xfrm rot="16200000">
            <a:off x="993373" y="3237224"/>
            <a:ext cx="2016799" cy="383191"/>
          </a:xfrm>
          <a:custGeom>
            <a:avLst/>
            <a:gdLst>
              <a:gd name="connsiteX0" fmla="*/ 0 w 2016799"/>
              <a:gd name="connsiteY0" fmla="*/ 0 h 383191"/>
              <a:gd name="connsiteX1" fmla="*/ 2016799 w 2016799"/>
              <a:gd name="connsiteY1" fmla="*/ 0 h 383191"/>
              <a:gd name="connsiteX2" fmla="*/ 2016799 w 2016799"/>
              <a:gd name="connsiteY2" fmla="*/ 383191 h 383191"/>
              <a:gd name="connsiteX3" fmla="*/ 0 w 2016799"/>
              <a:gd name="connsiteY3" fmla="*/ 383191 h 383191"/>
              <a:gd name="connsiteX4" fmla="*/ 0 w 201679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99" h="383191">
                <a:moveTo>
                  <a:pt x="0" y="0"/>
                </a:moveTo>
                <a:lnTo>
                  <a:pt x="2016799" y="0"/>
                </a:lnTo>
                <a:lnTo>
                  <a:pt x="201679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699" rIns="12701" bIns="12700" numCol="1" spcCol="1270" anchor="ctr" anchorCtr="0">
            <a:noAutofit/>
          </a:bodyPr>
          <a:lstStyle/>
          <a:p>
            <a:pPr algn="ctr" defTabSz="889000">
              <a:lnSpc>
                <a:spcPct val="90000"/>
              </a:lnSpc>
              <a:spcBef>
                <a:spcPct val="0"/>
              </a:spcBef>
              <a:spcAft>
                <a:spcPct val="35000"/>
              </a:spcAft>
            </a:pPr>
            <a:r>
              <a:rPr lang="zh-CN" altLang="en-US" sz="2400" smtClean="0">
                <a:solidFill>
                  <a:prstClr val="black">
                    <a:hueOff val="0"/>
                    <a:satOff val="0"/>
                    <a:lumOff val="0"/>
                    <a:alphaOff val="0"/>
                  </a:prstClr>
                </a:solidFill>
                <a:latin typeface="+mj-ea"/>
                <a:ea typeface="方正清刻本悦宋简体" panose="02000000000000000000" pitchFamily="2" charset="-122"/>
              </a:rPr>
              <a:t>唯物辩证法</a:t>
            </a:r>
            <a:endParaRPr lang="zh-CN" altLang="en-US" sz="2400" dirty="0">
              <a:solidFill>
                <a:prstClr val="black">
                  <a:hueOff val="0"/>
                  <a:satOff val="0"/>
                  <a:lumOff val="0"/>
                  <a:alphaOff val="0"/>
                </a:prstClr>
              </a:solidFill>
              <a:latin typeface="+mj-ea"/>
              <a:ea typeface="方正清刻本悦宋简体" panose="02000000000000000000" pitchFamily="2" charset="-122"/>
            </a:endParaRPr>
          </a:p>
        </p:txBody>
      </p:sp>
      <p:sp>
        <p:nvSpPr>
          <p:cNvPr id="72" name="任意多边形 71"/>
          <p:cNvSpPr/>
          <p:nvPr/>
        </p:nvSpPr>
        <p:spPr>
          <a:xfrm>
            <a:off x="2444742" y="132126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4472C4"/>
                </a:solidFill>
                <a:latin typeface="微软雅黑" panose="020B0503020204020204" pitchFamily="34" charset="-122"/>
                <a:ea typeface="微软雅黑" panose="020B0503020204020204" pitchFamily="34" charset="-122"/>
              </a:rPr>
              <a:t>2</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总特征</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73" name="任意多边形 72"/>
          <p:cNvSpPr/>
          <p:nvPr/>
        </p:nvSpPr>
        <p:spPr>
          <a:xfrm>
            <a:off x="3952985" y="1081769"/>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white"/>
                </a:solidFill>
              </a:rPr>
              <a:t>联系</a:t>
            </a:r>
            <a:endParaRPr lang="zh-CN" altLang="en-US" sz="2000" dirty="0">
              <a:solidFill>
                <a:prstClr val="white"/>
              </a:solidFill>
            </a:endParaRPr>
          </a:p>
        </p:txBody>
      </p:sp>
      <p:sp>
        <p:nvSpPr>
          <p:cNvPr id="75" name="任意多边形 74"/>
          <p:cNvSpPr/>
          <p:nvPr/>
        </p:nvSpPr>
        <p:spPr>
          <a:xfrm>
            <a:off x="3952985" y="1560759"/>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发展</a:t>
            </a:r>
            <a:endParaRPr lang="zh-CN" altLang="en-US" sz="2000" dirty="0">
              <a:solidFill>
                <a:prstClr val="black">
                  <a:hueOff val="0"/>
                  <a:satOff val="0"/>
                  <a:lumOff val="0"/>
                  <a:alphaOff val="0"/>
                </a:prstClr>
              </a:solidFill>
            </a:endParaRPr>
          </a:p>
        </p:txBody>
      </p:sp>
      <p:sp>
        <p:nvSpPr>
          <p:cNvPr id="77" name="任意多边形 76"/>
          <p:cNvSpPr/>
          <p:nvPr/>
        </p:nvSpPr>
        <p:spPr>
          <a:xfrm>
            <a:off x="2444742" y="323722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ED7D31"/>
                </a:solidFill>
                <a:latin typeface="微软雅黑" panose="020B0503020204020204" pitchFamily="34" charset="-122"/>
                <a:ea typeface="微软雅黑" panose="020B0503020204020204" pitchFamily="34" charset="-122"/>
              </a:rPr>
              <a:t>3</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规律</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78" name="任意多边形 77"/>
          <p:cNvSpPr/>
          <p:nvPr/>
        </p:nvSpPr>
        <p:spPr>
          <a:xfrm>
            <a:off x="3952985" y="275823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white"/>
                </a:solidFill>
              </a:rPr>
              <a:t>对立统一</a:t>
            </a:r>
            <a:endParaRPr lang="zh-CN" altLang="en-US" sz="2000" b="1" dirty="0">
              <a:solidFill>
                <a:prstClr val="white"/>
              </a:solidFill>
            </a:endParaRPr>
          </a:p>
        </p:txBody>
      </p:sp>
      <p:sp>
        <p:nvSpPr>
          <p:cNvPr id="79" name="任意多边形 78"/>
          <p:cNvSpPr/>
          <p:nvPr/>
        </p:nvSpPr>
        <p:spPr>
          <a:xfrm>
            <a:off x="5727237" y="275823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动力</a:t>
            </a:r>
            <a:endParaRPr lang="zh-CN" altLang="en-US" sz="2000" dirty="0">
              <a:solidFill>
                <a:prstClr val="black">
                  <a:hueOff val="0"/>
                  <a:satOff val="0"/>
                  <a:lumOff val="0"/>
                  <a:alphaOff val="0"/>
                </a:prstClr>
              </a:solidFill>
            </a:endParaRPr>
          </a:p>
        </p:txBody>
      </p:sp>
      <p:sp>
        <p:nvSpPr>
          <p:cNvPr id="80" name="任意多边形 79"/>
          <p:cNvSpPr/>
          <p:nvPr/>
        </p:nvSpPr>
        <p:spPr>
          <a:xfrm>
            <a:off x="7235480" y="203974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同一性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斗争性</a:t>
            </a:r>
            <a:endParaRPr lang="zh-CN" altLang="en-US" sz="2000" dirty="0">
              <a:solidFill>
                <a:prstClr val="black">
                  <a:hueOff val="0"/>
                  <a:satOff val="0"/>
                  <a:lumOff val="0"/>
                  <a:alphaOff val="0"/>
                </a:prstClr>
              </a:solidFill>
            </a:endParaRPr>
          </a:p>
        </p:txBody>
      </p:sp>
      <p:sp>
        <p:nvSpPr>
          <p:cNvPr id="81" name="任意多边形 80"/>
          <p:cNvSpPr/>
          <p:nvPr/>
        </p:nvSpPr>
        <p:spPr>
          <a:xfrm>
            <a:off x="7235480" y="251873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内因</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外因</a:t>
            </a:r>
            <a:endParaRPr lang="zh-CN" altLang="en-US" sz="2000" dirty="0">
              <a:solidFill>
                <a:prstClr val="black">
                  <a:hueOff val="0"/>
                  <a:satOff val="0"/>
                  <a:lumOff val="0"/>
                  <a:alphaOff val="0"/>
                </a:prstClr>
              </a:solidFill>
            </a:endParaRPr>
          </a:p>
        </p:txBody>
      </p:sp>
      <p:sp>
        <p:nvSpPr>
          <p:cNvPr id="82" name="任意多边形 81"/>
          <p:cNvSpPr/>
          <p:nvPr/>
        </p:nvSpPr>
        <p:spPr>
          <a:xfrm>
            <a:off x="7235480" y="299772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white"/>
                </a:solidFill>
              </a:rPr>
              <a:t>普遍性</a:t>
            </a:r>
            <a:r>
              <a:rPr lang="en-US" altLang="zh-CN" sz="2000" dirty="0">
                <a:solidFill>
                  <a:prstClr val="white"/>
                </a:solidFill>
              </a:rPr>
              <a:t>VS</a:t>
            </a:r>
            <a:r>
              <a:rPr lang="zh-CN" altLang="en-US" sz="2000" dirty="0">
                <a:solidFill>
                  <a:prstClr val="white"/>
                </a:solidFill>
              </a:rPr>
              <a:t>特殊性</a:t>
            </a:r>
            <a:endParaRPr lang="zh-CN" altLang="en-US" sz="2000" dirty="0">
              <a:solidFill>
                <a:prstClr val="white"/>
              </a:solidFill>
            </a:endParaRPr>
          </a:p>
        </p:txBody>
      </p:sp>
      <p:sp>
        <p:nvSpPr>
          <p:cNvPr id="83" name="任意多边形 82"/>
          <p:cNvSpPr/>
          <p:nvPr/>
        </p:nvSpPr>
        <p:spPr>
          <a:xfrm>
            <a:off x="7235480" y="347671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white"/>
                </a:solidFill>
              </a:rPr>
              <a:t>不平衡性</a:t>
            </a:r>
            <a:endParaRPr lang="zh-CN" altLang="en-US" sz="2000" dirty="0">
              <a:solidFill>
                <a:prstClr val="white"/>
              </a:solidFill>
            </a:endParaRPr>
          </a:p>
        </p:txBody>
      </p:sp>
      <p:sp>
        <p:nvSpPr>
          <p:cNvPr id="84" name="任意多边形 83"/>
          <p:cNvSpPr/>
          <p:nvPr/>
        </p:nvSpPr>
        <p:spPr>
          <a:xfrm>
            <a:off x="9408742" y="3237224"/>
            <a:ext cx="192188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主次矛盾</a:t>
            </a:r>
            <a:endParaRPr lang="zh-CN" altLang="en-US" sz="2000" dirty="0">
              <a:solidFill>
                <a:prstClr val="black">
                  <a:hueOff val="0"/>
                  <a:satOff val="0"/>
                  <a:lumOff val="0"/>
                  <a:alphaOff val="0"/>
                </a:prstClr>
              </a:solidFill>
            </a:endParaRPr>
          </a:p>
        </p:txBody>
      </p:sp>
      <p:sp>
        <p:nvSpPr>
          <p:cNvPr id="85" name="任意多边形 84"/>
          <p:cNvSpPr/>
          <p:nvPr/>
        </p:nvSpPr>
        <p:spPr>
          <a:xfrm>
            <a:off x="9408742" y="3716214"/>
            <a:ext cx="192188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矛盾的主次方面</a:t>
            </a:r>
            <a:endParaRPr lang="zh-CN" altLang="en-US" sz="2000" dirty="0">
              <a:solidFill>
                <a:prstClr val="black">
                  <a:hueOff val="0"/>
                  <a:satOff val="0"/>
                  <a:lumOff val="0"/>
                  <a:alphaOff val="0"/>
                </a:prstClr>
              </a:solidFill>
            </a:endParaRPr>
          </a:p>
        </p:txBody>
      </p:sp>
      <p:sp>
        <p:nvSpPr>
          <p:cNvPr id="86" name="任意多边形 85"/>
          <p:cNvSpPr/>
          <p:nvPr/>
        </p:nvSpPr>
        <p:spPr>
          <a:xfrm>
            <a:off x="3952985" y="323722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white"/>
                </a:solidFill>
              </a:rPr>
              <a:t>质量互变</a:t>
            </a:r>
            <a:endParaRPr lang="zh-CN" altLang="en-US" sz="2000" b="1" dirty="0">
              <a:solidFill>
                <a:prstClr val="white"/>
              </a:solidFill>
            </a:endParaRPr>
          </a:p>
        </p:txBody>
      </p:sp>
      <p:sp>
        <p:nvSpPr>
          <p:cNvPr id="87" name="任意多边形 86"/>
          <p:cNvSpPr/>
          <p:nvPr/>
        </p:nvSpPr>
        <p:spPr>
          <a:xfrm>
            <a:off x="5727237" y="323722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状态</a:t>
            </a:r>
            <a:endParaRPr lang="zh-CN" altLang="en-US" sz="2000" dirty="0">
              <a:solidFill>
                <a:prstClr val="black">
                  <a:hueOff val="0"/>
                  <a:satOff val="0"/>
                  <a:lumOff val="0"/>
                  <a:alphaOff val="0"/>
                </a:prstClr>
              </a:solidFill>
            </a:endParaRPr>
          </a:p>
        </p:txBody>
      </p:sp>
      <p:sp>
        <p:nvSpPr>
          <p:cNvPr id="88" name="任意多边形 87"/>
          <p:cNvSpPr/>
          <p:nvPr/>
        </p:nvSpPr>
        <p:spPr>
          <a:xfrm>
            <a:off x="3952985" y="371621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否定之否定</a:t>
            </a:r>
            <a:endParaRPr lang="zh-CN" altLang="en-US" sz="2000" dirty="0">
              <a:solidFill>
                <a:prstClr val="black">
                  <a:hueOff val="0"/>
                  <a:satOff val="0"/>
                  <a:lumOff val="0"/>
                  <a:alphaOff val="0"/>
                </a:prstClr>
              </a:solidFill>
            </a:endParaRPr>
          </a:p>
        </p:txBody>
      </p:sp>
      <p:sp>
        <p:nvSpPr>
          <p:cNvPr id="89" name="任意多边形 88"/>
          <p:cNvSpPr/>
          <p:nvPr/>
        </p:nvSpPr>
        <p:spPr>
          <a:xfrm>
            <a:off x="5727237" y="371621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趋势</a:t>
            </a:r>
            <a:endParaRPr lang="zh-CN" altLang="en-US" sz="2000" dirty="0">
              <a:solidFill>
                <a:prstClr val="black">
                  <a:hueOff val="0"/>
                  <a:satOff val="0"/>
                  <a:lumOff val="0"/>
                  <a:alphaOff val="0"/>
                </a:prstClr>
              </a:solidFill>
            </a:endParaRPr>
          </a:p>
        </p:txBody>
      </p:sp>
      <p:sp>
        <p:nvSpPr>
          <p:cNvPr id="90" name="任意多边形 89"/>
          <p:cNvSpPr/>
          <p:nvPr/>
        </p:nvSpPr>
        <p:spPr>
          <a:xfrm>
            <a:off x="2444742" y="5286190"/>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70AD47">
                    <a:lumMod val="75000"/>
                  </a:srgbClr>
                </a:solidFill>
                <a:latin typeface="微软雅黑" panose="020B0503020204020204" pitchFamily="34" charset="-122"/>
                <a:ea typeface="微软雅黑" panose="020B0503020204020204" pitchFamily="34" charset="-122"/>
              </a:rPr>
              <a:t>5</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范畴</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91" name="任意多边形 90"/>
          <p:cNvSpPr/>
          <p:nvPr/>
        </p:nvSpPr>
        <p:spPr>
          <a:xfrm>
            <a:off x="3952985" y="432821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原因</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结果</a:t>
            </a:r>
            <a:endParaRPr lang="zh-CN" altLang="en-US" sz="2000" dirty="0">
              <a:solidFill>
                <a:prstClr val="black">
                  <a:hueOff val="0"/>
                  <a:satOff val="0"/>
                  <a:lumOff val="0"/>
                  <a:alphaOff val="0"/>
                </a:prstClr>
              </a:solidFill>
            </a:endParaRPr>
          </a:p>
        </p:txBody>
      </p:sp>
      <p:sp>
        <p:nvSpPr>
          <p:cNvPr id="92" name="任意多边形 91"/>
          <p:cNvSpPr/>
          <p:nvPr/>
        </p:nvSpPr>
        <p:spPr>
          <a:xfrm>
            <a:off x="3952985" y="480720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必然性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偶然性</a:t>
            </a:r>
            <a:endParaRPr lang="zh-CN" altLang="en-US" sz="2000" dirty="0">
              <a:solidFill>
                <a:prstClr val="black">
                  <a:hueOff val="0"/>
                  <a:satOff val="0"/>
                  <a:lumOff val="0"/>
                  <a:alphaOff val="0"/>
                </a:prstClr>
              </a:solidFill>
            </a:endParaRPr>
          </a:p>
        </p:txBody>
      </p:sp>
      <p:sp>
        <p:nvSpPr>
          <p:cNvPr id="93" name="任意多边形 92"/>
          <p:cNvSpPr/>
          <p:nvPr/>
        </p:nvSpPr>
        <p:spPr>
          <a:xfrm>
            <a:off x="3952985" y="528619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可能性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现实性</a:t>
            </a:r>
            <a:endParaRPr lang="zh-CN" altLang="en-US" sz="2000" dirty="0">
              <a:solidFill>
                <a:prstClr val="black">
                  <a:hueOff val="0"/>
                  <a:satOff val="0"/>
                  <a:lumOff val="0"/>
                  <a:alphaOff val="0"/>
                </a:prstClr>
              </a:solidFill>
            </a:endParaRPr>
          </a:p>
        </p:txBody>
      </p:sp>
      <p:sp>
        <p:nvSpPr>
          <p:cNvPr id="94" name="任意多边形 93"/>
          <p:cNvSpPr/>
          <p:nvPr/>
        </p:nvSpPr>
        <p:spPr>
          <a:xfrm>
            <a:off x="3952985" y="576518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内容</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形式</a:t>
            </a:r>
            <a:endParaRPr lang="zh-CN" altLang="en-US" sz="2000" dirty="0">
              <a:solidFill>
                <a:prstClr val="black">
                  <a:hueOff val="0"/>
                  <a:satOff val="0"/>
                  <a:lumOff val="0"/>
                  <a:alphaOff val="0"/>
                </a:prstClr>
              </a:solidFill>
            </a:endParaRPr>
          </a:p>
        </p:txBody>
      </p:sp>
      <p:sp>
        <p:nvSpPr>
          <p:cNvPr id="95" name="任意多边形 94"/>
          <p:cNvSpPr/>
          <p:nvPr/>
        </p:nvSpPr>
        <p:spPr>
          <a:xfrm>
            <a:off x="3952985" y="624417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本质</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现象</a:t>
            </a:r>
            <a:endParaRPr lang="zh-CN" altLang="en-US" sz="2000" dirty="0">
              <a:solidFill>
                <a:prstClr val="black">
                  <a:hueOff val="0"/>
                  <a:satOff val="0"/>
                  <a:lumOff val="0"/>
                  <a:alphaOff val="0"/>
                </a:prstClr>
              </a:solidFill>
            </a:endParaRPr>
          </a:p>
        </p:txBody>
      </p:sp>
      <p:sp>
        <p:nvSpPr>
          <p:cNvPr id="3" name="TextBox 2"/>
          <p:cNvSpPr txBox="1"/>
          <p:nvPr/>
        </p:nvSpPr>
        <p:spPr>
          <a:xfrm>
            <a:off x="8319684" y="5648626"/>
            <a:ext cx="3323988" cy="499624"/>
          </a:xfrm>
          <a:prstGeom prst="rect">
            <a:avLst/>
          </a:prstGeom>
          <a:noFill/>
        </p:spPr>
        <p:txBody>
          <a:bodyPr wrap="square" rtlCol="0">
            <a:spAutoFit/>
          </a:bodyPr>
          <a:lstStyle/>
          <a:p>
            <a:pPr>
              <a:lnSpc>
                <a:spcPct val="150000"/>
              </a:lnSpc>
            </a:pPr>
            <a:r>
              <a:rPr lang="zh-CN" altLang="en-US" sz="2000" b="1" dirty="0" smtClean="0">
                <a:solidFill>
                  <a:srgbClr val="7030A0"/>
                </a:solidFill>
                <a:latin typeface="微软雅黑" panose="020B0503020204020204" pitchFamily="34" charset="-122"/>
                <a:ea typeface="微软雅黑" panose="020B0503020204020204" pitchFamily="34" charset="-122"/>
              </a:rPr>
              <a:t>记忆：</a:t>
            </a:r>
            <a:r>
              <a:rPr lang="en-US" altLang="zh-CN" sz="2000" b="1" dirty="0" smtClean="0">
                <a:solidFill>
                  <a:srgbClr val="7030A0"/>
                </a:solidFill>
                <a:latin typeface="微软雅黑" panose="020B0503020204020204" pitchFamily="34" charset="-122"/>
                <a:ea typeface="微软雅黑" panose="020B0503020204020204" pitchFamily="34" charset="-122"/>
              </a:rPr>
              <a:t>2/3/5</a:t>
            </a:r>
            <a:endParaRPr lang="zh-CN" altLang="en-US" sz="2000" b="1" dirty="0" smtClean="0">
              <a:solidFill>
                <a:srgbClr val="7030A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71575" y="547370"/>
            <a:ext cx="9613265" cy="722630"/>
          </a:xfrm>
          <a:prstGeom prst="rect">
            <a:avLst/>
          </a:prstGeom>
          <a:noFill/>
          <a:ln w="9525">
            <a:noFill/>
          </a:ln>
        </p:spPr>
        <p:txBody>
          <a:bodyPr anchor="ctr"/>
          <a:lstStyle>
            <a:lvl1pPr algn="l" defTabSz="914400" rtl="0" eaLnBrk="1" latinLnBrk="0" hangingPunct="1">
              <a:lnSpc>
                <a:spcPct val="90000"/>
              </a:lnSpc>
              <a:spcBef>
                <a:spcPct val="0"/>
              </a:spcBef>
              <a:buNone/>
              <a:defRPr sz="3600" b="1"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sz="3200">
                <a:sym typeface="+mn-ea"/>
              </a:rPr>
              <a:t>第一章     物质世界及其发展规律</a:t>
            </a:r>
            <a:endParaRPr lang="zh-CN" altLang="en-US" sz="3200"/>
          </a:p>
        </p:txBody>
      </p:sp>
      <p:grpSp>
        <p:nvGrpSpPr>
          <p:cNvPr id="18" name="组合 17"/>
          <p:cNvGrpSpPr/>
          <p:nvPr/>
        </p:nvGrpSpPr>
        <p:grpSpPr>
          <a:xfrm>
            <a:off x="1621790" y="1454150"/>
            <a:ext cx="8201446" cy="3246755"/>
            <a:chOff x="3204" y="2295"/>
            <a:chExt cx="11588" cy="4223"/>
          </a:xfrm>
        </p:grpSpPr>
        <p:sp>
          <p:nvSpPr>
            <p:cNvPr id="194" name=" 194"/>
            <p:cNvSpPr/>
            <p:nvPr/>
          </p:nvSpPr>
          <p:spPr>
            <a:xfrm>
              <a:off x="3204" y="2295"/>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1</a:t>
              </a:r>
              <a:endParaRPr lang="en-US" altLang="zh-CN" sz="3200" b="1">
                <a:solidFill>
                  <a:srgbClr val="FFFFFF"/>
                </a:solidFill>
              </a:endParaRPr>
            </a:p>
          </p:txBody>
        </p:sp>
        <p:sp>
          <p:nvSpPr>
            <p:cNvPr id="220" name=" 220"/>
            <p:cNvSpPr/>
            <p:nvPr/>
          </p:nvSpPr>
          <p:spPr>
            <a:xfrm>
              <a:off x="5077" y="2295"/>
              <a:ext cx="9715" cy="11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rPr>
                <a:t>物质世界和实践</a:t>
              </a:r>
              <a:endParaRPr lang="zh-CN" altLang="zh-CN" sz="2800" b="1">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endParaRPr>
            </a:p>
          </p:txBody>
        </p:sp>
        <p:grpSp>
          <p:nvGrpSpPr>
            <p:cNvPr id="17" name="组合 16"/>
            <p:cNvGrpSpPr/>
            <p:nvPr/>
          </p:nvGrpSpPr>
          <p:grpSpPr>
            <a:xfrm>
              <a:off x="3204" y="3806"/>
              <a:ext cx="11588" cy="1195"/>
              <a:chOff x="3204" y="4047"/>
              <a:chExt cx="11588" cy="1195"/>
            </a:xfrm>
          </p:grpSpPr>
          <p:sp>
            <p:nvSpPr>
              <p:cNvPr id="6" name=" 194"/>
              <p:cNvSpPr/>
              <p:nvPr/>
            </p:nvSpPr>
            <p:spPr>
              <a:xfrm>
                <a:off x="3204" y="4047"/>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2</a:t>
                </a:r>
                <a:endParaRPr lang="en-US" altLang="zh-CN" sz="3200" b="1">
                  <a:solidFill>
                    <a:srgbClr val="FFFFFF"/>
                  </a:solidFill>
                </a:endParaRPr>
              </a:p>
            </p:txBody>
          </p:sp>
          <p:sp>
            <p:nvSpPr>
              <p:cNvPr id="11" name=" 220"/>
              <p:cNvSpPr/>
              <p:nvPr/>
            </p:nvSpPr>
            <p:spPr>
              <a:xfrm>
                <a:off x="5077" y="4047"/>
                <a:ext cx="9715" cy="11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rPr>
                  <a:t>物质世界的普遍联系和永恒发展</a:t>
                </a:r>
                <a:endParaRPr lang="zh-CN" altLang="zh-CN" sz="2800" b="1" dirty="0" smtClean="0">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endParaRPr>
              </a:p>
            </p:txBody>
          </p:sp>
        </p:grpSp>
        <p:grpSp>
          <p:nvGrpSpPr>
            <p:cNvPr id="8" name="组合 7"/>
            <p:cNvGrpSpPr/>
            <p:nvPr/>
          </p:nvGrpSpPr>
          <p:grpSpPr>
            <a:xfrm>
              <a:off x="3204" y="5323"/>
              <a:ext cx="11588" cy="1195"/>
              <a:chOff x="3204" y="5732"/>
              <a:chExt cx="11588" cy="1195"/>
            </a:xfrm>
          </p:grpSpPr>
          <p:sp>
            <p:nvSpPr>
              <p:cNvPr id="7" name=" 194"/>
              <p:cNvSpPr/>
              <p:nvPr/>
            </p:nvSpPr>
            <p:spPr>
              <a:xfrm>
                <a:off x="3204" y="5732"/>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3</a:t>
                </a:r>
                <a:endParaRPr lang="en-US" altLang="zh-CN" sz="3200" b="1">
                  <a:solidFill>
                    <a:srgbClr val="FFFFFF"/>
                  </a:solidFill>
                </a:endParaRPr>
              </a:p>
            </p:txBody>
          </p:sp>
          <p:sp>
            <p:nvSpPr>
              <p:cNvPr id="12" name=" 220"/>
              <p:cNvSpPr/>
              <p:nvPr/>
            </p:nvSpPr>
            <p:spPr>
              <a:xfrm>
                <a:off x="5077" y="5749"/>
                <a:ext cx="9715" cy="1178"/>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rgbClr val="FFFFFF"/>
                    </a:solidFill>
                    <a:latin typeface="方正清刻本悦宋简体" panose="02000000000000000000" pitchFamily="2" charset="-122"/>
                    <a:ea typeface="方正清刻本悦宋简体" panose="02000000000000000000" pitchFamily="2" charset="-122"/>
                    <a:sym typeface="+mn-ea"/>
                  </a:rPr>
                  <a:t>客观规律性与主观能动性</a:t>
                </a:r>
                <a:endParaRPr lang="zh-CN" altLang="zh-CN" sz="2800" b="1">
                  <a:solidFill>
                    <a:srgbClr val="FFFFFF"/>
                  </a:solidFill>
                  <a:latin typeface="方正清刻本悦宋简体" panose="02000000000000000000" pitchFamily="2" charset="-122"/>
                  <a:ea typeface="方正清刻本悦宋简体" panose="02000000000000000000" pitchFamily="2" charset="-122"/>
                  <a:sym typeface="+mn-ea"/>
                </a:endParaRPr>
              </a:p>
            </p:txBody>
          </p:sp>
        </p:grpSp>
      </p:grpSp>
      <p:sp>
        <p:nvSpPr>
          <p:cNvPr id="3" name=" 194"/>
          <p:cNvSpPr/>
          <p:nvPr/>
        </p:nvSpPr>
        <p:spPr>
          <a:xfrm>
            <a:off x="1621790" y="4955002"/>
            <a:ext cx="801885" cy="918748"/>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4</a:t>
            </a:r>
            <a:endParaRPr lang="en-US" altLang="zh-CN" sz="3200" b="1">
              <a:solidFill>
                <a:srgbClr val="FFFFFF"/>
              </a:solidFill>
            </a:endParaRPr>
          </a:p>
        </p:txBody>
      </p:sp>
      <p:sp>
        <p:nvSpPr>
          <p:cNvPr id="4" name=" 220"/>
          <p:cNvSpPr/>
          <p:nvPr/>
        </p:nvSpPr>
        <p:spPr>
          <a:xfrm>
            <a:off x="2947412" y="4954737"/>
            <a:ext cx="6875824" cy="9056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rPr>
              <a:t>解放思想实事求是</a:t>
            </a:r>
            <a:endParaRPr lang="zh-CN" altLang="zh-CN" sz="2800" b="1" dirty="0" smtClean="0">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15795" y="1717675"/>
            <a:ext cx="7492365" cy="1383665"/>
          </a:xfrm>
          <a:prstGeom prst="rect">
            <a:avLst/>
          </a:prstGeom>
          <a:noFill/>
        </p:spPr>
        <p:txBody>
          <a:bodyPr wrap="square" rtlCol="0">
            <a:spAutoFit/>
          </a:bodyPr>
          <a:lstStyle/>
          <a:p>
            <a:r>
              <a:rPr lang="zh-CN" altLang="en-US" sz="2800">
                <a:latin typeface="楷体" panose="02010609060101010101" pitchFamily="49" charset="-122"/>
                <a:ea typeface="楷体" panose="02010609060101010101" pitchFamily="49" charset="-122"/>
              </a:rPr>
              <a:t>春夏秋冬四季更迭</a:t>
            </a:r>
            <a:endParaRPr lang="zh-CN" altLang="en-US" sz="2800">
              <a:latin typeface="楷体" panose="02010609060101010101" pitchFamily="49" charset="-122"/>
              <a:ea typeface="楷体" panose="02010609060101010101" pitchFamily="49" charset="-122"/>
            </a:endParaRPr>
          </a:p>
          <a:p>
            <a:endParaRPr lang="zh-CN" altLang="en-US" sz="2800">
              <a:latin typeface="楷体" panose="02010609060101010101" pitchFamily="49" charset="-122"/>
              <a:ea typeface="楷体" panose="02010609060101010101" pitchFamily="49" charset="-122"/>
            </a:endParaRPr>
          </a:p>
          <a:p>
            <a:r>
              <a:rPr lang="zh-CN" altLang="en-US" sz="2800">
                <a:latin typeface="楷体" panose="02010609060101010101" pitchFamily="49" charset="-122"/>
                <a:ea typeface="楷体" panose="02010609060101010101" pitchFamily="49" charset="-122"/>
              </a:rPr>
              <a:t>人要经历生老病死</a:t>
            </a:r>
            <a:endParaRPr lang="zh-CN" altLang="en-US" sz="2800">
              <a:latin typeface="楷体" panose="02010609060101010101" pitchFamily="49" charset="-122"/>
              <a:ea typeface="楷体" panose="02010609060101010101" pitchFamily="49" charset="-122"/>
            </a:endParaRPr>
          </a:p>
        </p:txBody>
      </p:sp>
      <p:sp>
        <p:nvSpPr>
          <p:cNvPr id="3" name="文本框 2"/>
          <p:cNvSpPr txBox="1"/>
          <p:nvPr/>
        </p:nvSpPr>
        <p:spPr>
          <a:xfrm>
            <a:off x="7315200" y="2030095"/>
            <a:ext cx="1400175" cy="583565"/>
          </a:xfrm>
          <a:prstGeom prst="rect">
            <a:avLst/>
          </a:prstGeom>
          <a:noFill/>
        </p:spPr>
        <p:txBody>
          <a:bodyPr wrap="square" rtlCol="0">
            <a:spAutoFit/>
          </a:bodyPr>
          <a:lstStyle/>
          <a:p>
            <a:r>
              <a:rPr lang="zh-CN" altLang="en-US" sz="3200">
                <a:latin typeface="华文中宋" panose="02010600040101010101" charset="-122"/>
                <a:ea typeface="华文中宋" panose="02010600040101010101" charset="-122"/>
              </a:rPr>
              <a:t>规律</a:t>
            </a:r>
            <a:endParaRPr lang="zh-CN" altLang="en-US" sz="320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4000" y="1360205"/>
            <a:ext cx="11161240" cy="645160"/>
          </a:xfrm>
          <a:prstGeom prst="rect">
            <a:avLst/>
          </a:prstGeom>
          <a:noFill/>
        </p:spPr>
        <p:txBody>
          <a:bodyPr wrap="square" rtlCol="0">
            <a:spAutoFit/>
          </a:bodyPr>
          <a:lstStyle/>
          <a:p>
            <a:pPr>
              <a:lnSpc>
                <a:spcPct val="15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1】</a:t>
            </a:r>
            <a:r>
              <a:rPr lang="zh-CN" altLang="en-US" sz="2400" dirty="0" smtClean="0">
                <a:latin typeface="华文中宋" panose="02010600040101010101" charset="-122"/>
                <a:ea typeface="华文中宋" panose="02010600040101010101" charset="-122"/>
              </a:rPr>
              <a:t>客观规律</a:t>
            </a:r>
            <a:endParaRPr lang="en-US" altLang="zh-CN" sz="2400" dirty="0" smtClean="0">
              <a:latin typeface="华文中宋" panose="02010600040101010101" charset="-122"/>
              <a:ea typeface="华文中宋" panose="02010600040101010101" charset="-122"/>
            </a:endParaRPr>
          </a:p>
        </p:txBody>
      </p:sp>
      <p:sp>
        <p:nvSpPr>
          <p:cNvPr id="3" name="文本框 2"/>
          <p:cNvSpPr txBox="1"/>
          <p:nvPr/>
        </p:nvSpPr>
        <p:spPr>
          <a:xfrm>
            <a:off x="1099185" y="2005330"/>
            <a:ext cx="9993630" cy="1938020"/>
          </a:xfrm>
          <a:prstGeom prst="rect">
            <a:avLst/>
          </a:prstGeom>
          <a:noFill/>
        </p:spPr>
        <p:txBody>
          <a:bodyPr wrap="square" rtlCol="0">
            <a:spAutoFit/>
          </a:bodyPr>
          <a:lstStyle/>
          <a:p>
            <a:endParaRPr lang="zh-CN" altLang="en-US"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1</a:t>
            </a:r>
            <a:r>
              <a:rPr lang="zh-CN" altLang="en-US" sz="2400">
                <a:latin typeface="华文中宋" panose="02010600040101010101" charset="-122"/>
                <a:ea typeface="华文中宋" panose="02010600040101010101" charset="-122"/>
              </a:rPr>
              <a:t>、</a:t>
            </a:r>
            <a:r>
              <a:rPr lang="zh-CN" altLang="en-US" sz="2400" b="1">
                <a:latin typeface="华文中宋" panose="02010600040101010101" charset="-122"/>
                <a:ea typeface="华文中宋" panose="02010600040101010101" charset="-122"/>
              </a:rPr>
              <a:t>含义</a:t>
            </a:r>
            <a:r>
              <a:rPr lang="zh-CN" altLang="en-US" sz="2400">
                <a:latin typeface="华文中宋" panose="02010600040101010101" charset="-122"/>
                <a:ea typeface="华文中宋" panose="02010600040101010101" charset="-122"/>
              </a:rPr>
              <a:t>：物质运动发展过程中</a:t>
            </a:r>
            <a:r>
              <a:rPr lang="zh-CN" altLang="en-US" sz="2400" b="1">
                <a:latin typeface="华文中宋" panose="02010600040101010101" charset="-122"/>
                <a:ea typeface="华文中宋" panose="02010600040101010101" charset="-122"/>
              </a:rPr>
              <a:t>本质的、必然的、稳定的联系。</a:t>
            </a:r>
            <a:endParaRPr lang="zh-CN" altLang="en-US" sz="2400" b="1">
              <a:latin typeface="华文中宋" panose="02010600040101010101" charset="-122"/>
              <a:ea typeface="华文中宋" panose="02010600040101010101" charset="-122"/>
            </a:endParaRPr>
          </a:p>
          <a:p>
            <a:endParaRPr lang="zh-CN" altLang="en-US" sz="2400" b="1">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p:txBody>
      </p:sp>
      <p:sp>
        <p:nvSpPr>
          <p:cNvPr id="4" name="矩形 3"/>
          <p:cNvSpPr/>
          <p:nvPr/>
        </p:nvSpPr>
        <p:spPr>
          <a:xfrm>
            <a:off x="1144905" y="410845"/>
            <a:ext cx="11881485" cy="836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b="1" dirty="0" smtClean="0">
                <a:solidFill>
                  <a:schemeClr val="tx1"/>
                </a:solidFill>
                <a:latin typeface="方正清刻本悦宋简体" panose="02000000000000000000" pitchFamily="2" charset="-122"/>
                <a:ea typeface="方正清刻本悦宋简体" panose="02000000000000000000" pitchFamily="2" charset="-122"/>
              </a:rPr>
              <a:t>第三节  客观规律性与主观能动性</a:t>
            </a:r>
            <a:endParaRPr lang="zh-CN" altLang="en-US" sz="3200" b="1" dirty="0" smtClean="0">
              <a:solidFill>
                <a:schemeClr val="tx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5120" y="1132875"/>
            <a:ext cx="11161240" cy="645160"/>
          </a:xfrm>
          <a:prstGeom prst="rect">
            <a:avLst/>
          </a:prstGeom>
          <a:noFill/>
        </p:spPr>
        <p:txBody>
          <a:bodyPr wrap="square" rtlCol="0">
            <a:spAutoFit/>
          </a:bodyPr>
          <a:lstStyle/>
          <a:p>
            <a:pPr>
              <a:lnSpc>
                <a:spcPct val="15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1】</a:t>
            </a:r>
            <a:r>
              <a:rPr lang="zh-CN" altLang="en-US" sz="2400" dirty="0" smtClean="0">
                <a:latin typeface="华文中宋" panose="02010600040101010101" charset="-122"/>
                <a:ea typeface="华文中宋" panose="02010600040101010101" charset="-122"/>
              </a:rPr>
              <a:t>客观规律</a:t>
            </a:r>
            <a:endParaRPr lang="en-US" altLang="zh-CN" sz="2400" dirty="0" smtClean="0">
              <a:latin typeface="华文中宋" panose="02010600040101010101" charset="-122"/>
              <a:ea typeface="华文中宋" panose="02010600040101010101" charset="-122"/>
            </a:endParaRPr>
          </a:p>
        </p:txBody>
      </p:sp>
      <p:sp>
        <p:nvSpPr>
          <p:cNvPr id="3" name="文本框 2"/>
          <p:cNvSpPr txBox="1"/>
          <p:nvPr/>
        </p:nvSpPr>
        <p:spPr>
          <a:xfrm>
            <a:off x="975360" y="1778000"/>
            <a:ext cx="9993630" cy="3784600"/>
          </a:xfrm>
          <a:prstGeom prst="rect">
            <a:avLst/>
          </a:prstGeom>
          <a:noFill/>
        </p:spPr>
        <p:txBody>
          <a:bodyPr wrap="square" rtlCol="0">
            <a:spAutoFit/>
          </a:bodyPr>
          <a:lstStyle/>
          <a:p>
            <a:pPr>
              <a:lnSpc>
                <a:spcPct val="150000"/>
              </a:lnSpc>
            </a:pPr>
            <a:r>
              <a:rPr lang="en-US" altLang="zh-CN" sz="2400">
                <a:latin typeface="华文中宋" panose="02010600040101010101" charset="-122"/>
                <a:ea typeface="华文中宋" panose="02010600040101010101" charset="-122"/>
              </a:rPr>
              <a:t>1</a:t>
            </a:r>
            <a:r>
              <a:rPr lang="zh-CN" altLang="en-US" sz="2400">
                <a:latin typeface="华文中宋" panose="02010600040101010101" charset="-122"/>
                <a:ea typeface="华文中宋" panose="02010600040101010101" charset="-122"/>
              </a:rPr>
              <a:t>、</a:t>
            </a:r>
            <a:r>
              <a:rPr lang="zh-CN" altLang="en-US" sz="2400" b="1">
                <a:latin typeface="华文中宋" panose="02010600040101010101" charset="-122"/>
                <a:ea typeface="华文中宋" panose="02010600040101010101" charset="-122"/>
              </a:rPr>
              <a:t>含义</a:t>
            </a:r>
            <a:r>
              <a:rPr lang="zh-CN" altLang="en-US" sz="2400">
                <a:latin typeface="华文中宋" panose="02010600040101010101" charset="-122"/>
                <a:ea typeface="华文中宋" panose="02010600040101010101" charset="-122"/>
              </a:rPr>
              <a:t>：物质运动发展过程中本质的、必然的、稳定的联系。</a:t>
            </a:r>
            <a:endParaRPr lang="zh-CN" altLang="en-US" sz="2400">
              <a:latin typeface="华文中宋" panose="02010600040101010101" charset="-122"/>
              <a:ea typeface="华文中宋" panose="02010600040101010101" charset="-122"/>
            </a:endParaRPr>
          </a:p>
          <a:p>
            <a:pPr>
              <a:lnSpc>
                <a:spcPct val="150000"/>
              </a:lnSpc>
            </a:pPr>
            <a:r>
              <a:rPr lang="en-US" altLang="zh-CN" sz="2400">
                <a:latin typeface="华文中宋" panose="02010600040101010101" charset="-122"/>
                <a:ea typeface="华文中宋" panose="02010600040101010101" charset="-122"/>
              </a:rPr>
              <a:t>2</a:t>
            </a:r>
            <a:r>
              <a:rPr lang="zh-CN" altLang="en-US" sz="2400">
                <a:latin typeface="华文中宋" panose="02010600040101010101" charset="-122"/>
                <a:ea typeface="华文中宋" panose="02010600040101010101" charset="-122"/>
              </a:rPr>
              <a:t>、</a:t>
            </a:r>
            <a:r>
              <a:rPr lang="zh-CN" altLang="en-US" sz="2400" b="1">
                <a:latin typeface="华文中宋" panose="02010600040101010101" charset="-122"/>
                <a:ea typeface="华文中宋" panose="02010600040101010101" charset="-122"/>
              </a:rPr>
              <a:t>特性</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a:t>
            </a:r>
            <a:r>
              <a:rPr lang="en-US" altLang="zh-CN" sz="2400">
                <a:latin typeface="华文中宋" panose="02010600040101010101" charset="-122"/>
                <a:ea typeface="华文中宋" panose="02010600040101010101" charset="-122"/>
              </a:rPr>
              <a:t>1</a:t>
            </a:r>
            <a:r>
              <a:rPr lang="zh-CN" altLang="en-US" sz="2400">
                <a:latin typeface="华文中宋" panose="02010600040101010101" charset="-122"/>
                <a:ea typeface="华文中宋" panose="02010600040101010101" charset="-122"/>
              </a:rPr>
              <a:t>）客观性：客观存在，不以人的意志为转移</a:t>
            </a:r>
            <a:endParaRPr lang="zh-CN" altLang="en-US" sz="2400">
              <a:latin typeface="华文中宋" panose="02010600040101010101" charset="-122"/>
              <a:ea typeface="华文中宋" panose="02010600040101010101" charset="-122"/>
            </a:endParaRPr>
          </a:p>
          <a:p>
            <a:pPr>
              <a:lnSpc>
                <a:spcPct val="200000"/>
              </a:lnSpc>
            </a:pPr>
            <a:r>
              <a:rPr lang="zh-CN" altLang="en-US" sz="2400">
                <a:latin typeface="华文中宋" panose="02010600040101010101" charset="-122"/>
                <a:ea typeface="华文中宋" panose="02010600040101010101" charset="-122"/>
              </a:rPr>
              <a:t>       人们能创造或消灭规律，任意地改变规律。</a:t>
            </a:r>
            <a:endParaRPr lang="zh-CN" altLang="en-US" sz="2400">
              <a:latin typeface="华文中宋" panose="02010600040101010101" charset="-122"/>
              <a:ea typeface="华文中宋" panose="02010600040101010101" charset="-122"/>
            </a:endParaRPr>
          </a:p>
          <a:p>
            <a:pPr>
              <a:lnSpc>
                <a:spcPct val="200000"/>
              </a:lnSpc>
            </a:pPr>
            <a:r>
              <a:rPr lang="zh-CN" altLang="en-US" sz="2400">
                <a:latin typeface="华文中宋" panose="02010600040101010101" charset="-122"/>
                <a:ea typeface="华文中宋" panose="02010600040101010101" charset="-122"/>
              </a:rPr>
              <a:t>       人们能</a:t>
            </a:r>
            <a:r>
              <a:rPr lang="zh-CN" altLang="en-US" sz="2400">
                <a:solidFill>
                  <a:srgbClr val="FF0000"/>
                </a:solidFill>
                <a:latin typeface="华文中宋" panose="02010600040101010101" charset="-122"/>
                <a:ea typeface="华文中宋" panose="02010600040101010101" charset="-122"/>
              </a:rPr>
              <a:t>认识规律、利用规律</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p:txBody>
      </p:sp>
      <p:sp>
        <p:nvSpPr>
          <p:cNvPr id="4" name="矩形 3"/>
          <p:cNvSpPr/>
          <p:nvPr/>
        </p:nvSpPr>
        <p:spPr>
          <a:xfrm>
            <a:off x="1144905" y="410845"/>
            <a:ext cx="11881485" cy="836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b="1" dirty="0" smtClean="0">
                <a:solidFill>
                  <a:schemeClr val="tx1"/>
                </a:solidFill>
                <a:latin typeface="方正清刻本悦宋简体" panose="02000000000000000000" pitchFamily="2" charset="-122"/>
                <a:ea typeface="方正清刻本悦宋简体" panose="02000000000000000000" pitchFamily="2" charset="-122"/>
              </a:rPr>
              <a:t>第三节  客观规律性与主观能动性</a:t>
            </a:r>
            <a:endParaRPr lang="zh-CN" altLang="en-US" sz="3200" b="1" dirty="0" smtClean="0">
              <a:solidFill>
                <a:schemeClr val="tx1"/>
              </a:solidFill>
              <a:latin typeface="方正清刻本悦宋简体" panose="02000000000000000000" pitchFamily="2" charset="-122"/>
              <a:ea typeface="方正清刻本悦宋简体" panose="02000000000000000000" pitchFamily="2" charset="-122"/>
            </a:endParaRPr>
          </a:p>
        </p:txBody>
      </p:sp>
      <p:sp>
        <p:nvSpPr>
          <p:cNvPr id="2" name="文本框 1"/>
          <p:cNvSpPr txBox="1"/>
          <p:nvPr/>
        </p:nvSpPr>
        <p:spPr>
          <a:xfrm>
            <a:off x="5707380" y="4215765"/>
            <a:ext cx="777240" cy="645160"/>
          </a:xfrm>
          <a:prstGeom prst="rect">
            <a:avLst/>
          </a:prstGeom>
          <a:noFill/>
        </p:spPr>
        <p:txBody>
          <a:bodyPr wrap="square" rtlCol="0">
            <a:spAutoFit/>
          </a:bodyPr>
          <a:lstStyle/>
          <a:p>
            <a:r>
              <a:rPr lang="en-US" altLang="zh-CN" sz="3600" b="1">
                <a:solidFill>
                  <a:srgbClr val="FF0000"/>
                </a:solidFill>
              </a:rPr>
              <a:t>√</a:t>
            </a:r>
            <a:endParaRPr lang="en-US" altLang="zh-CN" sz="3600" b="1">
              <a:solidFill>
                <a:srgbClr val="FF0000"/>
              </a:solidFill>
            </a:endParaRPr>
          </a:p>
        </p:txBody>
      </p:sp>
      <p:sp>
        <p:nvSpPr>
          <p:cNvPr id="6" name="文本框 5"/>
          <p:cNvSpPr txBox="1"/>
          <p:nvPr/>
        </p:nvSpPr>
        <p:spPr>
          <a:xfrm>
            <a:off x="7424420" y="3475355"/>
            <a:ext cx="777240" cy="645160"/>
          </a:xfrm>
          <a:prstGeom prst="rect">
            <a:avLst/>
          </a:prstGeom>
          <a:noFill/>
        </p:spPr>
        <p:txBody>
          <a:bodyPr wrap="square" rtlCol="0">
            <a:spAutoFit/>
          </a:bodyPr>
          <a:lstStyle/>
          <a:p>
            <a:r>
              <a:rPr lang="en-US" altLang="zh-CN" sz="3600" b="1">
                <a:solidFill>
                  <a:srgbClr val="FF0000"/>
                </a:solidFill>
              </a:rPr>
              <a:t>X</a:t>
            </a:r>
            <a:endParaRPr lang="en-US" altLang="zh-CN"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5120" y="1132875"/>
            <a:ext cx="11161240" cy="645160"/>
          </a:xfrm>
          <a:prstGeom prst="rect">
            <a:avLst/>
          </a:prstGeom>
          <a:noFill/>
        </p:spPr>
        <p:txBody>
          <a:bodyPr wrap="square" rtlCol="0">
            <a:spAutoFit/>
          </a:bodyPr>
          <a:lstStyle/>
          <a:p>
            <a:pPr>
              <a:lnSpc>
                <a:spcPct val="15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1】</a:t>
            </a:r>
            <a:r>
              <a:rPr lang="zh-CN" altLang="en-US" sz="2400" dirty="0" smtClean="0">
                <a:latin typeface="华文中宋" panose="02010600040101010101" charset="-122"/>
                <a:ea typeface="华文中宋" panose="02010600040101010101" charset="-122"/>
              </a:rPr>
              <a:t>客观规律</a:t>
            </a:r>
            <a:endParaRPr lang="en-US" altLang="zh-CN" sz="2400" dirty="0" smtClean="0">
              <a:latin typeface="华文中宋" panose="02010600040101010101" charset="-122"/>
              <a:ea typeface="华文中宋" panose="02010600040101010101" charset="-122"/>
            </a:endParaRPr>
          </a:p>
        </p:txBody>
      </p:sp>
      <p:sp>
        <p:nvSpPr>
          <p:cNvPr id="3" name="文本框 2"/>
          <p:cNvSpPr txBox="1"/>
          <p:nvPr/>
        </p:nvSpPr>
        <p:spPr>
          <a:xfrm>
            <a:off x="975360" y="1778000"/>
            <a:ext cx="9993630" cy="5539105"/>
          </a:xfrm>
          <a:prstGeom prst="rect">
            <a:avLst/>
          </a:prstGeom>
          <a:noFill/>
        </p:spPr>
        <p:txBody>
          <a:bodyPr wrap="square" rtlCol="0">
            <a:spAutoFit/>
          </a:bodyPr>
          <a:lstStyle/>
          <a:p>
            <a:pPr>
              <a:lnSpc>
                <a:spcPct val="150000"/>
              </a:lnSpc>
            </a:pPr>
            <a:r>
              <a:rPr lang="en-US" altLang="zh-CN" sz="2400">
                <a:latin typeface="华文中宋" panose="02010600040101010101" charset="-122"/>
                <a:ea typeface="华文中宋" panose="02010600040101010101" charset="-122"/>
              </a:rPr>
              <a:t>1</a:t>
            </a:r>
            <a:r>
              <a:rPr lang="zh-CN" altLang="en-US" sz="2400">
                <a:latin typeface="华文中宋" panose="02010600040101010101" charset="-122"/>
                <a:ea typeface="华文中宋" panose="02010600040101010101" charset="-122"/>
              </a:rPr>
              <a:t>、</a:t>
            </a:r>
            <a:r>
              <a:rPr lang="zh-CN" altLang="en-US" sz="2400" b="1">
                <a:latin typeface="华文中宋" panose="02010600040101010101" charset="-122"/>
                <a:ea typeface="华文中宋" panose="02010600040101010101" charset="-122"/>
              </a:rPr>
              <a:t>含义</a:t>
            </a:r>
            <a:r>
              <a:rPr lang="zh-CN" altLang="en-US" sz="2400">
                <a:latin typeface="华文中宋" panose="02010600040101010101" charset="-122"/>
                <a:ea typeface="华文中宋" panose="02010600040101010101" charset="-122"/>
              </a:rPr>
              <a:t>：物质运动发展过程中本质的、必然的、稳定的联系。</a:t>
            </a:r>
            <a:endParaRPr lang="zh-CN" altLang="en-US" sz="2400">
              <a:latin typeface="华文中宋" panose="02010600040101010101" charset="-122"/>
              <a:ea typeface="华文中宋" panose="02010600040101010101" charset="-122"/>
            </a:endParaRPr>
          </a:p>
          <a:p>
            <a:pPr>
              <a:lnSpc>
                <a:spcPct val="150000"/>
              </a:lnSpc>
            </a:pPr>
            <a:r>
              <a:rPr lang="en-US" altLang="zh-CN" sz="2400">
                <a:latin typeface="华文中宋" panose="02010600040101010101" charset="-122"/>
                <a:ea typeface="华文中宋" panose="02010600040101010101" charset="-122"/>
              </a:rPr>
              <a:t>2</a:t>
            </a:r>
            <a:r>
              <a:rPr lang="zh-CN" altLang="en-US" sz="2400">
                <a:latin typeface="华文中宋" panose="02010600040101010101" charset="-122"/>
                <a:ea typeface="华文中宋" panose="02010600040101010101" charset="-122"/>
              </a:rPr>
              <a:t>、</a:t>
            </a:r>
            <a:r>
              <a:rPr lang="zh-CN" altLang="en-US" sz="2400" b="1">
                <a:latin typeface="华文中宋" panose="02010600040101010101" charset="-122"/>
                <a:ea typeface="华文中宋" panose="02010600040101010101" charset="-122"/>
              </a:rPr>
              <a:t>特性</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pPr>
              <a:lnSpc>
                <a:spcPct val="125000"/>
              </a:lnSpc>
              <a:spcBef>
                <a:spcPts val="0"/>
              </a:spcBef>
              <a:spcAft>
                <a:spcPts val="0"/>
              </a:spcAft>
            </a:pPr>
            <a:r>
              <a:rPr lang="zh-CN" altLang="en-US" sz="2400">
                <a:latin typeface="华文中宋" panose="02010600040101010101" charset="-122"/>
                <a:ea typeface="华文中宋" panose="02010600040101010101" charset="-122"/>
              </a:rPr>
              <a:t>（</a:t>
            </a:r>
            <a:r>
              <a:rPr lang="en-US" altLang="zh-CN" sz="2400">
                <a:latin typeface="华文中宋" panose="02010600040101010101" charset="-122"/>
                <a:ea typeface="华文中宋" panose="02010600040101010101" charset="-122"/>
              </a:rPr>
              <a:t>1</a:t>
            </a:r>
            <a:r>
              <a:rPr lang="zh-CN" altLang="en-US" sz="2400">
                <a:latin typeface="华文中宋" panose="02010600040101010101" charset="-122"/>
                <a:ea typeface="华文中宋" panose="02010600040101010101" charset="-122"/>
              </a:rPr>
              <a:t>）</a:t>
            </a:r>
            <a:r>
              <a:rPr lang="zh-CN" altLang="en-US" sz="2400" b="1">
                <a:latin typeface="华文中宋" panose="02010600040101010101" charset="-122"/>
                <a:ea typeface="华文中宋" panose="02010600040101010101" charset="-122"/>
              </a:rPr>
              <a:t>客观性</a:t>
            </a:r>
            <a:r>
              <a:rPr lang="zh-CN" altLang="en-US" sz="2400">
                <a:latin typeface="华文中宋" panose="02010600040101010101" charset="-122"/>
                <a:ea typeface="华文中宋" panose="02010600040101010101" charset="-122"/>
              </a:rPr>
              <a:t>：客观存在，不以人的意志为转移</a:t>
            </a:r>
            <a:endParaRPr lang="zh-CN" altLang="en-US" sz="2400">
              <a:latin typeface="华文中宋" panose="02010600040101010101" charset="-122"/>
              <a:ea typeface="华文中宋" panose="02010600040101010101" charset="-122"/>
            </a:endParaRPr>
          </a:p>
          <a:p>
            <a:pPr>
              <a:lnSpc>
                <a:spcPct val="125000"/>
              </a:lnSpc>
              <a:spcBef>
                <a:spcPts val="0"/>
              </a:spcBef>
              <a:spcAft>
                <a:spcPts val="0"/>
              </a:spcAft>
            </a:pPr>
            <a:r>
              <a:rPr lang="zh-CN" altLang="en-US" sz="2400">
                <a:latin typeface="华文中宋" panose="02010600040101010101" charset="-122"/>
                <a:ea typeface="华文中宋" panose="02010600040101010101" charset="-122"/>
              </a:rPr>
              <a:t>       人们</a:t>
            </a:r>
            <a:r>
              <a:rPr lang="zh-CN" altLang="en-US" sz="2400">
                <a:solidFill>
                  <a:srgbClr val="FF0000"/>
                </a:solidFill>
                <a:latin typeface="华文中宋" panose="02010600040101010101" charset="-122"/>
                <a:ea typeface="华文中宋" panose="02010600040101010101" charset="-122"/>
              </a:rPr>
              <a:t>不能</a:t>
            </a:r>
            <a:r>
              <a:rPr lang="zh-CN" altLang="en-US" sz="2400">
                <a:latin typeface="华文中宋" panose="02010600040101010101" charset="-122"/>
                <a:ea typeface="华文中宋" panose="02010600040101010101" charset="-122"/>
              </a:rPr>
              <a:t>创造或消灭规律，任意地改变规律。</a:t>
            </a:r>
            <a:endParaRPr lang="zh-CN" altLang="en-US" sz="2400">
              <a:latin typeface="华文中宋" panose="02010600040101010101" charset="-122"/>
              <a:ea typeface="华文中宋" panose="02010600040101010101" charset="-122"/>
            </a:endParaRPr>
          </a:p>
          <a:p>
            <a:pPr>
              <a:lnSpc>
                <a:spcPct val="125000"/>
              </a:lnSpc>
              <a:spcBef>
                <a:spcPts val="0"/>
              </a:spcBef>
              <a:spcAft>
                <a:spcPts val="0"/>
              </a:spcAft>
            </a:pPr>
            <a:r>
              <a:rPr lang="zh-CN" altLang="en-US" sz="2400">
                <a:latin typeface="华文中宋" panose="02010600040101010101" charset="-122"/>
                <a:ea typeface="华文中宋" panose="02010600040101010101" charset="-122"/>
              </a:rPr>
              <a:t>       人们</a:t>
            </a:r>
            <a:r>
              <a:rPr lang="zh-CN" altLang="en-US" sz="2400">
                <a:solidFill>
                  <a:srgbClr val="FF0000"/>
                </a:solidFill>
                <a:latin typeface="华文中宋" panose="02010600040101010101" charset="-122"/>
                <a:ea typeface="华文中宋" panose="02010600040101010101" charset="-122"/>
              </a:rPr>
              <a:t>能认识规律、利用规律</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pPr>
              <a:lnSpc>
                <a:spcPct val="150000"/>
              </a:lnSpc>
            </a:pPr>
            <a:r>
              <a:rPr lang="zh-CN" altLang="en-US" sz="2400">
                <a:latin typeface="华文中宋" panose="02010600040101010101" charset="-122"/>
                <a:ea typeface="华文中宋" panose="02010600040101010101" charset="-122"/>
              </a:rPr>
              <a:t>（</a:t>
            </a:r>
            <a:r>
              <a:rPr lang="en-US" altLang="zh-CN" sz="2400">
                <a:latin typeface="华文中宋" panose="02010600040101010101" charset="-122"/>
                <a:ea typeface="华文中宋" panose="02010600040101010101" charset="-122"/>
              </a:rPr>
              <a:t>2</a:t>
            </a:r>
            <a:r>
              <a:rPr lang="zh-CN" altLang="en-US" sz="2400">
                <a:latin typeface="华文中宋" panose="02010600040101010101" charset="-122"/>
                <a:ea typeface="华文中宋" panose="02010600040101010101" charset="-122"/>
              </a:rPr>
              <a:t>）</a:t>
            </a:r>
            <a:r>
              <a:rPr lang="zh-CN" altLang="en-US" sz="2400" b="1">
                <a:latin typeface="华文中宋" panose="02010600040101010101" charset="-122"/>
                <a:ea typeface="华文中宋" panose="02010600040101010101" charset="-122"/>
              </a:rPr>
              <a:t>普遍性</a:t>
            </a:r>
            <a:r>
              <a:rPr lang="zh-CN" altLang="en-US" sz="2400">
                <a:latin typeface="华文中宋" panose="02010600040101010101" charset="-122"/>
                <a:ea typeface="华文中宋" panose="02010600040101010101" charset="-122"/>
              </a:rPr>
              <a:t>：规律在很大范围和领域中起作用。</a:t>
            </a:r>
            <a:endParaRPr lang="zh-CN" altLang="en-US" sz="2400">
              <a:latin typeface="华文中宋" panose="02010600040101010101" charset="-122"/>
              <a:ea typeface="华文中宋" panose="02010600040101010101" charset="-122"/>
            </a:endParaRPr>
          </a:p>
          <a:p>
            <a:pPr>
              <a:lnSpc>
                <a:spcPct val="150000"/>
              </a:lnSpc>
            </a:pPr>
            <a:r>
              <a:rPr lang="zh-CN" altLang="en-US" sz="2400">
                <a:latin typeface="华文中宋" panose="02010600040101010101" charset="-122"/>
                <a:ea typeface="华文中宋" panose="02010600040101010101" charset="-122"/>
              </a:rPr>
              <a:t>  例：资本主义被社会主义所取代</a:t>
            </a:r>
            <a:endParaRPr lang="zh-CN" altLang="en-US" sz="2400">
              <a:latin typeface="华文中宋" panose="02010600040101010101" charset="-122"/>
              <a:ea typeface="华文中宋" panose="02010600040101010101" charset="-122"/>
            </a:endParaRPr>
          </a:p>
          <a:p>
            <a:pPr>
              <a:lnSpc>
                <a:spcPct val="150000"/>
              </a:lnSpc>
            </a:pPr>
            <a:r>
              <a:rPr lang="zh-CN" altLang="zh-CN" sz="2400" dirty="0">
                <a:latin typeface="华文中宋" panose="02010600040101010101" charset="-122"/>
                <a:ea typeface="华文中宋" panose="02010600040101010101" charset="-122"/>
                <a:sym typeface="+mn-ea"/>
              </a:rPr>
              <a:t>规律的两个特点是</a:t>
            </a:r>
            <a:r>
              <a:rPr lang="en-US" altLang="zh-CN" sz="2400" dirty="0">
                <a:latin typeface="华文中宋" panose="02010600040101010101" charset="-122"/>
                <a:ea typeface="华文中宋" panose="02010600040101010101" charset="-122"/>
                <a:sym typeface="+mn-ea"/>
              </a:rPr>
              <a:t>(    ) ------</a:t>
            </a:r>
            <a:r>
              <a:rPr lang="zh-CN" altLang="zh-CN" sz="2400" b="1" dirty="0">
                <a:solidFill>
                  <a:srgbClr val="FF0000"/>
                </a:solidFill>
                <a:latin typeface="华文中宋" panose="02010600040101010101" charset="-122"/>
                <a:ea typeface="华文中宋" panose="02010600040101010101" charset="-122"/>
                <a:sym typeface="+mn-ea"/>
              </a:rPr>
              <a:t>选择</a:t>
            </a:r>
            <a:endParaRPr lang="zh-CN" altLang="zh-CN" sz="2400" b="1" dirty="0">
              <a:solidFill>
                <a:srgbClr val="FF0000"/>
              </a:solidFill>
              <a:latin typeface="华文中宋" panose="02010600040101010101" charset="-122"/>
              <a:ea typeface="华文中宋" panose="02010600040101010101" charset="-122"/>
              <a:sym typeface="+mn-ea"/>
            </a:endParaRPr>
          </a:p>
          <a:p>
            <a:pPr>
              <a:lnSpc>
                <a:spcPct val="150000"/>
              </a:lnSpc>
            </a:pPr>
            <a:endParaRPr lang="zh-CN" altLang="zh-CN" sz="2400" b="1" dirty="0">
              <a:solidFill>
                <a:srgbClr val="FF0000"/>
              </a:solidFill>
              <a:latin typeface="华文中宋" panose="02010600040101010101" charset="-122"/>
              <a:ea typeface="华文中宋" panose="02010600040101010101" charset="-122"/>
              <a:sym typeface="+mn-ea"/>
            </a:endParaRPr>
          </a:p>
          <a:p>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p:txBody>
      </p:sp>
      <p:sp>
        <p:nvSpPr>
          <p:cNvPr id="4" name="矩形 3"/>
          <p:cNvSpPr/>
          <p:nvPr/>
        </p:nvSpPr>
        <p:spPr>
          <a:xfrm>
            <a:off x="1144905" y="410845"/>
            <a:ext cx="11881485" cy="836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b="1" dirty="0" smtClean="0">
                <a:solidFill>
                  <a:schemeClr val="tx1"/>
                </a:solidFill>
                <a:latin typeface="方正清刻本悦宋简体" panose="02000000000000000000" pitchFamily="2" charset="-122"/>
                <a:ea typeface="方正清刻本悦宋简体" panose="02000000000000000000" pitchFamily="2" charset="-122"/>
              </a:rPr>
              <a:t>第三节  客观规律性与主观能动性</a:t>
            </a:r>
            <a:endParaRPr lang="zh-CN" altLang="en-US" sz="3200" b="1" dirty="0" smtClean="0">
              <a:solidFill>
                <a:schemeClr val="tx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5120" y="1132875"/>
            <a:ext cx="11161240" cy="645160"/>
          </a:xfrm>
          <a:prstGeom prst="rect">
            <a:avLst/>
          </a:prstGeom>
          <a:noFill/>
        </p:spPr>
        <p:txBody>
          <a:bodyPr wrap="square" rtlCol="0">
            <a:spAutoFit/>
          </a:bodyPr>
          <a:lstStyle/>
          <a:p>
            <a:pPr>
              <a:lnSpc>
                <a:spcPct val="150000"/>
              </a:lnSpc>
            </a:pPr>
            <a:r>
              <a:rPr lang="en-US" altLang="zh-CN" sz="2400" dirty="0" smtClean="0">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知识点</a:t>
            </a:r>
            <a:r>
              <a:rPr lang="en-US" altLang="zh-CN" sz="2400" dirty="0" smtClean="0">
                <a:latin typeface="华文中宋" panose="02010600040101010101" charset="-122"/>
                <a:ea typeface="华文中宋" panose="02010600040101010101" charset="-122"/>
              </a:rPr>
              <a:t>1】</a:t>
            </a:r>
            <a:r>
              <a:rPr lang="zh-CN" altLang="en-US" sz="2400" dirty="0" smtClean="0">
                <a:latin typeface="华文中宋" panose="02010600040101010101" charset="-122"/>
                <a:ea typeface="华文中宋" panose="02010600040101010101" charset="-122"/>
              </a:rPr>
              <a:t>客观规律</a:t>
            </a:r>
            <a:endParaRPr lang="en-US" altLang="zh-CN" sz="2400" dirty="0" smtClean="0">
              <a:latin typeface="华文中宋" panose="02010600040101010101" charset="-122"/>
              <a:ea typeface="华文中宋" panose="02010600040101010101" charset="-122"/>
            </a:endParaRPr>
          </a:p>
        </p:txBody>
      </p:sp>
      <p:sp>
        <p:nvSpPr>
          <p:cNvPr id="3" name="文本框 2"/>
          <p:cNvSpPr txBox="1"/>
          <p:nvPr/>
        </p:nvSpPr>
        <p:spPr>
          <a:xfrm>
            <a:off x="975360" y="1863090"/>
            <a:ext cx="5495290" cy="3046095"/>
          </a:xfrm>
          <a:prstGeom prst="rect">
            <a:avLst/>
          </a:prstGeom>
          <a:noFill/>
        </p:spPr>
        <p:txBody>
          <a:bodyPr wrap="square" rtlCol="0">
            <a:spAutoFit/>
          </a:bodyPr>
          <a:lstStyle/>
          <a:p>
            <a:pPr>
              <a:lnSpc>
                <a:spcPct val="150000"/>
              </a:lnSpc>
            </a:pPr>
            <a:r>
              <a:rPr lang="en-US" altLang="zh-CN" sz="2400">
                <a:latin typeface="华文中宋" panose="02010600040101010101" charset="-122"/>
                <a:ea typeface="华文中宋" panose="02010600040101010101" charset="-122"/>
              </a:rPr>
              <a:t>3</a:t>
            </a:r>
            <a:r>
              <a:rPr lang="zh-CN" altLang="en-US" sz="2400">
                <a:latin typeface="华文中宋" panose="02010600040101010101" charset="-122"/>
                <a:ea typeface="华文中宋" panose="02010600040101010101" charset="-122"/>
              </a:rPr>
              <a:t>、</a:t>
            </a:r>
            <a:r>
              <a:rPr lang="zh-CN" altLang="en-US" sz="2400" b="1">
                <a:latin typeface="华文中宋" panose="02010600040101010101" charset="-122"/>
                <a:ea typeface="华文中宋" panose="02010600040101010101" charset="-122"/>
              </a:rPr>
              <a:t>分类</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pPr>
              <a:lnSpc>
                <a:spcPct val="200000"/>
              </a:lnSpc>
            </a:pPr>
            <a:r>
              <a:rPr lang="zh-CN" altLang="en-US" sz="2400">
                <a:latin typeface="华文中宋" panose="02010600040101010101" charset="-122"/>
                <a:ea typeface="华文中宋" panose="02010600040101010101" charset="-122"/>
              </a:rPr>
              <a:t>     </a:t>
            </a:r>
            <a:r>
              <a:rPr lang="zh-CN" altLang="en-US" sz="2400">
                <a:latin typeface="楷体" panose="02010609060101010101" pitchFamily="49" charset="-122"/>
                <a:ea typeface="楷体" panose="02010609060101010101" pitchFamily="49" charset="-122"/>
              </a:rPr>
              <a:t>地球的自转和公转</a:t>
            </a:r>
            <a:endParaRPr lang="zh-CN" altLang="en-US" sz="2400">
              <a:latin typeface="楷体" panose="02010609060101010101" pitchFamily="49" charset="-122"/>
              <a:ea typeface="楷体" panose="02010609060101010101" pitchFamily="49" charset="-122"/>
            </a:endParaRPr>
          </a:p>
          <a:p>
            <a:pPr>
              <a:lnSpc>
                <a:spcPct val="200000"/>
              </a:lnSpc>
            </a:pPr>
            <a:r>
              <a:rPr lang="zh-CN" altLang="en-US" sz="2400">
                <a:latin typeface="楷体" panose="02010609060101010101" pitchFamily="49" charset="-122"/>
                <a:ea typeface="楷体" panose="02010609060101010101" pitchFamily="49" charset="-122"/>
              </a:rPr>
              <a:t>   资本主义终将被社会主义取代</a:t>
            </a:r>
            <a:endParaRPr lang="zh-CN" altLang="en-US" sz="2400">
              <a:latin typeface="楷体" panose="02010609060101010101" pitchFamily="49" charset="-122"/>
              <a:ea typeface="楷体" panose="02010609060101010101" pitchFamily="49" charset="-122"/>
            </a:endParaRPr>
          </a:p>
          <a:p>
            <a:pPr>
              <a:lnSpc>
                <a:spcPct val="150000"/>
              </a:lnSpc>
            </a:pPr>
            <a:endParaRPr lang="zh-CN" altLang="en-US" sz="2400">
              <a:latin typeface="楷体" panose="02010609060101010101" pitchFamily="49" charset="-122"/>
              <a:ea typeface="楷体" panose="02010609060101010101" pitchFamily="49" charset="-122"/>
            </a:endParaRPr>
          </a:p>
          <a:p>
            <a:endParaRPr lang="zh-CN" altLang="en-US" sz="2400">
              <a:latin typeface="华文中宋" panose="02010600040101010101" charset="-122"/>
              <a:ea typeface="华文中宋" panose="02010600040101010101" charset="-122"/>
            </a:endParaRPr>
          </a:p>
        </p:txBody>
      </p:sp>
      <p:sp>
        <p:nvSpPr>
          <p:cNvPr id="4" name="矩形 3"/>
          <p:cNvSpPr/>
          <p:nvPr/>
        </p:nvSpPr>
        <p:spPr>
          <a:xfrm>
            <a:off x="1144905" y="410845"/>
            <a:ext cx="11881485" cy="836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b="1" dirty="0" smtClean="0">
                <a:solidFill>
                  <a:schemeClr val="tx1"/>
                </a:solidFill>
                <a:latin typeface="方正清刻本悦宋简体" panose="02000000000000000000" pitchFamily="2" charset="-122"/>
                <a:ea typeface="方正清刻本悦宋简体" panose="02000000000000000000" pitchFamily="2" charset="-122"/>
              </a:rPr>
              <a:t>第三节  客观规律性与主观能动性</a:t>
            </a:r>
            <a:endParaRPr lang="zh-CN" altLang="en-US" sz="3200" b="1" dirty="0" smtClean="0">
              <a:solidFill>
                <a:schemeClr val="tx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r>
              <a:rPr lang="en-US" altLang="zh-CN" sz="2400" dirty="0">
                <a:latin typeface="华文中宋" panose="02010600040101010101" charset="-122"/>
                <a:ea typeface="华文中宋" panose="02010600040101010101" charset="-122"/>
              </a:rPr>
              <a:t>##</a:t>
            </a:r>
            <a:r>
              <a:rPr lang="zh-CN" altLang="zh-CN" sz="2400" dirty="0">
                <a:latin typeface="华文中宋" panose="02010600040101010101" charset="-122"/>
                <a:ea typeface="华文中宋" panose="02010600040101010101" charset="-122"/>
              </a:rPr>
              <a:t>规律的两个特点是</a:t>
            </a:r>
            <a:r>
              <a:rPr lang="en-US" altLang="zh-CN" sz="2400" dirty="0">
                <a:latin typeface="华文中宋" panose="02010600040101010101" charset="-122"/>
                <a:ea typeface="华文中宋" panose="02010600040101010101" charset="-122"/>
              </a:rPr>
              <a:t>(    )     1-P90  1410</a:t>
            </a:r>
            <a:endParaRPr lang="zh-CN" altLang="zh-CN" sz="2400" dirty="0">
              <a:latin typeface="华文中宋" panose="02010600040101010101" charset="-122"/>
              <a:ea typeface="华文中宋" panose="02010600040101010101" charset="-122"/>
            </a:endParaRPr>
          </a:p>
          <a:p>
            <a:pPr marL="457200" indent="-457200">
              <a:buAutoNum type="alphaUcPeriod"/>
            </a:pPr>
            <a:r>
              <a:rPr lang="zh-CN" altLang="zh-CN" sz="2400" dirty="0" smtClean="0">
                <a:latin typeface="华文中宋" panose="02010600040101010101" charset="-122"/>
                <a:ea typeface="华文中宋" panose="02010600040101010101" charset="-122"/>
              </a:rPr>
              <a:t>客观性</a:t>
            </a:r>
            <a:r>
              <a:rPr lang="zh-CN" altLang="zh-CN" sz="2400" dirty="0">
                <a:latin typeface="华文中宋" panose="02010600040101010101" charset="-122"/>
                <a:ea typeface="华文中宋" panose="02010600040101010101" charset="-122"/>
              </a:rPr>
              <a:t>和普遍性</a:t>
            </a:r>
            <a:r>
              <a:rPr lang="en-US" altLang="zh-CN" sz="2400" dirty="0">
                <a:latin typeface="华文中宋" panose="02010600040101010101" charset="-122"/>
                <a:ea typeface="华文中宋" panose="02010600040101010101" charset="-122"/>
              </a:rPr>
              <a:t>          </a:t>
            </a:r>
            <a:endParaRPr lang="en-US" altLang="zh-CN" sz="2400" dirty="0" smtClean="0">
              <a:latin typeface="华文中宋" panose="02010600040101010101" charset="-122"/>
              <a:ea typeface="华文中宋" panose="02010600040101010101" charset="-122"/>
            </a:endParaRPr>
          </a:p>
          <a:p>
            <a:pPr marL="0" indent="0">
              <a:buNone/>
            </a:pPr>
            <a:r>
              <a:rPr lang="en-US" altLang="zh-CN" sz="2400" dirty="0" smtClean="0">
                <a:latin typeface="华文中宋" panose="02010600040101010101" charset="-122"/>
                <a:ea typeface="华文中宋" panose="02010600040101010101" charset="-122"/>
              </a:rPr>
              <a:t>B</a:t>
            </a:r>
            <a:r>
              <a:rPr lang="zh-CN" altLang="zh-CN" sz="2400" dirty="0">
                <a:latin typeface="华文中宋" panose="02010600040101010101" charset="-122"/>
                <a:ea typeface="华文中宋" panose="02010600040101010101" charset="-122"/>
              </a:rPr>
              <a:t>．客观性和历史性</a:t>
            </a:r>
            <a:r>
              <a:rPr lang="en-US" altLang="zh-CN" sz="2400" dirty="0">
                <a:latin typeface="华文中宋" panose="02010600040101010101" charset="-122"/>
                <a:ea typeface="华文中宋" panose="02010600040101010101" charset="-122"/>
              </a:rPr>
              <a:t>        </a:t>
            </a:r>
            <a:endParaRPr lang="zh-CN" altLang="zh-CN" sz="2400" dirty="0">
              <a:latin typeface="华文中宋" panose="02010600040101010101" charset="-122"/>
              <a:ea typeface="华文中宋" panose="02010600040101010101" charset="-122"/>
            </a:endParaRPr>
          </a:p>
          <a:p>
            <a:pPr marL="0" indent="0">
              <a:buNone/>
            </a:pPr>
            <a:r>
              <a:rPr lang="en-US" altLang="zh-CN" sz="2400" dirty="0">
                <a:latin typeface="华文中宋" panose="02010600040101010101" charset="-122"/>
                <a:ea typeface="华文中宋" panose="02010600040101010101" charset="-122"/>
              </a:rPr>
              <a:t>C</a:t>
            </a:r>
            <a:r>
              <a:rPr lang="zh-CN" altLang="zh-CN" sz="2400" dirty="0">
                <a:latin typeface="华文中宋" panose="02010600040101010101" charset="-122"/>
                <a:ea typeface="华文中宋" panose="02010600040101010101" charset="-122"/>
              </a:rPr>
              <a:t>．普遍性和持久性</a:t>
            </a:r>
            <a:r>
              <a:rPr lang="en-US" altLang="zh-CN" sz="2400" dirty="0">
                <a:latin typeface="华文中宋" panose="02010600040101010101" charset="-122"/>
                <a:ea typeface="华文中宋" panose="02010600040101010101" charset="-122"/>
              </a:rPr>
              <a:t>          </a:t>
            </a:r>
            <a:endParaRPr lang="en-US" altLang="zh-CN" sz="2400" dirty="0" smtClean="0">
              <a:latin typeface="华文中宋" panose="02010600040101010101" charset="-122"/>
              <a:ea typeface="华文中宋" panose="02010600040101010101" charset="-122"/>
            </a:endParaRPr>
          </a:p>
          <a:p>
            <a:pPr marL="0" indent="0">
              <a:buNone/>
            </a:pPr>
            <a:r>
              <a:rPr lang="en-US" altLang="zh-CN" sz="2400" dirty="0" smtClean="0">
                <a:latin typeface="华文中宋" panose="02010600040101010101" charset="-122"/>
                <a:ea typeface="华文中宋" panose="02010600040101010101" charset="-122"/>
              </a:rPr>
              <a:t>D</a:t>
            </a:r>
            <a:r>
              <a:rPr lang="zh-CN" altLang="zh-CN" sz="2400" dirty="0">
                <a:latin typeface="华文中宋" panose="02010600040101010101" charset="-122"/>
                <a:ea typeface="华文中宋" panose="02010600040101010101" charset="-122"/>
              </a:rPr>
              <a:t>．普遍性和自觉性</a:t>
            </a:r>
            <a:r>
              <a:rPr lang="en-US" altLang="zh-CN" sz="2400" dirty="0">
                <a:latin typeface="华文中宋" panose="02010600040101010101" charset="-122"/>
                <a:ea typeface="华文中宋" panose="02010600040101010101" charset="-122"/>
              </a:rPr>
              <a:t>  </a:t>
            </a:r>
            <a:endParaRPr lang="zh-CN" altLang="zh-CN" sz="2400" dirty="0">
              <a:latin typeface="华文中宋" panose="02010600040101010101" charset="-122"/>
              <a:ea typeface="华文中宋" panose="02010600040101010101" charset="-122"/>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r>
              <a:rPr lang="en-US" altLang="zh-CN" sz="2400" dirty="0">
                <a:latin typeface="华文中宋" panose="02010600040101010101" charset="-122"/>
                <a:ea typeface="华文中宋" panose="02010600040101010101" charset="-122"/>
              </a:rPr>
              <a:t>##</a:t>
            </a:r>
            <a:r>
              <a:rPr lang="zh-CN" altLang="zh-CN" sz="2400" dirty="0">
                <a:latin typeface="华文中宋" panose="02010600040101010101" charset="-122"/>
                <a:ea typeface="华文中宋" panose="02010600040101010101" charset="-122"/>
              </a:rPr>
              <a:t>规律的两个特点是</a:t>
            </a:r>
            <a:r>
              <a:rPr lang="en-US" altLang="zh-CN" sz="2400" dirty="0">
                <a:latin typeface="华文中宋" panose="02010600040101010101" charset="-122"/>
                <a:ea typeface="华文中宋" panose="02010600040101010101" charset="-122"/>
              </a:rPr>
              <a:t>(  </a:t>
            </a:r>
            <a:r>
              <a:rPr lang="en-US" altLang="zh-CN" sz="2400" dirty="0">
                <a:solidFill>
                  <a:srgbClr val="FF0000"/>
                </a:solidFill>
                <a:latin typeface="华文中宋" panose="02010600040101010101" charset="-122"/>
                <a:ea typeface="华文中宋" panose="02010600040101010101" charset="-122"/>
              </a:rPr>
              <a:t>A</a:t>
            </a:r>
            <a:r>
              <a:rPr lang="en-US" altLang="zh-CN" sz="2400" dirty="0">
                <a:latin typeface="华文中宋" panose="02010600040101010101" charset="-122"/>
                <a:ea typeface="华文中宋" panose="02010600040101010101" charset="-122"/>
              </a:rPr>
              <a:t>  )     1-P90  1410</a:t>
            </a:r>
            <a:endParaRPr lang="zh-CN" altLang="zh-CN" sz="2400" dirty="0">
              <a:latin typeface="华文中宋" panose="02010600040101010101" charset="-122"/>
              <a:ea typeface="华文中宋" panose="02010600040101010101" charset="-122"/>
            </a:endParaRPr>
          </a:p>
          <a:p>
            <a:pPr marL="457200" indent="-457200">
              <a:buAutoNum type="alphaUcPeriod"/>
            </a:pPr>
            <a:r>
              <a:rPr lang="zh-CN" altLang="zh-CN" sz="2400" dirty="0" smtClean="0">
                <a:solidFill>
                  <a:srgbClr val="FF0000"/>
                </a:solidFill>
                <a:latin typeface="华文中宋" panose="02010600040101010101" charset="-122"/>
                <a:ea typeface="华文中宋" panose="02010600040101010101" charset="-122"/>
              </a:rPr>
              <a:t>客观性</a:t>
            </a:r>
            <a:r>
              <a:rPr lang="zh-CN" altLang="zh-CN" sz="2400" dirty="0">
                <a:solidFill>
                  <a:srgbClr val="FF0000"/>
                </a:solidFill>
                <a:latin typeface="华文中宋" panose="02010600040101010101" charset="-122"/>
                <a:ea typeface="华文中宋" panose="02010600040101010101" charset="-122"/>
              </a:rPr>
              <a:t>和普遍性</a:t>
            </a:r>
            <a:r>
              <a:rPr lang="en-US" altLang="zh-CN" sz="2400" dirty="0">
                <a:solidFill>
                  <a:srgbClr val="FF0000"/>
                </a:solidFill>
                <a:latin typeface="华文中宋" panose="02010600040101010101" charset="-122"/>
                <a:ea typeface="华文中宋" panose="02010600040101010101" charset="-122"/>
              </a:rPr>
              <a:t>          </a:t>
            </a:r>
            <a:endParaRPr lang="en-US" altLang="zh-CN" sz="2400" dirty="0" smtClean="0">
              <a:solidFill>
                <a:srgbClr val="FF0000"/>
              </a:solidFill>
              <a:latin typeface="华文中宋" panose="02010600040101010101" charset="-122"/>
              <a:ea typeface="华文中宋" panose="02010600040101010101" charset="-122"/>
            </a:endParaRPr>
          </a:p>
          <a:p>
            <a:pPr marL="0" indent="0">
              <a:buNone/>
            </a:pPr>
            <a:r>
              <a:rPr lang="en-US" altLang="zh-CN" sz="2400" dirty="0" smtClean="0">
                <a:latin typeface="华文中宋" panose="02010600040101010101" charset="-122"/>
                <a:ea typeface="华文中宋" panose="02010600040101010101" charset="-122"/>
              </a:rPr>
              <a:t>B</a:t>
            </a:r>
            <a:r>
              <a:rPr lang="zh-CN" altLang="zh-CN" sz="2400" dirty="0">
                <a:latin typeface="华文中宋" panose="02010600040101010101" charset="-122"/>
                <a:ea typeface="华文中宋" panose="02010600040101010101" charset="-122"/>
              </a:rPr>
              <a:t>．客观性和历史性</a:t>
            </a:r>
            <a:r>
              <a:rPr lang="en-US" altLang="zh-CN" sz="2400" dirty="0">
                <a:latin typeface="华文中宋" panose="02010600040101010101" charset="-122"/>
                <a:ea typeface="华文中宋" panose="02010600040101010101" charset="-122"/>
              </a:rPr>
              <a:t>        </a:t>
            </a:r>
            <a:endParaRPr lang="zh-CN" altLang="zh-CN" sz="2400" dirty="0">
              <a:latin typeface="华文中宋" panose="02010600040101010101" charset="-122"/>
              <a:ea typeface="华文中宋" panose="02010600040101010101" charset="-122"/>
            </a:endParaRPr>
          </a:p>
          <a:p>
            <a:pPr marL="0" indent="0">
              <a:buNone/>
            </a:pPr>
            <a:r>
              <a:rPr lang="en-US" altLang="zh-CN" sz="2400" dirty="0">
                <a:latin typeface="华文中宋" panose="02010600040101010101" charset="-122"/>
                <a:ea typeface="华文中宋" panose="02010600040101010101" charset="-122"/>
              </a:rPr>
              <a:t>C</a:t>
            </a:r>
            <a:r>
              <a:rPr lang="zh-CN" altLang="zh-CN" sz="2400" dirty="0">
                <a:latin typeface="华文中宋" panose="02010600040101010101" charset="-122"/>
                <a:ea typeface="华文中宋" panose="02010600040101010101" charset="-122"/>
              </a:rPr>
              <a:t>．普遍性和持久性</a:t>
            </a:r>
            <a:r>
              <a:rPr lang="en-US" altLang="zh-CN" sz="2400" dirty="0">
                <a:latin typeface="华文中宋" panose="02010600040101010101" charset="-122"/>
                <a:ea typeface="华文中宋" panose="02010600040101010101" charset="-122"/>
              </a:rPr>
              <a:t>          </a:t>
            </a:r>
            <a:endParaRPr lang="en-US" altLang="zh-CN" sz="2400" dirty="0" smtClean="0">
              <a:latin typeface="华文中宋" panose="02010600040101010101" charset="-122"/>
              <a:ea typeface="华文中宋" panose="02010600040101010101" charset="-122"/>
            </a:endParaRPr>
          </a:p>
          <a:p>
            <a:pPr marL="0" indent="0">
              <a:buNone/>
            </a:pPr>
            <a:r>
              <a:rPr lang="en-US" altLang="zh-CN" sz="2400" dirty="0" smtClean="0">
                <a:latin typeface="华文中宋" panose="02010600040101010101" charset="-122"/>
                <a:ea typeface="华文中宋" panose="02010600040101010101" charset="-122"/>
              </a:rPr>
              <a:t>D</a:t>
            </a:r>
            <a:r>
              <a:rPr lang="zh-CN" altLang="zh-CN" sz="2400" dirty="0">
                <a:latin typeface="华文中宋" panose="02010600040101010101" charset="-122"/>
                <a:ea typeface="华文中宋" panose="02010600040101010101" charset="-122"/>
              </a:rPr>
              <a:t>．普遍性和自觉性</a:t>
            </a:r>
            <a:r>
              <a:rPr lang="en-US" altLang="zh-CN" sz="2400" dirty="0">
                <a:latin typeface="华文中宋" panose="02010600040101010101" charset="-122"/>
                <a:ea typeface="华文中宋" panose="02010600040101010101" charset="-122"/>
              </a:rPr>
              <a:t>  </a:t>
            </a:r>
            <a:endParaRPr lang="en-US" altLang="zh-CN" sz="2400" dirty="0" smtClean="0">
              <a:latin typeface="华文中宋" panose="02010600040101010101" charset="-122"/>
              <a:ea typeface="华文中宋" panose="02010600040101010101" charset="-122"/>
            </a:endParaRPr>
          </a:p>
          <a:p>
            <a:endParaRPr lang="zh-CN" altLang="zh-CN" sz="2400" dirty="0">
              <a:latin typeface="华文中宋" panose="02010600040101010101" charset="-122"/>
              <a:ea typeface="华文中宋" panose="02010600040101010101" charset="-122"/>
            </a:endParaRPr>
          </a:p>
          <a:p>
            <a:pPr marL="0" indent="0" algn="just" eaLnBrk="1" hangingPunct="1">
              <a:lnSpc>
                <a:spcPct val="150000"/>
              </a:lnSpc>
              <a:buNone/>
            </a:pPr>
            <a:endParaRPr sz="28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r>
              <a:rPr lang="en-US" sz="2400" dirty="0">
                <a:latin typeface="华文中宋" panose="02010600040101010101" charset="-122"/>
                <a:ea typeface="华文中宋" panose="02010600040101010101" charset="-122"/>
              </a:rPr>
              <a:t>#</a:t>
            </a:r>
            <a:r>
              <a:rPr altLang="zh-CN" sz="2400" dirty="0">
                <a:latin typeface="华文中宋" panose="02010600040101010101" charset="-122"/>
                <a:ea typeface="华文中宋" panose="02010600040101010101" charset="-122"/>
              </a:rPr>
              <a:t>规律具有两个特点，一个是普遍性，另一个是( )</a:t>
            </a:r>
            <a:endParaRPr altLang="zh-CN" sz="2400" dirty="0">
              <a:latin typeface="华文中宋" panose="02010600040101010101" charset="-122"/>
              <a:ea typeface="华文中宋" panose="02010600040101010101" charset="-122"/>
            </a:endParaRPr>
          </a:p>
          <a:p>
            <a:r>
              <a:rPr altLang="zh-CN" sz="2400" dirty="0">
                <a:latin typeface="华文中宋" panose="02010600040101010101" charset="-122"/>
                <a:ea typeface="华文中宋" panose="02010600040101010101" charset="-122"/>
              </a:rPr>
              <a:t>A、 客观性</a:t>
            </a:r>
            <a:endParaRPr altLang="zh-CN" sz="2400" dirty="0">
              <a:latin typeface="华文中宋" panose="02010600040101010101" charset="-122"/>
              <a:ea typeface="华文中宋" panose="02010600040101010101" charset="-122"/>
            </a:endParaRPr>
          </a:p>
          <a:p>
            <a:r>
              <a:rPr altLang="zh-CN" sz="2400" dirty="0">
                <a:latin typeface="华文中宋" panose="02010600040101010101" charset="-122"/>
                <a:ea typeface="华文中宋" panose="02010600040101010101" charset="-122"/>
              </a:rPr>
              <a:t>B、 变动性</a:t>
            </a:r>
            <a:endParaRPr altLang="zh-CN" sz="2400" dirty="0">
              <a:latin typeface="华文中宋" panose="02010600040101010101" charset="-122"/>
              <a:ea typeface="华文中宋" panose="02010600040101010101" charset="-122"/>
            </a:endParaRPr>
          </a:p>
          <a:p>
            <a:r>
              <a:rPr altLang="zh-CN" sz="2400" dirty="0">
                <a:latin typeface="华文中宋" panose="02010600040101010101" charset="-122"/>
                <a:ea typeface="华文中宋" panose="02010600040101010101" charset="-122"/>
              </a:rPr>
              <a:t>C、 社会性</a:t>
            </a:r>
            <a:endParaRPr altLang="zh-CN" sz="2400" dirty="0">
              <a:latin typeface="华文中宋" panose="02010600040101010101" charset="-122"/>
              <a:ea typeface="华文中宋" panose="02010600040101010101" charset="-122"/>
            </a:endParaRPr>
          </a:p>
          <a:p>
            <a:r>
              <a:rPr altLang="zh-CN" sz="2400" dirty="0">
                <a:latin typeface="华文中宋" panose="02010600040101010101" charset="-122"/>
                <a:ea typeface="华文中宋" panose="02010600040101010101" charset="-122"/>
              </a:rPr>
              <a:t>D、 能动性</a:t>
            </a:r>
            <a:r>
              <a:rPr lang="en-US" altLang="zh-CN" sz="2400" dirty="0">
                <a:latin typeface="华文中宋" panose="02010600040101010101" charset="-122"/>
                <a:ea typeface="华文中宋" panose="02010600040101010101" charset="-122"/>
              </a:rPr>
              <a:t> </a:t>
            </a:r>
            <a:endParaRPr lang="zh-CN" altLang="zh-CN" sz="2400" dirty="0">
              <a:latin typeface="华文中宋" panose="02010600040101010101" charset="-122"/>
              <a:ea typeface="华文中宋" panose="02010600040101010101" charset="-122"/>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766445" y="2550795"/>
            <a:ext cx="11055985" cy="2245995"/>
          </a:xfrm>
        </p:spPr>
        <p:txBody>
          <a:bodyPr>
            <a:normAutofit fontScale="92500" lnSpcReduction="20000"/>
          </a:bodyPr>
          <a:lstStyle/>
          <a:p>
            <a:pPr marL="0" indent="0" algn="just" eaLnBrk="1" hangingPunct="1">
              <a:lnSpc>
                <a:spcPct val="150000"/>
              </a:lnSpc>
              <a:buNone/>
            </a:pPr>
            <a:r>
              <a:rPr lang="en-US" altLang="zh-CN" sz="2400">
                <a:sym typeface="+mn-ea"/>
              </a:rPr>
              <a:t>#5. 19</a:t>
            </a:r>
            <a:r>
              <a:rPr lang="zh-CN" altLang="en-US" sz="2400">
                <a:sym typeface="+mn-ea"/>
              </a:rPr>
              <a:t>世纪空想社会主义的代表人物是  </a:t>
            </a:r>
            <a:r>
              <a:rPr lang="en-US" altLang="zh-CN" sz="2400">
                <a:sym typeface="+mn-ea"/>
              </a:rPr>
              <a:t>(   </a:t>
            </a:r>
            <a:r>
              <a:rPr lang="en-US" altLang="zh-CN" sz="2400" b="1">
                <a:solidFill>
                  <a:srgbClr val="C00000"/>
                </a:solidFill>
                <a:sym typeface="+mn-ea"/>
              </a:rPr>
              <a:t>C</a:t>
            </a:r>
            <a:r>
              <a:rPr lang="en-US" altLang="zh-CN" sz="2400">
                <a:sym typeface="+mn-ea"/>
              </a:rPr>
              <a:t>   ) 0-P41  1410</a:t>
            </a:r>
            <a:endParaRPr lang="en-US" altLang="zh-CN" sz="2400"/>
          </a:p>
          <a:p>
            <a:pPr marL="0" indent="0" algn="just" eaLnBrk="1" hangingPunct="1">
              <a:lnSpc>
                <a:spcPct val="150000"/>
              </a:lnSpc>
              <a:buNone/>
            </a:pPr>
            <a:r>
              <a:rPr lang="en-US" altLang="zh-CN" sz="2400">
                <a:sym typeface="+mn-ea"/>
              </a:rPr>
              <a:t>  A. </a:t>
            </a:r>
            <a:r>
              <a:rPr lang="zh-CN" altLang="en-US" sz="2400">
                <a:sym typeface="+mn-ea"/>
              </a:rPr>
              <a:t>黑格尔和费尔巴哈               </a:t>
            </a:r>
            <a:r>
              <a:rPr lang="en-US" altLang="zh-CN" sz="2400">
                <a:sym typeface="+mn-ea"/>
              </a:rPr>
              <a:t>B.</a:t>
            </a:r>
            <a:r>
              <a:rPr lang="zh-CN" altLang="en-US" sz="2400">
                <a:sym typeface="+mn-ea"/>
              </a:rPr>
              <a:t>  培根和洛克      </a:t>
            </a:r>
            <a:endParaRPr lang="zh-CN" altLang="en-US" sz="2400"/>
          </a:p>
          <a:p>
            <a:pPr marL="0" indent="0" algn="just" eaLnBrk="1" hangingPunct="1">
              <a:lnSpc>
                <a:spcPct val="150000"/>
              </a:lnSpc>
              <a:buNone/>
            </a:pPr>
            <a:r>
              <a:rPr lang="en-US" altLang="zh-CN" sz="2400">
                <a:sym typeface="+mn-ea"/>
              </a:rPr>
              <a:t> </a:t>
            </a:r>
            <a:r>
              <a:rPr lang="en-US" altLang="zh-CN" sz="2400" b="1">
                <a:solidFill>
                  <a:srgbClr val="FF0000"/>
                </a:solidFill>
                <a:sym typeface="+mn-ea"/>
              </a:rPr>
              <a:t> C. </a:t>
            </a:r>
            <a:r>
              <a:rPr lang="zh-CN" altLang="en-US" sz="2400" b="1">
                <a:solidFill>
                  <a:srgbClr val="FF0000"/>
                </a:solidFill>
                <a:sym typeface="+mn-ea"/>
              </a:rPr>
              <a:t>圣西门和傅里叶</a:t>
            </a:r>
            <a:r>
              <a:rPr lang="zh-CN" altLang="en-US" sz="2400">
                <a:sym typeface="+mn-ea"/>
              </a:rPr>
              <a:t>                  </a:t>
            </a:r>
            <a:r>
              <a:rPr lang="en-US" altLang="zh-CN" sz="2400">
                <a:sym typeface="+mn-ea"/>
              </a:rPr>
              <a:t>D.  </a:t>
            </a:r>
            <a:r>
              <a:rPr lang="zh-CN" altLang="en-US" sz="2400">
                <a:sym typeface="+mn-ea"/>
              </a:rPr>
              <a:t>亚当斯密和大卫</a:t>
            </a:r>
            <a:r>
              <a:rPr lang="en-US" altLang="zh-CN" sz="2400">
                <a:sym typeface="+mn-ea"/>
              </a:rPr>
              <a:t>·</a:t>
            </a:r>
            <a:r>
              <a:rPr lang="zh-CN" altLang="en-US" sz="2400">
                <a:sym typeface="+mn-ea"/>
              </a:rPr>
              <a:t>李嘉图 </a:t>
            </a:r>
            <a:endParaRPr lang="en-US" altLang="zh-CN" sz="2400"/>
          </a:p>
          <a:p>
            <a:pPr marL="0" indent="0" eaLnBrk="1" hangingPunct="1">
              <a:lnSpc>
                <a:spcPct val="150000"/>
              </a:lnSpc>
              <a:buNone/>
            </a:pPr>
            <a:r>
              <a:rPr lang="zh-CN" altLang="en-US" sz="2400">
                <a:sym typeface="+mn-ea"/>
              </a:rPr>
              <a:t> </a:t>
            </a:r>
            <a:endParaRPr lang="zh-CN" altLang="en-US" sz="2400"/>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69010" y="1872615"/>
            <a:ext cx="10769600" cy="4706620"/>
          </a:xfrm>
        </p:spPr>
        <p:txBody>
          <a:bodyPr>
            <a:normAutofit/>
          </a:bodyPr>
          <a:lstStyle/>
          <a:p>
            <a:r>
              <a:rPr lang="en-US" sz="2400" dirty="0">
                <a:latin typeface="华文中宋" panose="02010600040101010101" charset="-122"/>
                <a:ea typeface="华文中宋" panose="02010600040101010101" charset="-122"/>
              </a:rPr>
              <a:t>#</a:t>
            </a:r>
            <a:r>
              <a:rPr altLang="zh-CN" sz="2400" dirty="0">
                <a:latin typeface="华文中宋" panose="02010600040101010101" charset="-122"/>
                <a:ea typeface="华文中宋" panose="02010600040101010101" charset="-122"/>
              </a:rPr>
              <a:t>规律具有两个特点，一个是普遍性，另一个是( </a:t>
            </a:r>
            <a:r>
              <a:rPr lang="en-US" sz="2400" b="1" dirty="0">
                <a:solidFill>
                  <a:srgbClr val="FF0000"/>
                </a:solidFill>
                <a:latin typeface="华文中宋" panose="02010600040101010101" charset="-122"/>
                <a:ea typeface="华文中宋" panose="02010600040101010101" charset="-122"/>
              </a:rPr>
              <a:t>A</a:t>
            </a:r>
            <a:r>
              <a:rPr altLang="zh-CN" sz="2400" dirty="0">
                <a:latin typeface="华文中宋" panose="02010600040101010101" charset="-122"/>
                <a:ea typeface="华文中宋" panose="02010600040101010101" charset="-122"/>
              </a:rPr>
              <a:t>)</a:t>
            </a:r>
            <a:endParaRPr altLang="zh-CN" sz="2400" dirty="0">
              <a:latin typeface="华文中宋" panose="02010600040101010101" charset="-122"/>
              <a:ea typeface="华文中宋" panose="02010600040101010101" charset="-122"/>
            </a:endParaRPr>
          </a:p>
          <a:p>
            <a:r>
              <a:rPr altLang="zh-CN" sz="2400" b="1" dirty="0">
                <a:solidFill>
                  <a:srgbClr val="FF0000"/>
                </a:solidFill>
                <a:latin typeface="华文中宋" panose="02010600040101010101" charset="-122"/>
                <a:ea typeface="华文中宋" panose="02010600040101010101" charset="-122"/>
              </a:rPr>
              <a:t>A、 客观性</a:t>
            </a:r>
            <a:endParaRPr altLang="zh-CN" sz="2400" b="1" dirty="0">
              <a:solidFill>
                <a:srgbClr val="FF0000"/>
              </a:solidFill>
              <a:latin typeface="华文中宋" panose="02010600040101010101" charset="-122"/>
              <a:ea typeface="华文中宋" panose="02010600040101010101" charset="-122"/>
            </a:endParaRPr>
          </a:p>
          <a:p>
            <a:r>
              <a:rPr altLang="zh-CN" sz="2400" dirty="0">
                <a:latin typeface="华文中宋" panose="02010600040101010101" charset="-122"/>
                <a:ea typeface="华文中宋" panose="02010600040101010101" charset="-122"/>
              </a:rPr>
              <a:t>B、 变动性</a:t>
            </a:r>
            <a:endParaRPr altLang="zh-CN" sz="2400" dirty="0">
              <a:latin typeface="华文中宋" panose="02010600040101010101" charset="-122"/>
              <a:ea typeface="华文中宋" panose="02010600040101010101" charset="-122"/>
            </a:endParaRPr>
          </a:p>
          <a:p>
            <a:r>
              <a:rPr altLang="zh-CN" sz="2400" dirty="0">
                <a:latin typeface="华文中宋" panose="02010600040101010101" charset="-122"/>
                <a:ea typeface="华文中宋" panose="02010600040101010101" charset="-122"/>
              </a:rPr>
              <a:t>C、 社会性</a:t>
            </a:r>
            <a:endParaRPr altLang="zh-CN" sz="2400" dirty="0">
              <a:latin typeface="华文中宋" panose="02010600040101010101" charset="-122"/>
              <a:ea typeface="华文中宋" panose="02010600040101010101" charset="-122"/>
            </a:endParaRPr>
          </a:p>
          <a:p>
            <a:r>
              <a:rPr altLang="zh-CN" sz="2400" dirty="0">
                <a:latin typeface="华文中宋" panose="02010600040101010101" charset="-122"/>
                <a:ea typeface="华文中宋" panose="02010600040101010101" charset="-122"/>
              </a:rPr>
              <a:t>D、 能动性</a:t>
            </a:r>
            <a:r>
              <a:rPr lang="en-US" altLang="zh-CN" sz="2400" dirty="0">
                <a:latin typeface="华文中宋" panose="02010600040101010101" charset="-122"/>
                <a:ea typeface="华文中宋" panose="02010600040101010101" charset="-122"/>
              </a:rPr>
              <a:t> </a:t>
            </a:r>
            <a:endParaRPr lang="zh-CN" altLang="zh-CN" sz="2400" dirty="0">
              <a:latin typeface="华文中宋" panose="02010600040101010101" charset="-122"/>
              <a:ea typeface="华文中宋" panose="02010600040101010101" charset="-122"/>
            </a:endParaRPr>
          </a:p>
        </p:txBody>
      </p:sp>
      <p:pic>
        <p:nvPicPr>
          <p:cNvPr id="4" name="图片 3"/>
          <p:cNvPicPr>
            <a:picLocks noChangeAspect="1"/>
          </p:cNvPicPr>
          <p:nvPr/>
        </p:nvPicPr>
        <p:blipFill>
          <a:blip r:embed="rId1"/>
          <a:srcRect l="10773" t="7730" r="4815" b="9710"/>
          <a:stretch>
            <a:fillRect/>
          </a:stretch>
        </p:blipFill>
        <p:spPr>
          <a:xfrm>
            <a:off x="76644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44905" y="1935480"/>
            <a:ext cx="5509260" cy="5015865"/>
          </a:xfrm>
        </p:spPr>
        <p:txBody>
          <a:bodyPr>
            <a:normAutofit/>
          </a:bodyPr>
          <a:lstStyle/>
          <a:p>
            <a:pPr marL="0" indent="0">
              <a:lnSpc>
                <a:spcPct val="170000"/>
              </a:lnSpc>
              <a:buNone/>
            </a:pPr>
            <a:r>
              <a:rPr lang="en-US" altLang="zh-CN" sz="2800" b="1" dirty="0" smtClean="0">
                <a:latin typeface="华文中宋" panose="02010600040101010101" charset="-122"/>
                <a:ea typeface="华文中宋" panose="02010600040101010101" charset="-122"/>
              </a:rPr>
              <a:t>1</a:t>
            </a:r>
            <a:r>
              <a:rPr lang="zh-CN" altLang="en-US" sz="2800" b="1" dirty="0" smtClean="0">
                <a:latin typeface="华文中宋" panose="02010600040101010101" charset="-122"/>
                <a:ea typeface="华文中宋" panose="02010600040101010101" charset="-122"/>
              </a:rPr>
              <a:t>、起源</a:t>
            </a:r>
            <a:r>
              <a:rPr lang="zh-CN" altLang="en-US" sz="2800" dirty="0" smtClean="0">
                <a:latin typeface="华文中宋" panose="02010600040101010101" charset="-122"/>
                <a:ea typeface="华文中宋" panose="02010600040101010101" charset="-122"/>
              </a:rPr>
              <a:t>：</a:t>
            </a:r>
            <a:endParaRPr lang="en-US" altLang="zh-CN" sz="2800" dirty="0" smtClean="0">
              <a:latin typeface="华文中宋" panose="02010600040101010101" charset="-122"/>
              <a:ea typeface="华文中宋" panose="02010600040101010101" charset="-122"/>
            </a:endParaRPr>
          </a:p>
          <a:p>
            <a:pPr marL="0" lvl="0" indent="0">
              <a:lnSpc>
                <a:spcPct val="170000"/>
              </a:lnSpc>
              <a:buNone/>
            </a:pPr>
            <a:r>
              <a:rPr lang="zh-CN" altLang="en-US" sz="2800" dirty="0">
                <a:latin typeface="华文中宋" panose="02010600040101010101" charset="-122"/>
                <a:ea typeface="华文中宋" panose="02010600040101010101" charset="-122"/>
              </a:rPr>
              <a:t>①</a:t>
            </a:r>
            <a:r>
              <a:rPr lang="zh-CN" altLang="en-US" sz="2800" b="1" u="sng" dirty="0" smtClean="0">
                <a:solidFill>
                  <a:srgbClr val="C00000"/>
                </a:solidFill>
                <a:latin typeface="华文中宋" panose="02010600040101010101" charset="-122"/>
                <a:ea typeface="华文中宋" panose="02010600040101010101" charset="-122"/>
              </a:rPr>
              <a:t>自然界</a:t>
            </a:r>
            <a:r>
              <a:rPr lang="zh-CN" altLang="en-US" sz="2800" dirty="0" smtClean="0">
                <a:latin typeface="华文中宋" panose="02010600040101010101" charset="-122"/>
                <a:ea typeface="华文中宋" panose="02010600040101010101" charset="-122"/>
              </a:rPr>
              <a:t>长期发展的产物；</a:t>
            </a:r>
            <a:endParaRPr lang="en-US" altLang="zh-CN" sz="2800" dirty="0" smtClean="0">
              <a:latin typeface="华文中宋" panose="02010600040101010101" charset="-122"/>
              <a:ea typeface="华文中宋" panose="02010600040101010101" charset="-122"/>
            </a:endParaRPr>
          </a:p>
          <a:p>
            <a:pPr marL="0" lvl="0" indent="0">
              <a:lnSpc>
                <a:spcPct val="170000"/>
              </a:lnSpc>
              <a:buNone/>
            </a:pPr>
            <a:r>
              <a:rPr lang="zh-CN" altLang="en-US" sz="2800" dirty="0" smtClean="0">
                <a:latin typeface="华文中宋" panose="02010600040101010101" charset="-122"/>
                <a:ea typeface="华文中宋" panose="02010600040101010101" charset="-122"/>
              </a:rPr>
              <a:t>②</a:t>
            </a:r>
            <a:r>
              <a:rPr lang="zh-CN" altLang="en-US" sz="2800" b="1" u="sng" dirty="0" smtClean="0">
                <a:solidFill>
                  <a:srgbClr val="C00000"/>
                </a:solidFill>
                <a:latin typeface="华文中宋" panose="02010600040101010101" charset="-122"/>
                <a:ea typeface="华文中宋" panose="02010600040101010101" charset="-122"/>
              </a:rPr>
              <a:t>社会性</a:t>
            </a:r>
            <a:r>
              <a:rPr lang="zh-CN" altLang="en-US" sz="2800" dirty="0" smtClean="0">
                <a:latin typeface="华文中宋" panose="02010600040101010101" charset="-122"/>
                <a:ea typeface="华文中宋" panose="02010600040101010101" charset="-122"/>
              </a:rPr>
              <a:t>劳动的产物</a:t>
            </a:r>
            <a:endParaRPr lang="zh-CN" altLang="en-US" sz="2800" dirty="0" smtClean="0">
              <a:latin typeface="华文中宋" panose="02010600040101010101" charset="-122"/>
              <a:ea typeface="华文中宋" panose="02010600040101010101" charset="-122"/>
            </a:endParaRPr>
          </a:p>
          <a:p>
            <a:pPr marL="0" lvl="0" indent="0">
              <a:lnSpc>
                <a:spcPct val="170000"/>
              </a:lnSpc>
              <a:buNone/>
            </a:pPr>
            <a:r>
              <a:rPr lang="zh-CN" altLang="en-US" sz="2400" dirty="0" smtClean="0">
                <a:latin typeface="微软雅黑" panose="020B0503020204020204" pitchFamily="34" charset="-122"/>
                <a:ea typeface="微软雅黑" panose="020B0503020204020204" pitchFamily="34" charset="-122"/>
              </a:rPr>
              <a:t>例：</a:t>
            </a:r>
            <a:r>
              <a:rPr lang="zh-CN" altLang="en-US" sz="2400" u="sng" dirty="0" smtClean="0">
                <a:latin typeface="微软雅黑" panose="020B0503020204020204" pitchFamily="34" charset="-122"/>
                <a:ea typeface="微软雅黑" panose="020B0503020204020204" pitchFamily="34" charset="-122"/>
              </a:rPr>
              <a:t>制造和使用工具</a:t>
            </a:r>
            <a:endParaRPr lang="zh-CN" altLang="en-US" sz="2400" u="sng"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11" name="矩形 10"/>
          <p:cNvSpPr/>
          <p:nvPr/>
        </p:nvSpPr>
        <p:spPr>
          <a:xfrm>
            <a:off x="1144905" y="410845"/>
            <a:ext cx="11881485" cy="836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b="1" dirty="0" smtClean="0">
                <a:solidFill>
                  <a:schemeClr val="tx1"/>
                </a:solidFill>
                <a:latin typeface="方正清刻本悦宋简体" panose="02000000000000000000" pitchFamily="2" charset="-122"/>
                <a:ea typeface="方正清刻本悦宋简体" panose="02000000000000000000" pitchFamily="2" charset="-122"/>
              </a:rPr>
              <a:t>第三节  客观规律性与主观能动性</a:t>
            </a:r>
            <a:endParaRPr lang="zh-CN" altLang="en-US" sz="3200" b="1" dirty="0" smtClean="0">
              <a:solidFill>
                <a:schemeClr val="tx1"/>
              </a:solidFill>
              <a:latin typeface="方正清刻本悦宋简体" panose="02000000000000000000" pitchFamily="2" charset="-122"/>
              <a:ea typeface="方正清刻本悦宋简体" panose="02000000000000000000" pitchFamily="2" charset="-122"/>
            </a:endParaRPr>
          </a:p>
        </p:txBody>
      </p:sp>
      <p:sp>
        <p:nvSpPr>
          <p:cNvPr id="2" name="文本框 1"/>
          <p:cNvSpPr txBox="1"/>
          <p:nvPr/>
        </p:nvSpPr>
        <p:spPr>
          <a:xfrm>
            <a:off x="904875" y="1306195"/>
            <a:ext cx="3006090" cy="521970"/>
          </a:xfrm>
          <a:prstGeom prst="rect">
            <a:avLst/>
          </a:prstGeom>
          <a:noFill/>
        </p:spPr>
        <p:txBody>
          <a:bodyPr wrap="none" rtlCol="0">
            <a:spAutoFit/>
          </a:bodyPr>
          <a:lstStyle/>
          <a:p>
            <a:pPr algn="l"/>
            <a:r>
              <a:rPr lang="en-US" altLang="zh-CN" sz="2800" dirty="0" smtClean="0">
                <a:latin typeface="华文中宋" panose="02010600040101010101" charset="-122"/>
                <a:ea typeface="华文中宋" panose="02010600040101010101" charset="-122"/>
                <a:sym typeface="+mn-ea"/>
              </a:rPr>
              <a:t>【</a:t>
            </a:r>
            <a:r>
              <a:rPr lang="zh-CN" altLang="en-US" sz="2800" dirty="0" smtClean="0">
                <a:latin typeface="华文中宋" panose="02010600040101010101" charset="-122"/>
                <a:ea typeface="华文中宋" panose="02010600040101010101" charset="-122"/>
                <a:sym typeface="+mn-ea"/>
              </a:rPr>
              <a:t>知识点</a:t>
            </a:r>
            <a:r>
              <a:rPr lang="en-US" altLang="zh-CN" sz="2800" dirty="0" smtClean="0">
                <a:latin typeface="华文中宋" panose="02010600040101010101" charset="-122"/>
                <a:ea typeface="华文中宋" panose="02010600040101010101" charset="-122"/>
                <a:sym typeface="+mn-ea"/>
              </a:rPr>
              <a:t>2】</a:t>
            </a:r>
            <a:r>
              <a:rPr lang="zh-CN" altLang="en-US" sz="2800" dirty="0" smtClean="0">
                <a:latin typeface="华文中宋" panose="02010600040101010101" charset="-122"/>
                <a:ea typeface="华文中宋" panose="02010600040101010101" charset="-122"/>
                <a:sym typeface="+mn-ea"/>
              </a:rPr>
              <a:t>意识 </a:t>
            </a:r>
            <a:endParaRPr lang="zh-CN" altLang="en-US" sz="2800" dirty="0" smtClean="0">
              <a:solidFill>
                <a:srgbClr val="00B050"/>
              </a:solidFill>
              <a:latin typeface="华文中宋" panose="02010600040101010101" charset="-122"/>
              <a:ea typeface="华文中宋" panose="02010600040101010101" charset="-122"/>
              <a:sym typeface="+mn-ea"/>
            </a:endParaRPr>
          </a:p>
        </p:txBody>
      </p:sp>
      <p:pic>
        <p:nvPicPr>
          <p:cNvPr id="6" name="图片 5"/>
          <p:cNvPicPr>
            <a:picLocks noChangeAspect="1"/>
          </p:cNvPicPr>
          <p:nvPr/>
        </p:nvPicPr>
        <p:blipFill>
          <a:blip r:embed="rId1"/>
          <a:srcRect b="7480"/>
          <a:stretch>
            <a:fillRect/>
          </a:stretch>
        </p:blipFill>
        <p:spPr>
          <a:xfrm>
            <a:off x="5610860" y="1676400"/>
            <a:ext cx="5525135" cy="35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44905" y="1935480"/>
            <a:ext cx="7076440" cy="5015865"/>
          </a:xfrm>
        </p:spPr>
        <p:txBody>
          <a:bodyPr>
            <a:normAutofit/>
          </a:bodyPr>
          <a:lstStyle/>
          <a:p>
            <a:pPr marL="0" indent="0">
              <a:lnSpc>
                <a:spcPct val="170000"/>
              </a:lnSpc>
              <a:buNone/>
            </a:pPr>
            <a:r>
              <a:rPr lang="en-US" altLang="zh-CN" sz="2800" b="1" dirty="0" smtClean="0">
                <a:latin typeface="华文中宋" panose="02010600040101010101" charset="-122"/>
                <a:ea typeface="华文中宋" panose="02010600040101010101" charset="-122"/>
              </a:rPr>
              <a:t>1</a:t>
            </a:r>
            <a:r>
              <a:rPr lang="zh-CN" altLang="en-US" sz="2800" b="1" dirty="0" smtClean="0">
                <a:latin typeface="华文中宋" panose="02010600040101010101" charset="-122"/>
                <a:ea typeface="华文中宋" panose="02010600040101010101" charset="-122"/>
              </a:rPr>
              <a:t>、起源</a:t>
            </a:r>
            <a:r>
              <a:rPr lang="zh-CN" altLang="en-US" sz="2800" dirty="0" smtClean="0">
                <a:latin typeface="华文中宋" panose="02010600040101010101" charset="-122"/>
                <a:ea typeface="华文中宋" panose="02010600040101010101" charset="-122"/>
              </a:rPr>
              <a:t>：</a:t>
            </a:r>
            <a:endParaRPr lang="en-US" altLang="zh-CN" sz="2800" dirty="0" smtClean="0">
              <a:latin typeface="华文中宋" panose="02010600040101010101" charset="-122"/>
              <a:ea typeface="华文中宋" panose="02010600040101010101" charset="-122"/>
            </a:endParaRPr>
          </a:p>
          <a:p>
            <a:pPr marL="0" lvl="0" indent="0">
              <a:lnSpc>
                <a:spcPct val="170000"/>
              </a:lnSpc>
              <a:buNone/>
            </a:pPr>
            <a:r>
              <a:rPr lang="zh-CN" altLang="en-US" sz="2800" dirty="0">
                <a:latin typeface="华文中宋" panose="02010600040101010101" charset="-122"/>
                <a:ea typeface="华文中宋" panose="02010600040101010101" charset="-122"/>
              </a:rPr>
              <a:t>①</a:t>
            </a:r>
            <a:r>
              <a:rPr lang="zh-CN" altLang="en-US" sz="2800" b="1" u="sng" dirty="0" smtClean="0">
                <a:solidFill>
                  <a:srgbClr val="C00000"/>
                </a:solidFill>
                <a:latin typeface="华文中宋" panose="02010600040101010101" charset="-122"/>
                <a:ea typeface="华文中宋" panose="02010600040101010101" charset="-122"/>
              </a:rPr>
              <a:t>自然界</a:t>
            </a:r>
            <a:r>
              <a:rPr lang="zh-CN" altLang="en-US" sz="2800" dirty="0" smtClean="0">
                <a:latin typeface="华文中宋" panose="02010600040101010101" charset="-122"/>
                <a:ea typeface="华文中宋" panose="02010600040101010101" charset="-122"/>
              </a:rPr>
              <a:t>长期发展的产物；</a:t>
            </a:r>
            <a:endParaRPr lang="en-US" altLang="zh-CN" sz="2800" dirty="0" smtClean="0">
              <a:latin typeface="华文中宋" panose="02010600040101010101" charset="-122"/>
              <a:ea typeface="华文中宋" panose="02010600040101010101" charset="-122"/>
            </a:endParaRPr>
          </a:p>
          <a:p>
            <a:pPr>
              <a:lnSpc>
                <a:spcPct val="170000"/>
              </a:lnSpc>
            </a:pPr>
            <a:r>
              <a:rPr lang="zh-CN" altLang="en-US" sz="2800" dirty="0" smtClean="0">
                <a:latin typeface="华文中宋" panose="02010600040101010101" charset="-122"/>
                <a:ea typeface="华文中宋" panose="02010600040101010101" charset="-122"/>
              </a:rPr>
              <a:t>②</a:t>
            </a:r>
            <a:r>
              <a:rPr lang="zh-CN" altLang="en-US" sz="2800" b="1" u="sng" dirty="0" smtClean="0">
                <a:solidFill>
                  <a:srgbClr val="C00000"/>
                </a:solidFill>
                <a:latin typeface="华文中宋" panose="02010600040101010101" charset="-122"/>
                <a:ea typeface="华文中宋" panose="02010600040101010101" charset="-122"/>
              </a:rPr>
              <a:t>社会性</a:t>
            </a:r>
            <a:r>
              <a:rPr lang="zh-CN" altLang="en-US" sz="2800" b="1" dirty="0" smtClean="0">
                <a:latin typeface="华文中宋" panose="02010600040101010101" charset="-122"/>
                <a:ea typeface="华文中宋" panose="02010600040101010101" charset="-122"/>
              </a:rPr>
              <a:t>劳动</a:t>
            </a:r>
            <a:r>
              <a:rPr lang="zh-CN" altLang="en-US" sz="2800" dirty="0" smtClean="0">
                <a:latin typeface="华文中宋" panose="02010600040101010101" charset="-122"/>
                <a:ea typeface="华文中宋" panose="02010600040101010101" charset="-122"/>
              </a:rPr>
              <a:t>的产物</a:t>
            </a:r>
            <a:r>
              <a:rPr lang="zh-CN" altLang="en-US" sz="2800" b="1" dirty="0">
                <a:solidFill>
                  <a:srgbClr val="C00000"/>
                </a:solidFill>
                <a:latin typeface="华文中宋" panose="02010600040101010101" charset="-122"/>
                <a:ea typeface="华文中宋" panose="02010600040101010101" charset="-122"/>
              </a:rPr>
              <a:t>（决定性作用</a:t>
            </a:r>
            <a:r>
              <a:rPr lang="zh-CN" altLang="en-US" sz="2800" b="1" dirty="0" smtClean="0">
                <a:solidFill>
                  <a:srgbClr val="C00000"/>
                </a:solidFill>
                <a:latin typeface="华文中宋" panose="02010600040101010101" charset="-122"/>
                <a:ea typeface="华文中宋" panose="02010600040101010101" charset="-122"/>
              </a:rPr>
              <a:t>）选择</a:t>
            </a:r>
            <a:endParaRPr lang="zh-CN" altLang="en-US" sz="2800" b="1" dirty="0" smtClean="0">
              <a:solidFill>
                <a:srgbClr val="C00000"/>
              </a:solidFill>
              <a:latin typeface="华文中宋" panose="02010600040101010101" charset="-122"/>
              <a:ea typeface="华文中宋" panose="02010600040101010101" charset="-122"/>
            </a:endParaRPr>
          </a:p>
          <a:p>
            <a:pPr>
              <a:lnSpc>
                <a:spcPct val="170000"/>
              </a:lnSpc>
            </a:pPr>
            <a:r>
              <a:rPr lang="zh-CN" altLang="en-US" sz="2000" dirty="0" smtClean="0">
                <a:latin typeface="微软雅黑" panose="020B0503020204020204" pitchFamily="34" charset="-122"/>
                <a:ea typeface="微软雅黑" panose="020B0503020204020204" pitchFamily="34" charset="-122"/>
              </a:rPr>
              <a:t>补充：</a:t>
            </a:r>
            <a:endParaRPr lang="en-US" altLang="zh-CN" sz="2000" dirty="0" smtClean="0">
              <a:latin typeface="微软雅黑" panose="020B0503020204020204" pitchFamily="34" charset="-122"/>
              <a:ea typeface="微软雅黑" panose="020B0503020204020204" pitchFamily="34" charset="-122"/>
            </a:endParaRPr>
          </a:p>
          <a:p>
            <a:pPr>
              <a:lnSpc>
                <a:spcPct val="170000"/>
              </a:lnSpc>
            </a:pPr>
            <a:r>
              <a:rPr lang="zh-CN" altLang="en-US" sz="2000" dirty="0" smtClean="0">
                <a:latin typeface="微软雅黑" panose="020B0503020204020204" pitchFamily="34" charset="-122"/>
                <a:ea typeface="微软雅黑" panose="020B0503020204020204" pitchFamily="34" charset="-122"/>
              </a:rPr>
              <a:t>劳动使猿脑变为人脑</a:t>
            </a:r>
            <a:endParaRPr lang="en-US" altLang="zh-CN" sz="2000" dirty="0" smtClean="0">
              <a:latin typeface="微软雅黑" panose="020B0503020204020204" pitchFamily="34" charset="-122"/>
              <a:ea typeface="微软雅黑" panose="020B0503020204020204" pitchFamily="34" charset="-122"/>
            </a:endParaRPr>
          </a:p>
          <a:p>
            <a:pPr>
              <a:lnSpc>
                <a:spcPct val="170000"/>
              </a:lnSpc>
            </a:pPr>
            <a:r>
              <a:rPr lang="zh-CN" altLang="en-US" sz="2000" dirty="0" smtClean="0">
                <a:latin typeface="微软雅黑" panose="020B0503020204020204" pitchFamily="34" charset="-122"/>
                <a:ea typeface="微软雅黑" panose="020B0503020204020204" pitchFamily="34" charset="-122"/>
              </a:rPr>
              <a:t>劳动产生了语言</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0" lvl="0" indent="0">
              <a:lnSpc>
                <a:spcPct val="170000"/>
              </a:lnSpc>
              <a:buNone/>
            </a:pPr>
            <a:endParaRPr lang="en-US" altLang="zh-CN" sz="240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pic>
        <p:nvPicPr>
          <p:cNvPr id="5" name="图片 4"/>
          <p:cNvPicPr>
            <a:picLocks noChangeAspect="1"/>
          </p:cNvPicPr>
          <p:nvPr/>
        </p:nvPicPr>
        <p:blipFill>
          <a:blip r:embed="rId1"/>
          <a:stretch>
            <a:fillRect/>
          </a:stretch>
        </p:blipFill>
        <p:spPr>
          <a:xfrm>
            <a:off x="8221345" y="2235200"/>
            <a:ext cx="3242945" cy="3639820"/>
          </a:xfrm>
          <a:prstGeom prst="rect">
            <a:avLst/>
          </a:prstGeom>
        </p:spPr>
      </p:pic>
      <p:sp>
        <p:nvSpPr>
          <p:cNvPr id="11" name="矩形 10"/>
          <p:cNvSpPr/>
          <p:nvPr/>
        </p:nvSpPr>
        <p:spPr>
          <a:xfrm>
            <a:off x="1144905" y="410845"/>
            <a:ext cx="11881485" cy="836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b="1" dirty="0" smtClean="0">
                <a:solidFill>
                  <a:schemeClr val="tx1"/>
                </a:solidFill>
                <a:latin typeface="方正清刻本悦宋简体" panose="02000000000000000000" pitchFamily="2" charset="-122"/>
                <a:ea typeface="方正清刻本悦宋简体" panose="02000000000000000000" pitchFamily="2" charset="-122"/>
              </a:rPr>
              <a:t>第三节  客观规律性与主观能动性</a:t>
            </a:r>
            <a:endParaRPr lang="zh-CN" altLang="en-US" sz="3200" b="1" dirty="0" smtClean="0">
              <a:solidFill>
                <a:schemeClr val="tx1"/>
              </a:solidFill>
              <a:latin typeface="方正清刻本悦宋简体" panose="02000000000000000000" pitchFamily="2" charset="-122"/>
              <a:ea typeface="方正清刻本悦宋简体" panose="02000000000000000000" pitchFamily="2" charset="-122"/>
            </a:endParaRPr>
          </a:p>
        </p:txBody>
      </p:sp>
      <p:sp>
        <p:nvSpPr>
          <p:cNvPr id="2" name="文本框 1"/>
          <p:cNvSpPr txBox="1"/>
          <p:nvPr/>
        </p:nvSpPr>
        <p:spPr>
          <a:xfrm>
            <a:off x="904875" y="1306195"/>
            <a:ext cx="3006090" cy="521970"/>
          </a:xfrm>
          <a:prstGeom prst="rect">
            <a:avLst/>
          </a:prstGeom>
          <a:noFill/>
        </p:spPr>
        <p:txBody>
          <a:bodyPr wrap="none" rtlCol="0">
            <a:spAutoFit/>
          </a:bodyPr>
          <a:lstStyle/>
          <a:p>
            <a:pPr algn="l"/>
            <a:r>
              <a:rPr lang="en-US" altLang="zh-CN" sz="2800" dirty="0" smtClean="0">
                <a:latin typeface="华文中宋" panose="02010600040101010101" charset="-122"/>
                <a:ea typeface="华文中宋" panose="02010600040101010101" charset="-122"/>
                <a:sym typeface="+mn-ea"/>
              </a:rPr>
              <a:t>【</a:t>
            </a:r>
            <a:r>
              <a:rPr lang="zh-CN" altLang="en-US" sz="2800" dirty="0" smtClean="0">
                <a:latin typeface="华文中宋" panose="02010600040101010101" charset="-122"/>
                <a:ea typeface="华文中宋" panose="02010600040101010101" charset="-122"/>
                <a:sym typeface="+mn-ea"/>
              </a:rPr>
              <a:t>知识点</a:t>
            </a:r>
            <a:r>
              <a:rPr lang="en-US" altLang="zh-CN" sz="2800" dirty="0" smtClean="0">
                <a:latin typeface="华文中宋" panose="02010600040101010101" charset="-122"/>
                <a:ea typeface="华文中宋" panose="02010600040101010101" charset="-122"/>
                <a:sym typeface="+mn-ea"/>
              </a:rPr>
              <a:t>2】</a:t>
            </a:r>
            <a:r>
              <a:rPr lang="zh-CN" altLang="en-US" sz="2800" dirty="0" smtClean="0">
                <a:latin typeface="华文中宋" panose="02010600040101010101" charset="-122"/>
                <a:ea typeface="华文中宋" panose="02010600040101010101" charset="-122"/>
                <a:sym typeface="+mn-ea"/>
              </a:rPr>
              <a:t>意识 </a:t>
            </a:r>
            <a:endParaRPr lang="zh-CN" altLang="en-US" sz="2800" dirty="0" smtClean="0">
              <a:solidFill>
                <a:srgbClr val="00B050"/>
              </a:solidFill>
              <a:latin typeface="华文中宋" panose="02010600040101010101" charset="-122"/>
              <a:ea typeface="华文中宋" panose="02010600040101010101" charset="-122"/>
              <a:sym typeface="+mn-ea"/>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57275" y="1705610"/>
            <a:ext cx="5509260" cy="5015865"/>
          </a:xfrm>
        </p:spPr>
        <p:txBody>
          <a:bodyPr>
            <a:normAutofit/>
          </a:bodyPr>
          <a:lstStyle/>
          <a:p>
            <a:pPr marL="0" indent="0">
              <a:lnSpc>
                <a:spcPct val="150000"/>
              </a:lnSpc>
              <a:buNone/>
            </a:pPr>
            <a:r>
              <a:rPr lang="en-US" altLang="zh-CN" sz="2800" b="1" dirty="0" smtClean="0">
                <a:latin typeface="华文中宋" panose="02010600040101010101" charset="-122"/>
                <a:ea typeface="华文中宋" panose="02010600040101010101" charset="-122"/>
              </a:rPr>
              <a:t>2</a:t>
            </a:r>
            <a:r>
              <a:rPr lang="zh-CN" altLang="en-US" sz="2800" b="1" dirty="0" smtClean="0">
                <a:latin typeface="华文中宋" panose="02010600040101010101" charset="-122"/>
                <a:ea typeface="华文中宋" panose="02010600040101010101" charset="-122"/>
              </a:rPr>
              <a:t>、本质</a:t>
            </a:r>
            <a:r>
              <a:rPr lang="zh-CN" altLang="en-US" sz="2800" dirty="0" smtClean="0">
                <a:latin typeface="华文中宋" panose="02010600040101010101" charset="-122"/>
                <a:ea typeface="华文中宋" panose="02010600040101010101" charset="-122"/>
              </a:rPr>
              <a:t>：</a:t>
            </a:r>
            <a:endParaRPr lang="en-US" altLang="zh-CN" sz="2800" dirty="0" smtClean="0">
              <a:latin typeface="华文中宋" panose="02010600040101010101" charset="-122"/>
              <a:ea typeface="华文中宋" panose="02010600040101010101" charset="-122"/>
            </a:endParaRPr>
          </a:p>
          <a:p>
            <a:pPr marL="0" indent="0">
              <a:lnSpc>
                <a:spcPct val="150000"/>
              </a:lnSpc>
              <a:buNone/>
            </a:pPr>
            <a:r>
              <a:rPr lang="zh-CN" altLang="en-US" sz="2800" dirty="0" smtClean="0">
                <a:latin typeface="华文中宋" panose="02010600040101010101" charset="-122"/>
                <a:ea typeface="华文中宋" panose="02010600040101010101" charset="-122"/>
              </a:rPr>
              <a:t>①</a:t>
            </a:r>
            <a:r>
              <a:rPr lang="zh-CN" altLang="en-US" sz="2800" b="1" dirty="0">
                <a:solidFill>
                  <a:srgbClr val="C00000"/>
                </a:solidFill>
                <a:latin typeface="华文中宋" panose="02010600040101010101" charset="-122"/>
                <a:ea typeface="华文中宋" panose="02010600040101010101" charset="-122"/>
              </a:rPr>
              <a:t>人脑</a:t>
            </a:r>
            <a:r>
              <a:rPr lang="zh-CN" altLang="en-US" sz="2800" dirty="0" smtClean="0">
                <a:latin typeface="华文中宋" panose="02010600040101010101" charset="-122"/>
                <a:ea typeface="华文中宋" panose="02010600040101010101" charset="-122"/>
              </a:rPr>
              <a:t>的机能；（物质器官）</a:t>
            </a:r>
            <a:endParaRPr lang="en-US" altLang="zh-CN" sz="2800" dirty="0" smtClean="0">
              <a:latin typeface="华文中宋" panose="02010600040101010101" charset="-122"/>
              <a:ea typeface="华文中宋" panose="02010600040101010101" charset="-122"/>
            </a:endParaRPr>
          </a:p>
          <a:p>
            <a:pPr marL="0" indent="0">
              <a:lnSpc>
                <a:spcPct val="150000"/>
              </a:lnSpc>
              <a:buNone/>
            </a:pPr>
            <a:r>
              <a:rPr lang="zh-CN" altLang="en-US" sz="2800" dirty="0" smtClean="0">
                <a:latin typeface="华文中宋" panose="02010600040101010101" charset="-122"/>
                <a:ea typeface="华文中宋" panose="02010600040101010101" charset="-122"/>
              </a:rPr>
              <a:t>②</a:t>
            </a:r>
            <a:r>
              <a:rPr lang="zh-CN" altLang="en-US" sz="2800" b="1" dirty="0">
                <a:solidFill>
                  <a:srgbClr val="C00000"/>
                </a:solidFill>
                <a:latin typeface="华文中宋" panose="02010600040101010101" charset="-122"/>
                <a:ea typeface="华文中宋" panose="02010600040101010101" charset="-122"/>
              </a:rPr>
              <a:t>客观世界</a:t>
            </a:r>
            <a:r>
              <a:rPr lang="zh-CN" altLang="en-US" sz="2800" dirty="0" smtClean="0">
                <a:latin typeface="华文中宋" panose="02010600040101010101" charset="-122"/>
                <a:ea typeface="华文中宋" panose="02010600040101010101" charset="-122"/>
              </a:rPr>
              <a:t>的</a:t>
            </a:r>
            <a:r>
              <a:rPr lang="zh-CN" altLang="en-US" sz="2800" b="1" dirty="0">
                <a:solidFill>
                  <a:srgbClr val="C00000"/>
                </a:solidFill>
                <a:latin typeface="华文中宋" panose="02010600040101010101" charset="-122"/>
                <a:ea typeface="华文中宋" panose="02010600040101010101" charset="-122"/>
              </a:rPr>
              <a:t>主观映像</a:t>
            </a:r>
            <a:r>
              <a:rPr lang="zh-CN" altLang="en-US" sz="2800" dirty="0" smtClean="0">
                <a:latin typeface="华文中宋" panose="02010600040101010101" charset="-122"/>
                <a:ea typeface="华文中宋" panose="02010600040101010101" charset="-122"/>
              </a:rPr>
              <a:t>；（物质反映在大脑里）</a:t>
            </a:r>
            <a:endParaRPr lang="zh-CN" altLang="en-US" sz="2800" b="1" dirty="0" smtClean="0">
              <a:solidFill>
                <a:srgbClr val="FF0000"/>
              </a:solidFill>
            </a:endParaRPr>
          </a:p>
          <a:p>
            <a:pPr marL="0" indent="0">
              <a:lnSpc>
                <a:spcPct val="150000"/>
              </a:lnSpc>
              <a:buNone/>
            </a:pPr>
            <a:r>
              <a:rPr lang="zh-CN" altLang="en-US" sz="2800" dirty="0" smtClean="0">
                <a:latin typeface="华文中宋" panose="02010600040101010101" charset="-122"/>
                <a:ea typeface="华文中宋" panose="02010600040101010101" charset="-122"/>
              </a:rPr>
              <a:t>③</a:t>
            </a:r>
            <a:r>
              <a:rPr lang="zh-CN" altLang="en-US" sz="2800" b="1" dirty="0">
                <a:solidFill>
                  <a:srgbClr val="C00000"/>
                </a:solidFill>
                <a:latin typeface="华文中宋" panose="02010600040101010101" charset="-122"/>
                <a:ea typeface="华文中宋" panose="02010600040101010101" charset="-122"/>
              </a:rPr>
              <a:t>社会</a:t>
            </a:r>
            <a:r>
              <a:rPr lang="zh-CN" altLang="en-US" sz="2800" dirty="0" smtClean="0">
                <a:latin typeface="华文中宋" panose="02010600040101010101" charset="-122"/>
                <a:ea typeface="华文中宋" panose="02010600040101010101" charset="-122"/>
              </a:rPr>
              <a:t>的产物</a:t>
            </a:r>
            <a:endParaRPr lang="zh-CN" altLang="en-US" sz="2800" dirty="0" smtClean="0">
              <a:latin typeface="华文中宋" panose="02010600040101010101" charset="-122"/>
              <a:ea typeface="华文中宋" panose="02010600040101010101" charset="-122"/>
            </a:endParaRPr>
          </a:p>
          <a:p>
            <a:pPr marL="0" indent="0">
              <a:lnSpc>
                <a:spcPct val="150000"/>
              </a:lnSpc>
              <a:buNone/>
            </a:pPr>
            <a:r>
              <a:rPr lang="en-US" altLang="zh-CN" sz="2800" dirty="0" smtClean="0">
                <a:latin typeface="华文中宋" panose="02010600040101010101" charset="-122"/>
                <a:ea typeface="华文中宋" panose="02010600040101010101" charset="-122"/>
              </a:rPr>
              <a:t>3 </a:t>
            </a:r>
            <a:r>
              <a:rPr lang="zh-CN" altLang="en-US" sz="2800" dirty="0" smtClean="0">
                <a:latin typeface="华文中宋" panose="02010600040101010101" charset="-122"/>
                <a:ea typeface="华文中宋" panose="02010600040101010101" charset="-122"/>
              </a:rPr>
              <a:t>特性：客观性，能动性 </a:t>
            </a:r>
            <a:endParaRPr lang="zh-CN" altLang="en-US" sz="2800" dirty="0" smtClean="0">
              <a:latin typeface="华文中宋" panose="02010600040101010101" charset="-122"/>
              <a:ea typeface="华文中宋" panose="02010600040101010101" charset="-122"/>
            </a:endParaRPr>
          </a:p>
          <a:p>
            <a:pPr marL="0" indent="0">
              <a:lnSpc>
                <a:spcPct val="150000"/>
              </a:lnSpc>
              <a:buNone/>
            </a:pPr>
            <a:r>
              <a:rPr lang="zh-CN" altLang="en-US" sz="2800" dirty="0" smtClean="0">
                <a:latin typeface="华文中宋" panose="02010600040101010101" charset="-122"/>
                <a:ea typeface="华文中宋" panose="02010600040101010101" charset="-122"/>
                <a:sym typeface="+mn-ea"/>
              </a:rPr>
              <a:t>（客观：</a:t>
            </a:r>
            <a:r>
              <a:rPr lang="zh-CN" altLang="en-US" sz="2800" u="sng" dirty="0" smtClean="0">
                <a:latin typeface="华文中宋" panose="02010600040101010101" charset="-122"/>
                <a:ea typeface="华文中宋" panose="02010600040101010101" charset="-122"/>
                <a:sym typeface="+mn-ea"/>
              </a:rPr>
              <a:t>大脑，客观世界</a:t>
            </a:r>
            <a:r>
              <a:rPr lang="zh-CN" altLang="en-US" sz="2800" dirty="0" smtClean="0">
                <a:latin typeface="华文中宋" panose="02010600040101010101" charset="-122"/>
                <a:ea typeface="华文中宋" panose="02010600040101010101" charset="-122"/>
                <a:sym typeface="+mn-ea"/>
              </a:rPr>
              <a:t>）</a:t>
            </a:r>
            <a:endParaRPr lang="zh-CN" altLang="en-US" sz="2800" dirty="0" smtClean="0">
              <a:latin typeface="华文中宋" panose="02010600040101010101" charset="-122"/>
              <a:ea typeface="华文中宋" panose="02010600040101010101" charset="-122"/>
            </a:endParaRPr>
          </a:p>
        </p:txBody>
      </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11" name="矩形 10"/>
          <p:cNvSpPr/>
          <p:nvPr/>
        </p:nvSpPr>
        <p:spPr>
          <a:xfrm>
            <a:off x="1144905" y="410845"/>
            <a:ext cx="11881485" cy="836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b="1" dirty="0" smtClean="0">
                <a:solidFill>
                  <a:schemeClr val="tx1"/>
                </a:solidFill>
                <a:latin typeface="方正清刻本悦宋简体" panose="02000000000000000000" pitchFamily="2" charset="-122"/>
                <a:ea typeface="方正清刻本悦宋简体" panose="02000000000000000000" pitchFamily="2" charset="-122"/>
              </a:rPr>
              <a:t>第三节  客观规律性与主观能动性</a:t>
            </a:r>
            <a:endParaRPr lang="zh-CN" altLang="en-US" sz="3200" b="1" dirty="0" smtClean="0">
              <a:solidFill>
                <a:schemeClr val="tx1"/>
              </a:solidFill>
              <a:latin typeface="方正清刻本悦宋简体" panose="02000000000000000000" pitchFamily="2" charset="-122"/>
              <a:ea typeface="方正清刻本悦宋简体" panose="02000000000000000000" pitchFamily="2" charset="-122"/>
            </a:endParaRPr>
          </a:p>
        </p:txBody>
      </p:sp>
      <p:sp>
        <p:nvSpPr>
          <p:cNvPr id="2" name="文本框 1"/>
          <p:cNvSpPr txBox="1"/>
          <p:nvPr/>
        </p:nvSpPr>
        <p:spPr>
          <a:xfrm>
            <a:off x="904875" y="1306195"/>
            <a:ext cx="3006090" cy="521970"/>
          </a:xfrm>
          <a:prstGeom prst="rect">
            <a:avLst/>
          </a:prstGeom>
          <a:noFill/>
        </p:spPr>
        <p:txBody>
          <a:bodyPr wrap="none" rtlCol="0">
            <a:spAutoFit/>
          </a:bodyPr>
          <a:lstStyle/>
          <a:p>
            <a:pPr algn="l"/>
            <a:r>
              <a:rPr lang="en-US" altLang="zh-CN" sz="2800" dirty="0" smtClean="0">
                <a:latin typeface="华文中宋" panose="02010600040101010101" charset="-122"/>
                <a:ea typeface="华文中宋" panose="02010600040101010101" charset="-122"/>
                <a:sym typeface="+mn-ea"/>
              </a:rPr>
              <a:t>【</a:t>
            </a:r>
            <a:r>
              <a:rPr lang="zh-CN" altLang="en-US" sz="2800" dirty="0" smtClean="0">
                <a:latin typeface="华文中宋" panose="02010600040101010101" charset="-122"/>
                <a:ea typeface="华文中宋" panose="02010600040101010101" charset="-122"/>
                <a:sym typeface="+mn-ea"/>
              </a:rPr>
              <a:t>知识点</a:t>
            </a:r>
            <a:r>
              <a:rPr lang="en-US" altLang="zh-CN" sz="2800" dirty="0" smtClean="0">
                <a:latin typeface="华文中宋" panose="02010600040101010101" charset="-122"/>
                <a:ea typeface="华文中宋" panose="02010600040101010101" charset="-122"/>
                <a:sym typeface="+mn-ea"/>
              </a:rPr>
              <a:t>2】</a:t>
            </a:r>
            <a:r>
              <a:rPr lang="zh-CN" altLang="en-US" sz="2800" dirty="0" smtClean="0">
                <a:latin typeface="华文中宋" panose="02010600040101010101" charset="-122"/>
                <a:ea typeface="华文中宋" panose="02010600040101010101" charset="-122"/>
                <a:sym typeface="+mn-ea"/>
              </a:rPr>
              <a:t>意识 </a:t>
            </a:r>
            <a:endParaRPr lang="zh-CN" altLang="en-US" sz="2800" dirty="0" smtClean="0">
              <a:solidFill>
                <a:srgbClr val="00B050"/>
              </a:solidFill>
              <a:latin typeface="华文中宋" panose="02010600040101010101" charset="-122"/>
              <a:ea typeface="华文中宋" panose="02010600040101010101" charset="-122"/>
              <a:sym typeface="+mn-ea"/>
            </a:endParaRPr>
          </a:p>
        </p:txBody>
      </p:sp>
      <p:pic>
        <p:nvPicPr>
          <p:cNvPr id="6" name="图片 5"/>
          <p:cNvPicPr>
            <a:picLocks noChangeAspect="1"/>
          </p:cNvPicPr>
          <p:nvPr/>
        </p:nvPicPr>
        <p:blipFill>
          <a:blip r:embed="rId1"/>
          <a:srcRect l="6721" r="9628"/>
          <a:stretch>
            <a:fillRect/>
          </a:stretch>
        </p:blipFill>
        <p:spPr>
          <a:xfrm>
            <a:off x="6566535" y="1828165"/>
            <a:ext cx="3093085" cy="3675380"/>
          </a:xfrm>
          <a:prstGeom prst="rect">
            <a:avLst/>
          </a:prstGeom>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15720" y="1779270"/>
            <a:ext cx="9728200" cy="4100195"/>
          </a:xfrm>
          <a:prstGeom prst="rect">
            <a:avLst/>
          </a:prstGeom>
          <a:noFill/>
        </p:spPr>
        <p:txBody>
          <a:bodyPr wrap="square" rtlCol="0" anchor="t">
            <a:spAutoFit/>
          </a:bodyPr>
          <a:lstStyle/>
          <a:p>
            <a:pPr algn="l" defTabSz="914400">
              <a:lnSpc>
                <a:spcPct val="150000"/>
              </a:lnSpc>
              <a:spcBef>
                <a:spcPts val="0"/>
              </a:spcBef>
              <a:buFont typeface="Arial" panose="020B0604020202020204" pitchFamily="34" charset="0"/>
            </a:pPr>
            <a:r>
              <a:rPr lang="en-US" altLang="zh-CN" sz="2800" b="1" dirty="0" smtClean="0">
                <a:solidFill>
                  <a:prstClr val="black"/>
                </a:solidFill>
                <a:latin typeface="华文中宋" panose="02010600040101010101" charset="-122"/>
                <a:ea typeface="华文中宋" panose="02010600040101010101" charset="-122"/>
                <a:cs typeface="+mn-ea"/>
                <a:sym typeface="+mn-ea"/>
              </a:rPr>
              <a:t>3</a:t>
            </a:r>
            <a:r>
              <a:rPr lang="zh-CN" altLang="en-US" sz="2800" b="1" dirty="0" smtClean="0">
                <a:solidFill>
                  <a:prstClr val="black"/>
                </a:solidFill>
                <a:latin typeface="华文中宋" panose="02010600040101010101" charset="-122"/>
                <a:ea typeface="华文中宋" panose="02010600040101010101" charset="-122"/>
                <a:cs typeface="+mn-ea"/>
                <a:sym typeface="+mn-ea"/>
              </a:rPr>
              <a:t>、意识的能动</a:t>
            </a:r>
            <a:r>
              <a:rPr lang="zh-CN" altLang="en-US" sz="2800" b="1" dirty="0">
                <a:solidFill>
                  <a:prstClr val="black"/>
                </a:solidFill>
                <a:latin typeface="华文中宋" panose="02010600040101010101" charset="-122"/>
                <a:ea typeface="华文中宋" panose="02010600040101010101" charset="-122"/>
                <a:cs typeface="+mn-ea"/>
                <a:sym typeface="+mn-ea"/>
              </a:rPr>
              <a:t>作用：</a:t>
            </a:r>
            <a:endParaRPr lang="zh-CN" altLang="en-US" sz="2800" b="1" dirty="0">
              <a:solidFill>
                <a:prstClr val="black"/>
              </a:solidFill>
              <a:latin typeface="华文中宋" panose="02010600040101010101" charset="-122"/>
              <a:ea typeface="华文中宋" panose="02010600040101010101" charset="-122"/>
              <a:cs typeface="+mn-ea"/>
              <a:sym typeface="+mn-ea"/>
            </a:endParaRPr>
          </a:p>
          <a:p>
            <a:pPr marL="457200" indent="-457200" algn="l">
              <a:lnSpc>
                <a:spcPct val="150000"/>
              </a:lnSpc>
              <a:buFont typeface="+mj-ea"/>
              <a:buAutoNum type="circleNumDbPlain"/>
            </a:pPr>
            <a:r>
              <a:rPr lang="zh-CN" altLang="en-US" sz="2400" dirty="0">
                <a:solidFill>
                  <a:prstClr val="black"/>
                </a:solidFill>
                <a:latin typeface="华文中宋" panose="02010600040101010101" charset="-122"/>
                <a:ea typeface="华文中宋" panose="02010600040101010101" charset="-122"/>
                <a:cs typeface="+mn-ea"/>
                <a:sym typeface="+mn-ea"/>
              </a:rPr>
              <a:t>意识具有</a:t>
            </a:r>
            <a:r>
              <a:rPr lang="zh-CN" altLang="en-US" sz="2400" b="1" dirty="0">
                <a:solidFill>
                  <a:srgbClr val="C00000"/>
                </a:solidFill>
                <a:latin typeface="华文中宋" panose="02010600040101010101" charset="-122"/>
                <a:ea typeface="华文中宋" panose="02010600040101010101" charset="-122"/>
                <a:cs typeface="+mn-ea"/>
                <a:sym typeface="+mn-ea"/>
              </a:rPr>
              <a:t>主动性</a:t>
            </a:r>
            <a:r>
              <a:rPr lang="zh-CN" altLang="en-US" sz="2400" b="1" dirty="0" smtClean="0">
                <a:solidFill>
                  <a:srgbClr val="C00000"/>
                </a:solidFill>
                <a:latin typeface="华文中宋" panose="02010600040101010101" charset="-122"/>
                <a:ea typeface="华文中宋" panose="02010600040101010101" charset="-122"/>
                <a:cs typeface="+mn-ea"/>
                <a:sym typeface="+mn-ea"/>
              </a:rPr>
              <a:t>创造性</a:t>
            </a:r>
            <a:endParaRPr lang="zh-CN" altLang="en-US" sz="2400" b="1" dirty="0" smtClean="0">
              <a:solidFill>
                <a:srgbClr val="C00000"/>
              </a:solidFill>
              <a:latin typeface="华文中宋" panose="02010600040101010101" charset="-122"/>
              <a:ea typeface="华文中宋" panose="02010600040101010101" charset="-122"/>
              <a:cs typeface="+mn-ea"/>
              <a:sym typeface="+mn-ea"/>
            </a:endParaRPr>
          </a:p>
          <a:p>
            <a:pPr marL="457200" indent="-457200" algn="l">
              <a:lnSpc>
                <a:spcPct val="150000"/>
              </a:lnSpc>
              <a:buFont typeface="+mj-ea"/>
              <a:buAutoNum type="circleNumDbPlain"/>
            </a:pPr>
            <a:r>
              <a:rPr lang="zh-CN" altLang="en-US" sz="2400" dirty="0">
                <a:solidFill>
                  <a:prstClr val="black"/>
                </a:solidFill>
                <a:latin typeface="华文中宋" panose="02010600040101010101" charset="-122"/>
                <a:ea typeface="华文中宋" panose="02010600040101010101" charset="-122"/>
                <a:cs typeface="+mn-ea"/>
                <a:sym typeface="+mn-ea"/>
              </a:rPr>
              <a:t>意识具有</a:t>
            </a:r>
            <a:r>
              <a:rPr lang="zh-CN" altLang="en-US" sz="2400" b="1" dirty="0">
                <a:solidFill>
                  <a:srgbClr val="C00000"/>
                </a:solidFill>
                <a:latin typeface="华文中宋" panose="02010600040101010101" charset="-122"/>
                <a:ea typeface="华文中宋" panose="02010600040101010101" charset="-122"/>
                <a:cs typeface="+mn-ea"/>
                <a:sym typeface="+mn-ea"/>
              </a:rPr>
              <a:t>目的性</a:t>
            </a:r>
            <a:r>
              <a:rPr lang="zh-CN" altLang="en-US" sz="2400" dirty="0">
                <a:solidFill>
                  <a:prstClr val="black"/>
                </a:solidFill>
                <a:latin typeface="华文中宋" panose="02010600040101010101" charset="-122"/>
                <a:ea typeface="华文中宋" panose="02010600040101010101" charset="-122"/>
                <a:cs typeface="+mn-ea"/>
                <a:sym typeface="+mn-ea"/>
              </a:rPr>
              <a:t>和</a:t>
            </a:r>
            <a:r>
              <a:rPr lang="zh-CN" altLang="en-US" sz="2400" b="1" dirty="0" smtClean="0">
                <a:solidFill>
                  <a:srgbClr val="C00000"/>
                </a:solidFill>
                <a:latin typeface="华文中宋" panose="02010600040101010101" charset="-122"/>
                <a:ea typeface="华文中宋" panose="02010600040101010101" charset="-122"/>
                <a:cs typeface="+mn-ea"/>
                <a:sym typeface="+mn-ea"/>
              </a:rPr>
              <a:t>计划性</a:t>
            </a:r>
            <a:r>
              <a:rPr lang="en-US" altLang="zh-CN" sz="2400" dirty="0">
                <a:solidFill>
                  <a:prstClr val="black"/>
                </a:solidFill>
                <a:latin typeface="华文中宋" panose="02010600040101010101" charset="-122"/>
                <a:ea typeface="华文中宋" panose="02010600040101010101" charset="-122"/>
                <a:cs typeface="+mn-ea"/>
                <a:sym typeface="+mn-ea"/>
              </a:rPr>
              <a:t>(</a:t>
            </a:r>
            <a:r>
              <a:rPr lang="zh-CN" altLang="en-US" sz="2400" dirty="0">
                <a:solidFill>
                  <a:prstClr val="black"/>
                </a:solidFill>
                <a:latin typeface="华文中宋" panose="02010600040101010101" charset="-122"/>
                <a:ea typeface="华文中宋" panose="02010600040101010101" charset="-122"/>
                <a:cs typeface="+mn-ea"/>
                <a:sym typeface="+mn-ea"/>
              </a:rPr>
              <a:t>人造房子 </a:t>
            </a:r>
            <a:r>
              <a:rPr lang="en-US" altLang="zh-CN" sz="2400" dirty="0">
                <a:solidFill>
                  <a:prstClr val="black"/>
                </a:solidFill>
                <a:latin typeface="华文中宋" panose="02010600040101010101" charset="-122"/>
                <a:ea typeface="华文中宋" panose="02010600040101010101" charset="-122"/>
                <a:cs typeface="+mn-ea"/>
                <a:sym typeface="+mn-ea"/>
              </a:rPr>
              <a:t>–</a:t>
            </a:r>
            <a:r>
              <a:rPr lang="zh-CN" altLang="en-US" sz="2400" dirty="0">
                <a:solidFill>
                  <a:prstClr val="black"/>
                </a:solidFill>
                <a:latin typeface="华文中宋" panose="02010600040101010101" charset="-122"/>
                <a:ea typeface="华文中宋" panose="02010600040101010101" charset="-122"/>
                <a:cs typeface="+mn-ea"/>
                <a:sym typeface="+mn-ea"/>
              </a:rPr>
              <a:t>蜜蜂蜂房 </a:t>
            </a:r>
            <a:r>
              <a:rPr lang="en-US" altLang="zh-CN" sz="2400" dirty="0">
                <a:solidFill>
                  <a:prstClr val="black"/>
                </a:solidFill>
                <a:latin typeface="华文中宋" panose="02010600040101010101" charset="-122"/>
                <a:ea typeface="华文中宋" panose="02010600040101010101" charset="-122"/>
                <a:cs typeface="+mn-ea"/>
                <a:sym typeface="+mn-ea"/>
              </a:rPr>
              <a:t>)</a:t>
            </a:r>
            <a:endParaRPr lang="zh-CN" altLang="en-US" sz="2400" dirty="0">
              <a:solidFill>
                <a:prstClr val="black"/>
              </a:solidFill>
              <a:latin typeface="华文中宋" panose="02010600040101010101" charset="-122"/>
              <a:ea typeface="华文中宋" panose="02010600040101010101" charset="-122"/>
              <a:cs typeface="+mn-ea"/>
              <a:sym typeface="+mn-ea"/>
            </a:endParaRPr>
          </a:p>
          <a:p>
            <a:pPr marL="457200" indent="-457200" algn="l">
              <a:lnSpc>
                <a:spcPct val="150000"/>
              </a:lnSpc>
              <a:buFont typeface="+mj-ea"/>
              <a:buAutoNum type="circleNumDbPlain"/>
            </a:pPr>
            <a:r>
              <a:rPr lang="zh-CN" altLang="en-US" sz="2400" dirty="0">
                <a:solidFill>
                  <a:prstClr val="black"/>
                </a:solidFill>
                <a:latin typeface="华文中宋" panose="02010600040101010101" charset="-122"/>
                <a:ea typeface="华文中宋" panose="02010600040101010101" charset="-122"/>
                <a:cs typeface="+mn-ea"/>
                <a:sym typeface="+mn-ea"/>
              </a:rPr>
              <a:t>意识对于人的</a:t>
            </a:r>
            <a:r>
              <a:rPr lang="zh-CN" altLang="en-US" sz="2400" b="1" dirty="0">
                <a:solidFill>
                  <a:srgbClr val="C00000"/>
                </a:solidFill>
                <a:latin typeface="华文中宋" panose="02010600040101010101" charset="-122"/>
                <a:ea typeface="华文中宋" panose="02010600040101010101" charset="-122"/>
                <a:cs typeface="+mn-ea"/>
                <a:sym typeface="+mn-ea"/>
              </a:rPr>
              <a:t>生理活动</a:t>
            </a:r>
            <a:r>
              <a:rPr lang="zh-CN" altLang="en-US" sz="2400" dirty="0">
                <a:solidFill>
                  <a:prstClr val="black"/>
                </a:solidFill>
                <a:latin typeface="华文中宋" panose="02010600040101010101" charset="-122"/>
                <a:ea typeface="华文中宋" panose="02010600040101010101" charset="-122"/>
                <a:cs typeface="+mn-ea"/>
                <a:sym typeface="+mn-ea"/>
              </a:rPr>
              <a:t>有影响</a:t>
            </a:r>
            <a:r>
              <a:rPr lang="zh-CN" altLang="en-US" sz="2400" dirty="0" smtClean="0">
                <a:solidFill>
                  <a:prstClr val="black"/>
                </a:solidFill>
                <a:latin typeface="华文中宋" panose="02010600040101010101" charset="-122"/>
                <a:ea typeface="华文中宋" panose="02010600040101010101" charset="-122"/>
                <a:cs typeface="+mn-ea"/>
                <a:sym typeface="+mn-ea"/>
              </a:rPr>
              <a:t>作用（心胸开阔有益健康）</a:t>
            </a:r>
            <a:endParaRPr lang="zh-CN" altLang="en-US" sz="2400" dirty="0" smtClean="0">
              <a:solidFill>
                <a:prstClr val="black"/>
              </a:solidFill>
              <a:latin typeface="华文中宋" panose="02010600040101010101" charset="-122"/>
              <a:ea typeface="华文中宋" panose="02010600040101010101" charset="-122"/>
              <a:cs typeface="+mn-ea"/>
              <a:sym typeface="+mn-ea"/>
            </a:endParaRPr>
          </a:p>
          <a:p>
            <a:pPr marL="457200" indent="-457200" algn="l">
              <a:lnSpc>
                <a:spcPct val="150000"/>
              </a:lnSpc>
              <a:buFont typeface="+mj-ea"/>
              <a:buAutoNum type="circleNumDbPlain"/>
            </a:pPr>
            <a:r>
              <a:rPr lang="zh-CN" altLang="en-US" sz="2400" u="sng" dirty="0">
                <a:solidFill>
                  <a:prstClr val="black"/>
                </a:solidFill>
                <a:latin typeface="华文中宋" panose="02010600040101010101" charset="-122"/>
                <a:ea typeface="华文中宋" panose="02010600040101010101" charset="-122"/>
                <a:cs typeface="+mn-ea"/>
                <a:sym typeface="+mn-ea"/>
              </a:rPr>
              <a:t>意识能通过</a:t>
            </a:r>
            <a:r>
              <a:rPr lang="zh-CN" altLang="en-US" sz="2400" b="1" u="sng" dirty="0">
                <a:solidFill>
                  <a:srgbClr val="C00000"/>
                </a:solidFill>
                <a:latin typeface="华文中宋" panose="02010600040101010101" charset="-122"/>
                <a:ea typeface="华文中宋" panose="02010600040101010101" charset="-122"/>
                <a:cs typeface="+mn-ea"/>
                <a:sym typeface="+mn-ea"/>
              </a:rPr>
              <a:t>指导实践</a:t>
            </a:r>
            <a:r>
              <a:rPr lang="zh-CN" altLang="en-US" sz="2400" u="sng" dirty="0">
                <a:solidFill>
                  <a:prstClr val="black"/>
                </a:solidFill>
                <a:latin typeface="华文中宋" panose="02010600040101010101" charset="-122"/>
                <a:ea typeface="华文中宋" panose="02010600040101010101" charset="-122"/>
                <a:cs typeface="+mn-ea"/>
                <a:sym typeface="+mn-ea"/>
              </a:rPr>
              <a:t>改造客观物质</a:t>
            </a:r>
            <a:r>
              <a:rPr lang="zh-CN" altLang="en-US" sz="2400" u="sng" dirty="0" smtClean="0">
                <a:solidFill>
                  <a:prstClr val="black"/>
                </a:solidFill>
                <a:latin typeface="华文中宋" panose="02010600040101010101" charset="-122"/>
                <a:ea typeface="华文中宋" panose="02010600040101010101" charset="-122"/>
                <a:cs typeface="+mn-ea"/>
                <a:sym typeface="+mn-ea"/>
              </a:rPr>
              <a:t>世界</a:t>
            </a:r>
            <a:r>
              <a:rPr lang="zh-CN" altLang="en-US" sz="2400" dirty="0" smtClean="0">
                <a:solidFill>
                  <a:prstClr val="black"/>
                </a:solidFill>
                <a:latin typeface="华文中宋" panose="02010600040101010101" charset="-122"/>
                <a:ea typeface="华文中宋" panose="02010600040101010101" charset="-122"/>
                <a:cs typeface="+mn-ea"/>
                <a:sym typeface="+mn-ea"/>
              </a:rPr>
              <a:t>（将观念变为现实）</a:t>
            </a:r>
            <a:endParaRPr lang="en-US" altLang="zh-CN" sz="2400" dirty="0" smtClean="0">
              <a:solidFill>
                <a:prstClr val="black"/>
              </a:solidFill>
              <a:latin typeface="华文中宋" panose="02010600040101010101" charset="-122"/>
              <a:ea typeface="华文中宋" panose="02010600040101010101" charset="-122"/>
              <a:cs typeface="+mn-ea"/>
              <a:sym typeface="+mn-ea"/>
            </a:endParaRPr>
          </a:p>
          <a:p>
            <a:pPr algn="l">
              <a:lnSpc>
                <a:spcPct val="150000"/>
              </a:lnSpc>
            </a:pPr>
            <a:r>
              <a:rPr lang="zh-CN" altLang="en-US" sz="2400" u="sng" dirty="0" smtClean="0">
                <a:solidFill>
                  <a:srgbClr val="C00000"/>
                </a:solidFill>
                <a:latin typeface="华文中宋" panose="02010600040101010101" charset="-122"/>
                <a:ea typeface="华文中宋" panose="02010600040101010101" charset="-122"/>
                <a:cs typeface="+mn-ea"/>
                <a:sym typeface="+mn-ea"/>
              </a:rPr>
              <a:t>（</a:t>
            </a:r>
            <a:r>
              <a:rPr lang="zh-CN" altLang="en-US" sz="2400" b="1" u="sng" dirty="0">
                <a:solidFill>
                  <a:srgbClr val="C00000"/>
                </a:solidFill>
                <a:latin typeface="华文中宋" panose="02010600040101010101" charset="-122"/>
                <a:ea typeface="华文中宋" panose="02010600040101010101" charset="-122"/>
                <a:cs typeface="+mn-ea"/>
                <a:sym typeface="+mn-ea"/>
              </a:rPr>
              <a:t>最突出的表现</a:t>
            </a:r>
            <a:r>
              <a:rPr lang="zh-CN" altLang="en-US" sz="2400" u="sng" dirty="0">
                <a:solidFill>
                  <a:srgbClr val="C00000"/>
                </a:solidFill>
                <a:latin typeface="华文中宋" panose="02010600040101010101" charset="-122"/>
                <a:ea typeface="华文中宋" panose="02010600040101010101" charset="-122"/>
                <a:cs typeface="+mn-ea"/>
                <a:sym typeface="+mn-ea"/>
              </a:rPr>
              <a:t>）</a:t>
            </a:r>
            <a:endParaRPr lang="en-US" altLang="zh-CN" sz="2400" dirty="0">
              <a:solidFill>
                <a:srgbClr val="C00000"/>
              </a:solidFill>
              <a:latin typeface="华文中宋" panose="02010600040101010101" charset="-122"/>
              <a:ea typeface="华文中宋" panose="02010600040101010101" charset="-122"/>
            </a:endParaRPr>
          </a:p>
          <a:p>
            <a:pPr algn="l" defTabSz="914400">
              <a:lnSpc>
                <a:spcPct val="150000"/>
              </a:lnSpc>
              <a:spcBef>
                <a:spcPts val="1200"/>
              </a:spcBef>
              <a:buFont typeface="Arial" panose="020B0604020202020204" pitchFamily="34" charset="0"/>
            </a:pPr>
            <a:endParaRPr lang="zh-CN" altLang="en-US" dirty="0">
              <a:latin typeface="华文中宋" panose="02010600040101010101" charset="-122"/>
              <a:ea typeface="华文中宋" panose="02010600040101010101" charset="-122"/>
            </a:endParaRPr>
          </a:p>
        </p:txBody>
      </p:sp>
      <p:sp>
        <p:nvSpPr>
          <p:cNvPr id="2" name="矩形 1"/>
          <p:cNvSpPr/>
          <p:nvPr/>
        </p:nvSpPr>
        <p:spPr>
          <a:xfrm>
            <a:off x="1144905" y="410845"/>
            <a:ext cx="11881485" cy="836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b="1" dirty="0" smtClean="0">
                <a:solidFill>
                  <a:schemeClr val="tx1"/>
                </a:solidFill>
                <a:latin typeface="方正清刻本悦宋简体" panose="02000000000000000000" pitchFamily="2" charset="-122"/>
                <a:ea typeface="方正清刻本悦宋简体" panose="02000000000000000000" pitchFamily="2" charset="-122"/>
              </a:rPr>
              <a:t>第三节  客观规律性与主观能动性</a:t>
            </a:r>
            <a:endParaRPr lang="zh-CN" altLang="en-US" sz="3200" b="1" dirty="0" smtClean="0">
              <a:solidFill>
                <a:schemeClr val="tx1"/>
              </a:solidFill>
              <a:latin typeface="方正清刻本悦宋简体" panose="02000000000000000000" pitchFamily="2" charset="-122"/>
              <a:ea typeface="方正清刻本悦宋简体" panose="02000000000000000000" pitchFamily="2" charset="-122"/>
            </a:endParaRPr>
          </a:p>
        </p:txBody>
      </p:sp>
      <p:graphicFrame>
        <p:nvGraphicFramePr>
          <p:cNvPr id="4" name="对象 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4099"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sp>
        <p:nvSpPr>
          <p:cNvPr id="5" name="文本框 4"/>
          <p:cNvSpPr txBox="1"/>
          <p:nvPr/>
        </p:nvSpPr>
        <p:spPr>
          <a:xfrm>
            <a:off x="904875" y="1306195"/>
            <a:ext cx="3006090" cy="521970"/>
          </a:xfrm>
          <a:prstGeom prst="rect">
            <a:avLst/>
          </a:prstGeom>
          <a:noFill/>
        </p:spPr>
        <p:txBody>
          <a:bodyPr wrap="none" rtlCol="0">
            <a:spAutoFit/>
          </a:bodyPr>
          <a:lstStyle/>
          <a:p>
            <a:pPr algn="l"/>
            <a:r>
              <a:rPr lang="en-US" altLang="zh-CN" sz="2800" dirty="0" smtClean="0">
                <a:latin typeface="华文中宋" panose="02010600040101010101" charset="-122"/>
                <a:ea typeface="华文中宋" panose="02010600040101010101" charset="-122"/>
                <a:sym typeface="+mn-ea"/>
              </a:rPr>
              <a:t>【</a:t>
            </a:r>
            <a:r>
              <a:rPr lang="zh-CN" altLang="en-US" sz="2800" dirty="0" smtClean="0">
                <a:latin typeface="华文中宋" panose="02010600040101010101" charset="-122"/>
                <a:ea typeface="华文中宋" panose="02010600040101010101" charset="-122"/>
                <a:sym typeface="+mn-ea"/>
              </a:rPr>
              <a:t>知识点</a:t>
            </a:r>
            <a:r>
              <a:rPr lang="en-US" altLang="zh-CN" sz="2800" dirty="0" smtClean="0">
                <a:latin typeface="华文中宋" panose="02010600040101010101" charset="-122"/>
                <a:ea typeface="华文中宋" panose="02010600040101010101" charset="-122"/>
                <a:sym typeface="+mn-ea"/>
              </a:rPr>
              <a:t>2】</a:t>
            </a:r>
            <a:r>
              <a:rPr lang="zh-CN" altLang="en-US" sz="2800" dirty="0" smtClean="0">
                <a:latin typeface="华文中宋" panose="02010600040101010101" charset="-122"/>
                <a:ea typeface="华文中宋" panose="02010600040101010101" charset="-122"/>
                <a:sym typeface="+mn-ea"/>
              </a:rPr>
              <a:t>意识 </a:t>
            </a:r>
            <a:endParaRPr lang="zh-CN" altLang="en-US" sz="2800" dirty="0" smtClean="0">
              <a:solidFill>
                <a:srgbClr val="00B050"/>
              </a:solidFill>
              <a:latin typeface="华文中宋" panose="02010600040101010101" charset="-122"/>
              <a:ea typeface="华文中宋" panose="02010600040101010101" charset="-122"/>
              <a:sym typeface="+mn-ea"/>
            </a:endParaRPr>
          </a:p>
        </p:txBody>
      </p:sp>
      <p:pic>
        <p:nvPicPr>
          <p:cNvPr id="6" name="图片 5"/>
          <p:cNvPicPr>
            <a:picLocks noChangeAspect="1"/>
          </p:cNvPicPr>
          <p:nvPr/>
        </p:nvPicPr>
        <p:blipFill>
          <a:blip r:embed="rId3"/>
          <a:stretch>
            <a:fillRect/>
          </a:stretch>
        </p:blipFill>
        <p:spPr>
          <a:xfrm>
            <a:off x="9408368" y="1779350"/>
            <a:ext cx="2273568" cy="1698577"/>
          </a:xfrm>
          <a:prstGeom prst="rect">
            <a:avLst/>
          </a:prstGeom>
        </p:spPr>
      </p:pic>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44905" y="1974215"/>
            <a:ext cx="9526270" cy="6123940"/>
          </a:xfrm>
          <a:prstGeom prst="rect">
            <a:avLst/>
          </a:prstGeom>
          <a:noFill/>
        </p:spPr>
        <p:txBody>
          <a:bodyPr wrap="square" rtlCol="0" anchor="t">
            <a:spAutoFit/>
          </a:bodyPr>
          <a:lstStyle/>
          <a:p>
            <a:pPr algn="l" defTabSz="914400">
              <a:lnSpc>
                <a:spcPct val="200000"/>
              </a:lnSpc>
              <a:spcBef>
                <a:spcPts val="0"/>
              </a:spcBef>
              <a:buFont typeface="Arial" panose="020B0604020202020204" pitchFamily="34" charset="0"/>
            </a:pPr>
            <a:r>
              <a:rPr lang="zh-CN" altLang="en-US" sz="2800" u="sng" dirty="0" smtClean="0">
                <a:solidFill>
                  <a:sysClr val="windowText" lastClr="000000"/>
                </a:solidFill>
                <a:latin typeface="华文中宋" panose="02010600040101010101" charset="-122"/>
                <a:ea typeface="华文中宋" panose="02010600040101010101" charset="-122"/>
                <a:cs typeface="+mn-ea"/>
                <a:sym typeface="+mn-ea"/>
              </a:rPr>
              <a:t>①</a:t>
            </a:r>
            <a:r>
              <a:rPr lang="zh-CN" altLang="en-US" sz="2800" b="1" u="sng" dirty="0">
                <a:solidFill>
                  <a:srgbClr val="C00000"/>
                </a:solidFill>
                <a:latin typeface="华文中宋" panose="02010600040101010101" charset="-122"/>
                <a:ea typeface="华文中宋" panose="02010600040101010101" charset="-122"/>
                <a:cs typeface="+mn-ea"/>
                <a:sym typeface="+mn-ea"/>
              </a:rPr>
              <a:t>尊重客观规律</a:t>
            </a:r>
            <a:r>
              <a:rPr lang="zh-CN" altLang="en-US" sz="2800" u="sng" dirty="0">
                <a:solidFill>
                  <a:sysClr val="windowText" lastClr="000000"/>
                </a:solidFill>
                <a:latin typeface="华文中宋" panose="02010600040101010101" charset="-122"/>
                <a:ea typeface="华文中宋" panose="02010600040101010101" charset="-122"/>
                <a:cs typeface="+mn-ea"/>
                <a:sym typeface="+mn-ea"/>
              </a:rPr>
              <a:t>是正确发挥主观能动性的</a:t>
            </a:r>
            <a:r>
              <a:rPr lang="zh-CN" altLang="en-US" sz="2800" b="1" u="sng" dirty="0">
                <a:solidFill>
                  <a:srgbClr val="C00000"/>
                </a:solidFill>
                <a:latin typeface="华文中宋" panose="02010600040101010101" charset="-122"/>
                <a:ea typeface="华文中宋" panose="02010600040101010101" charset="-122"/>
                <a:cs typeface="+mn-ea"/>
                <a:sym typeface="+mn-ea"/>
              </a:rPr>
              <a:t>前提</a:t>
            </a:r>
            <a:r>
              <a:rPr lang="zh-CN" altLang="en-US" sz="2800" u="sng" dirty="0">
                <a:solidFill>
                  <a:sysClr val="windowText" lastClr="000000"/>
                </a:solidFill>
                <a:latin typeface="华文中宋" panose="02010600040101010101" charset="-122"/>
                <a:ea typeface="华文中宋" panose="02010600040101010101" charset="-122"/>
                <a:cs typeface="+mn-ea"/>
                <a:sym typeface="+mn-ea"/>
              </a:rPr>
              <a:t>；</a:t>
            </a:r>
            <a:endParaRPr lang="zh-CN" altLang="en-US" sz="2800" u="sng" dirty="0">
              <a:solidFill>
                <a:sysClr val="windowText" lastClr="000000"/>
              </a:solidFill>
              <a:latin typeface="华文中宋" panose="02010600040101010101" charset="-122"/>
              <a:ea typeface="华文中宋" panose="02010600040101010101" charset="-122"/>
              <a:cs typeface="+mn-ea"/>
              <a:sym typeface="+mn-ea"/>
            </a:endParaRPr>
          </a:p>
          <a:p>
            <a:pPr algn="l" defTabSz="914400">
              <a:lnSpc>
                <a:spcPct val="200000"/>
              </a:lnSpc>
              <a:spcBef>
                <a:spcPts val="0"/>
              </a:spcBef>
              <a:buFont typeface="Arial" panose="020B0604020202020204" pitchFamily="34" charset="0"/>
            </a:pPr>
            <a:r>
              <a:rPr lang="zh-CN" altLang="en-US" sz="2800" dirty="0">
                <a:solidFill>
                  <a:sysClr val="windowText" lastClr="000000"/>
                </a:solidFill>
                <a:latin typeface="华文中宋" panose="02010600040101010101" charset="-122"/>
                <a:ea typeface="华文中宋" panose="02010600040101010101" charset="-122"/>
                <a:cs typeface="+mn-ea"/>
                <a:sym typeface="+mn-ea"/>
              </a:rPr>
              <a:t>（你想上天，会有地心引力）</a:t>
            </a:r>
            <a:endParaRPr lang="zh-CN" altLang="en-US" sz="2800" dirty="0">
              <a:solidFill>
                <a:sysClr val="windowText" lastClr="000000"/>
              </a:solidFill>
              <a:latin typeface="华文中宋" panose="02010600040101010101" charset="-122"/>
              <a:ea typeface="华文中宋" panose="02010600040101010101" charset="-122"/>
              <a:cs typeface="+mn-ea"/>
              <a:sym typeface="+mn-ea"/>
            </a:endParaRPr>
          </a:p>
          <a:p>
            <a:pPr algn="l">
              <a:lnSpc>
                <a:spcPct val="200000"/>
              </a:lnSpc>
            </a:pPr>
            <a:r>
              <a:rPr lang="zh-CN" altLang="en-US" sz="2800" u="sng" dirty="0">
                <a:solidFill>
                  <a:sysClr val="windowText" lastClr="000000"/>
                </a:solidFill>
                <a:latin typeface="华文中宋" panose="02010600040101010101" charset="-122"/>
                <a:ea typeface="华文中宋" panose="02010600040101010101" charset="-122"/>
                <a:cs typeface="+mn-ea"/>
                <a:sym typeface="+mn-ea"/>
              </a:rPr>
              <a:t>②认识和利用客观规律又必须</a:t>
            </a:r>
            <a:r>
              <a:rPr lang="zh-CN" altLang="en-US" sz="2800" b="1" u="sng" dirty="0">
                <a:solidFill>
                  <a:srgbClr val="C00000"/>
                </a:solidFill>
                <a:latin typeface="华文中宋" panose="02010600040101010101" charset="-122"/>
                <a:ea typeface="华文中宋" panose="02010600040101010101" charset="-122"/>
                <a:cs typeface="+mn-ea"/>
                <a:sym typeface="+mn-ea"/>
              </a:rPr>
              <a:t>充分发挥</a:t>
            </a:r>
            <a:r>
              <a:rPr lang="zh-CN" altLang="en-US" sz="2800" u="sng" dirty="0">
                <a:solidFill>
                  <a:sysClr val="windowText" lastClr="000000"/>
                </a:solidFill>
                <a:latin typeface="华文中宋" panose="02010600040101010101" charset="-122"/>
                <a:ea typeface="华文中宋" panose="02010600040101010101" charset="-122"/>
                <a:cs typeface="+mn-ea"/>
                <a:sym typeface="+mn-ea"/>
              </a:rPr>
              <a:t>人的</a:t>
            </a:r>
            <a:r>
              <a:rPr lang="zh-CN" altLang="en-US" sz="2800" b="1" u="sng" dirty="0">
                <a:solidFill>
                  <a:srgbClr val="C00000"/>
                </a:solidFill>
                <a:latin typeface="华文中宋" panose="02010600040101010101" charset="-122"/>
                <a:ea typeface="华文中宋" panose="02010600040101010101" charset="-122"/>
                <a:cs typeface="+mn-ea"/>
                <a:sym typeface="+mn-ea"/>
              </a:rPr>
              <a:t>主观能动性</a:t>
            </a:r>
            <a:r>
              <a:rPr lang="zh-CN" altLang="en-US" sz="2800" u="sng" dirty="0" smtClean="0">
                <a:solidFill>
                  <a:sysClr val="windowText" lastClr="000000"/>
                </a:solidFill>
                <a:latin typeface="华文中宋" panose="02010600040101010101" charset="-122"/>
                <a:ea typeface="华文中宋" panose="02010600040101010101" charset="-122"/>
                <a:cs typeface="+mn-ea"/>
                <a:sym typeface="+mn-ea"/>
              </a:rPr>
              <a:t>。</a:t>
            </a:r>
            <a:endParaRPr lang="zh-CN" altLang="en-US" sz="2800" u="sng" dirty="0" smtClean="0">
              <a:solidFill>
                <a:sysClr val="windowText" lastClr="000000"/>
              </a:solidFill>
              <a:latin typeface="华文中宋" panose="02010600040101010101" charset="-122"/>
              <a:ea typeface="华文中宋" panose="02010600040101010101" charset="-122"/>
              <a:cs typeface="+mn-ea"/>
              <a:sym typeface="+mn-ea"/>
            </a:endParaRPr>
          </a:p>
          <a:p>
            <a:pPr algn="l">
              <a:lnSpc>
                <a:spcPct val="200000"/>
              </a:lnSpc>
            </a:pPr>
            <a:r>
              <a:rPr lang="zh-CN" altLang="en-US" sz="2800">
                <a:latin typeface="华文中宋" panose="02010600040101010101" charset="-122"/>
                <a:ea typeface="华文中宋" panose="02010600040101010101" charset="-122"/>
              </a:rPr>
              <a:t>（下雨了我不造房子不行啊）</a:t>
            </a:r>
            <a:endParaRPr lang="zh-CN" altLang="en-US" sz="2800">
              <a:latin typeface="华文中宋" panose="02010600040101010101" charset="-122"/>
              <a:ea typeface="华文中宋" panose="02010600040101010101" charset="-122"/>
            </a:endParaRPr>
          </a:p>
          <a:p>
            <a:pPr algn="l">
              <a:lnSpc>
                <a:spcPct val="200000"/>
              </a:lnSpc>
            </a:pPr>
            <a:r>
              <a:rPr lang="zh-CN" altLang="en-US" sz="2800">
                <a:latin typeface="华文中宋" panose="02010600040101010101" charset="-122"/>
                <a:ea typeface="华文中宋" panose="02010600040101010101" charset="-122"/>
              </a:rPr>
              <a:t>正确</a:t>
            </a:r>
            <a:r>
              <a:rPr lang="zh-CN" altLang="en-US" sz="2800" dirty="0" smtClean="0">
                <a:latin typeface="华文中宋" panose="02010600040101010101" charset="-122"/>
                <a:ea typeface="华文中宋" panose="02010600040101010101" charset="-122"/>
                <a:sym typeface="+mn-ea"/>
              </a:rPr>
              <a:t>发挥主观能动性：</a:t>
            </a:r>
            <a:r>
              <a:rPr sz="2800" dirty="0">
                <a:latin typeface="华文中宋" panose="02010600040101010101" charset="-122"/>
                <a:ea typeface="华文中宋" panose="02010600040101010101" charset="-122"/>
                <a:cs typeface="+mn-ea"/>
                <a:sym typeface="+mn-ea"/>
              </a:rPr>
              <a:t> </a:t>
            </a:r>
            <a:r>
              <a:rPr sz="2800" b="1" dirty="0">
                <a:solidFill>
                  <a:srgbClr val="FF0000"/>
                </a:solidFill>
                <a:latin typeface="华文中宋" panose="02010600040101010101" charset="-122"/>
                <a:ea typeface="华文中宋" panose="02010600040101010101" charset="-122"/>
                <a:cs typeface="+mn-ea"/>
                <a:sym typeface="+mn-ea"/>
              </a:rPr>
              <a:t>量力而行，尽力而为</a:t>
            </a:r>
            <a:endParaRPr sz="2800" b="1" dirty="0">
              <a:solidFill>
                <a:srgbClr val="FF0000"/>
              </a:solidFill>
              <a:latin typeface="华文中宋" panose="02010600040101010101" charset="-122"/>
              <a:ea typeface="华文中宋" panose="02010600040101010101" charset="-122"/>
              <a:cs typeface="+mn-ea"/>
              <a:sym typeface="+mn-ea"/>
            </a:endParaRPr>
          </a:p>
          <a:p>
            <a:pPr algn="l">
              <a:lnSpc>
                <a:spcPct val="200000"/>
              </a:lnSpc>
            </a:pPr>
            <a:endParaRPr lang="zh-CN" altLang="en-US" sz="2800">
              <a:latin typeface="华文中宋" panose="02010600040101010101" charset="-122"/>
              <a:ea typeface="华文中宋" panose="02010600040101010101" charset="-122"/>
            </a:endParaRPr>
          </a:p>
          <a:p>
            <a:pPr algn="l">
              <a:lnSpc>
                <a:spcPct val="200000"/>
              </a:lnSpc>
            </a:pPr>
            <a:endParaRPr lang="zh-CN" altLang="en-US" sz="2800">
              <a:latin typeface="华文中宋" panose="02010600040101010101" charset="-122"/>
              <a:ea typeface="华文中宋" panose="02010600040101010101" charset="-122"/>
            </a:endParaRPr>
          </a:p>
        </p:txBody>
      </p:sp>
      <p:sp>
        <p:nvSpPr>
          <p:cNvPr id="2" name="矩形 1"/>
          <p:cNvSpPr/>
          <p:nvPr/>
        </p:nvSpPr>
        <p:spPr>
          <a:xfrm>
            <a:off x="1144905" y="410845"/>
            <a:ext cx="11881485" cy="836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b="1" dirty="0" smtClean="0">
                <a:solidFill>
                  <a:schemeClr val="tx1"/>
                </a:solidFill>
                <a:latin typeface="方正清刻本悦宋简体" panose="02000000000000000000" pitchFamily="2" charset="-122"/>
                <a:ea typeface="方正清刻本悦宋简体" panose="02000000000000000000" pitchFamily="2" charset="-122"/>
              </a:rPr>
              <a:t>第三节  客观规律性与主观能动性</a:t>
            </a:r>
            <a:endParaRPr lang="zh-CN" altLang="en-US" sz="3200" b="1" dirty="0" smtClean="0">
              <a:solidFill>
                <a:schemeClr val="tx1"/>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nvSpPr>
        <p:spPr>
          <a:xfrm>
            <a:off x="904875" y="1306195"/>
            <a:ext cx="8975090" cy="521970"/>
          </a:xfrm>
          <a:prstGeom prst="rect">
            <a:avLst/>
          </a:prstGeom>
          <a:noFill/>
        </p:spPr>
        <p:txBody>
          <a:bodyPr wrap="square" rtlCol="0">
            <a:spAutoFit/>
          </a:bodyPr>
          <a:lstStyle/>
          <a:p>
            <a:pPr algn="l"/>
            <a:r>
              <a:rPr lang="en-US" altLang="zh-CN" sz="2800" dirty="0" smtClean="0">
                <a:latin typeface="华文中宋" panose="02010600040101010101" charset="-122"/>
                <a:ea typeface="华文中宋" panose="02010600040101010101" charset="-122"/>
                <a:sym typeface="+mn-ea"/>
              </a:rPr>
              <a:t>【</a:t>
            </a:r>
            <a:r>
              <a:rPr lang="zh-CN" altLang="en-US" sz="2800" dirty="0" smtClean="0">
                <a:latin typeface="华文中宋" panose="02010600040101010101" charset="-122"/>
                <a:ea typeface="华文中宋" panose="02010600040101010101" charset="-122"/>
                <a:sym typeface="+mn-ea"/>
              </a:rPr>
              <a:t>知识点</a:t>
            </a:r>
            <a:r>
              <a:rPr lang="en-US" altLang="zh-CN" sz="2800" dirty="0" smtClean="0">
                <a:latin typeface="华文中宋" panose="02010600040101010101" charset="-122"/>
                <a:ea typeface="华文中宋" panose="02010600040101010101" charset="-122"/>
                <a:sym typeface="+mn-ea"/>
              </a:rPr>
              <a:t>3】</a:t>
            </a:r>
            <a:r>
              <a:rPr lang="zh-CN" altLang="en-US" sz="2800" dirty="0" smtClean="0">
                <a:latin typeface="华文中宋" panose="02010600040101010101" charset="-122"/>
                <a:ea typeface="华文中宋" panose="02010600040101010101" charset="-122"/>
                <a:sym typeface="+mn-ea"/>
              </a:rPr>
              <a:t>发挥主观能动性和尊重客观规律</a:t>
            </a:r>
            <a:endParaRPr lang="zh-CN" altLang="en-US" sz="2800" dirty="0" smtClean="0">
              <a:latin typeface="华文中宋" panose="02010600040101010101" charset="-122"/>
              <a:ea typeface="华文中宋" panose="02010600040101010101" charset="-122"/>
              <a:sym typeface="+mn-ea"/>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just">
              <a:lnSpc>
                <a:spcPct val="150000"/>
              </a:lnSpc>
              <a:buNone/>
            </a:pPr>
            <a:r>
              <a:rPr lang="zh-CN" altLang="en-US" sz="2400" dirty="0" smtClean="0"/>
              <a:t>下列关于意识起源的正确说法是</a:t>
            </a:r>
            <a:endParaRPr lang="en-US" altLang="zh-CN" sz="2400" dirty="0" smtClean="0"/>
          </a:p>
          <a:p>
            <a:pPr marL="0" indent="0" algn="just">
              <a:lnSpc>
                <a:spcPct val="150000"/>
              </a:lnSpc>
              <a:buNone/>
            </a:pPr>
            <a:r>
              <a:rPr lang="en-US" altLang="zh-CN" sz="2400" dirty="0" smtClean="0"/>
              <a:t>A </a:t>
            </a:r>
            <a:r>
              <a:rPr lang="zh-CN" altLang="en-US" sz="2400" dirty="0" smtClean="0"/>
              <a:t>意识是主观自生的 </a:t>
            </a:r>
            <a:endParaRPr lang="en-US" altLang="zh-CN" sz="2400" dirty="0" smtClean="0"/>
          </a:p>
          <a:p>
            <a:pPr marL="0" indent="0" algn="just">
              <a:lnSpc>
                <a:spcPct val="150000"/>
              </a:lnSpc>
              <a:buNone/>
            </a:pPr>
            <a:r>
              <a:rPr lang="en-US" altLang="zh-CN" sz="2400" dirty="0" smtClean="0"/>
              <a:t>B </a:t>
            </a:r>
            <a:r>
              <a:rPr lang="zh-CN" altLang="en-US" sz="2400" dirty="0" smtClean="0"/>
              <a:t>意识是客观世界的主观映像 </a:t>
            </a:r>
            <a:endParaRPr lang="en-US" altLang="zh-CN" sz="2400" dirty="0" smtClean="0"/>
          </a:p>
          <a:p>
            <a:pPr marL="0" indent="0" algn="just">
              <a:lnSpc>
                <a:spcPct val="150000"/>
              </a:lnSpc>
              <a:buNone/>
            </a:pPr>
            <a:r>
              <a:rPr lang="en-US" altLang="zh-CN" sz="2400" dirty="0" smtClean="0"/>
              <a:t>C </a:t>
            </a:r>
            <a:r>
              <a:rPr lang="zh-CN" altLang="en-US" sz="2400" dirty="0" smtClean="0"/>
              <a:t>意识是人脑的机能 </a:t>
            </a:r>
            <a:endParaRPr lang="en-US" altLang="zh-CN" sz="2400" dirty="0" smtClean="0"/>
          </a:p>
          <a:p>
            <a:pPr marL="0" indent="0" algn="just">
              <a:lnSpc>
                <a:spcPct val="150000"/>
              </a:lnSpc>
              <a:buNone/>
            </a:pPr>
            <a:r>
              <a:rPr lang="en-US" altLang="zh-CN" sz="2400" dirty="0" smtClean="0"/>
              <a:t>D </a:t>
            </a:r>
            <a:r>
              <a:rPr lang="zh-CN" altLang="en-US" sz="2400" dirty="0" smtClean="0"/>
              <a:t>意识是自然界长期发展的产物</a:t>
            </a:r>
            <a:endParaRPr sz="2400" dirty="0">
              <a:solidFill>
                <a:schemeClr val="tx1">
                  <a:lumMod val="50000"/>
                </a:schemeClr>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just">
              <a:lnSpc>
                <a:spcPct val="150000"/>
              </a:lnSpc>
              <a:buNone/>
            </a:pPr>
            <a:r>
              <a:rPr lang="en-US" altLang="zh-CN" sz="2400" dirty="0" smtClean="0"/>
              <a:t>#</a:t>
            </a:r>
            <a:r>
              <a:rPr lang="zh-CN" altLang="en-US" sz="2400" dirty="0" smtClean="0"/>
              <a:t>下列关于</a:t>
            </a:r>
            <a:r>
              <a:rPr lang="zh-CN" altLang="en-US" sz="2400" b="1" dirty="0" smtClean="0"/>
              <a:t>意识起源</a:t>
            </a:r>
            <a:r>
              <a:rPr lang="zh-CN" altLang="en-US" sz="2400" dirty="0" smtClean="0"/>
              <a:t>的正确说法是（</a:t>
            </a:r>
            <a:r>
              <a:rPr lang="en-US" altLang="zh-CN" sz="2400" dirty="0" smtClean="0">
                <a:solidFill>
                  <a:srgbClr val="FF0000"/>
                </a:solidFill>
              </a:rPr>
              <a:t>D</a:t>
            </a:r>
            <a:r>
              <a:rPr lang="zh-CN" altLang="en-US" sz="2400" dirty="0" smtClean="0"/>
              <a:t>）</a:t>
            </a:r>
            <a:endParaRPr lang="en-US" altLang="zh-CN" sz="2400" dirty="0" smtClean="0"/>
          </a:p>
          <a:p>
            <a:pPr marL="0" indent="0" algn="just">
              <a:lnSpc>
                <a:spcPct val="150000"/>
              </a:lnSpc>
              <a:buNone/>
            </a:pPr>
            <a:r>
              <a:rPr lang="en-US" altLang="zh-CN" sz="2400" dirty="0" smtClean="0"/>
              <a:t>A </a:t>
            </a:r>
            <a:r>
              <a:rPr lang="zh-CN" altLang="en-US" sz="2400" dirty="0" smtClean="0"/>
              <a:t>意识是主观自生的 </a:t>
            </a:r>
            <a:endParaRPr lang="en-US" altLang="zh-CN" sz="2400" dirty="0" smtClean="0"/>
          </a:p>
          <a:p>
            <a:pPr marL="0" indent="0" algn="just">
              <a:lnSpc>
                <a:spcPct val="150000"/>
              </a:lnSpc>
              <a:buNone/>
            </a:pPr>
            <a:r>
              <a:rPr lang="en-US" altLang="zh-CN" sz="2400" dirty="0" smtClean="0"/>
              <a:t>B </a:t>
            </a:r>
            <a:r>
              <a:rPr lang="zh-CN" altLang="en-US" sz="2400" dirty="0" smtClean="0"/>
              <a:t>意识是客观世界的主观映像 （否</a:t>
            </a:r>
            <a:r>
              <a:rPr lang="en-US" altLang="zh-CN" sz="2400" dirty="0" smtClean="0"/>
              <a:t>/</a:t>
            </a:r>
            <a:r>
              <a:rPr lang="zh-CN" altLang="en-US" sz="2400" dirty="0" smtClean="0"/>
              <a:t>本质）</a:t>
            </a:r>
            <a:endParaRPr lang="zh-CN" altLang="en-US" sz="2400" dirty="0" smtClean="0"/>
          </a:p>
          <a:p>
            <a:pPr marL="0" indent="0" algn="just">
              <a:lnSpc>
                <a:spcPct val="150000"/>
              </a:lnSpc>
              <a:buNone/>
            </a:pPr>
            <a:r>
              <a:rPr lang="en-US" altLang="zh-CN" sz="2400" dirty="0" smtClean="0"/>
              <a:t>C </a:t>
            </a:r>
            <a:r>
              <a:rPr lang="zh-CN" altLang="en-US" sz="2400" dirty="0" smtClean="0"/>
              <a:t>意识是人脑的机能 </a:t>
            </a:r>
            <a:endParaRPr lang="en-US" altLang="zh-CN" sz="2400" dirty="0" smtClean="0"/>
          </a:p>
          <a:p>
            <a:pPr marL="0" indent="0" algn="just">
              <a:lnSpc>
                <a:spcPct val="150000"/>
              </a:lnSpc>
              <a:buNone/>
            </a:pPr>
            <a:r>
              <a:rPr lang="en-US" altLang="zh-CN" sz="2400" b="1" dirty="0" smtClean="0">
                <a:solidFill>
                  <a:srgbClr val="FF0000"/>
                </a:solidFill>
              </a:rPr>
              <a:t>D </a:t>
            </a:r>
            <a:r>
              <a:rPr lang="zh-CN" altLang="en-US" sz="2400" b="1" dirty="0" smtClean="0">
                <a:solidFill>
                  <a:srgbClr val="FF0000"/>
                </a:solidFill>
              </a:rPr>
              <a:t>意识是自然界长期发展的产物</a:t>
            </a:r>
            <a:endParaRPr sz="2400" b="1" dirty="0">
              <a:solidFill>
                <a:srgbClr val="FF0000"/>
              </a:solidFill>
              <a:latin typeface="华文中宋" panose="02010600040101010101" charset="-122"/>
              <a:ea typeface="华文中宋" panose="02010600040101010101" charset="-122"/>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lang="en-US" sz="2400" dirty="0" smtClean="0">
                <a:solidFill>
                  <a:sysClr val="windowText" lastClr="000000"/>
                </a:solidFill>
                <a:latin typeface="华文中宋" panose="02010600040101010101" charset="-122"/>
                <a:ea typeface="华文中宋" panose="02010600040101010101" charset="-122"/>
                <a:cs typeface="+mn-ea"/>
                <a:sym typeface="+mn-ea"/>
              </a:rPr>
              <a:t>##</a:t>
            </a:r>
            <a:r>
              <a:rPr sz="2400" dirty="0" smtClean="0">
                <a:solidFill>
                  <a:sysClr val="windowText" lastClr="000000"/>
                </a:solidFill>
                <a:latin typeface="华文中宋" panose="02010600040101010101" charset="-122"/>
                <a:ea typeface="华文中宋" panose="02010600040101010101" charset="-122"/>
                <a:cs typeface="+mn-ea"/>
                <a:sym typeface="+mn-ea"/>
              </a:rPr>
              <a:t>2</a:t>
            </a:r>
            <a:r>
              <a:rPr sz="2400" dirty="0">
                <a:solidFill>
                  <a:sysClr val="windowText" lastClr="000000"/>
                </a:solidFill>
                <a:latin typeface="华文中宋" panose="02010600040101010101" charset="-122"/>
                <a:ea typeface="华文中宋" panose="02010600040101010101" charset="-122"/>
                <a:cs typeface="+mn-ea"/>
                <a:sym typeface="+mn-ea"/>
              </a:rPr>
              <a:t>.实现意识能动作用的根本途径是（    ）</a:t>
            </a:r>
            <a:br>
              <a:rPr sz="2400" dirty="0">
                <a:solidFill>
                  <a:sysClr val="windowText" lastClr="000000"/>
                </a:solidFill>
                <a:latin typeface="华文中宋" panose="02010600040101010101" charset="-122"/>
                <a:ea typeface="华文中宋" panose="02010600040101010101" charset="-122"/>
                <a:cs typeface="+mn-ea"/>
                <a:sym typeface="+mn-ea"/>
              </a:rPr>
            </a:br>
            <a:r>
              <a:rPr sz="2400" dirty="0">
                <a:solidFill>
                  <a:sysClr val="windowText" lastClr="000000"/>
                </a:solidFill>
                <a:latin typeface="华文中宋" panose="02010600040101010101" charset="-122"/>
                <a:ea typeface="华文中宋" panose="02010600040101010101" charset="-122"/>
                <a:cs typeface="+mn-ea"/>
                <a:sym typeface="+mn-ea"/>
              </a:rPr>
              <a:t>A. 学习科学理论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B. 投身社会实践</a:t>
            </a:r>
            <a:br>
              <a:rPr sz="2400" dirty="0">
                <a:solidFill>
                  <a:sysClr val="windowText" lastClr="000000"/>
                </a:solidFill>
                <a:latin typeface="华文中宋" panose="02010600040101010101" charset="-122"/>
                <a:ea typeface="华文中宋" panose="02010600040101010101" charset="-122"/>
                <a:cs typeface="+mn-ea"/>
                <a:sym typeface="+mn-ea"/>
              </a:rPr>
            </a:br>
            <a:r>
              <a:rPr sz="2400" dirty="0">
                <a:solidFill>
                  <a:sysClr val="windowText" lastClr="000000"/>
                </a:solidFill>
                <a:latin typeface="华文中宋" panose="02010600040101010101" charset="-122"/>
                <a:ea typeface="华文中宋" panose="02010600040101010101" charset="-122"/>
                <a:cs typeface="+mn-ea"/>
                <a:sym typeface="+mn-ea"/>
              </a:rPr>
              <a:t>C. 了解实际情况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just">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D. 制定周密计划</a:t>
            </a:r>
            <a:endParaRPr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lang="en-US" sz="2400" dirty="0" smtClean="0">
                <a:solidFill>
                  <a:sysClr val="windowText" lastClr="000000"/>
                </a:solidFill>
                <a:latin typeface="华文中宋" panose="02010600040101010101" charset="-122"/>
                <a:ea typeface="华文中宋" panose="02010600040101010101" charset="-122"/>
                <a:cs typeface="+mn-ea"/>
                <a:sym typeface="+mn-ea"/>
              </a:rPr>
              <a:t>##</a:t>
            </a:r>
            <a:r>
              <a:rPr sz="2400" dirty="0" smtClean="0">
                <a:solidFill>
                  <a:sysClr val="windowText" lastClr="000000"/>
                </a:solidFill>
                <a:latin typeface="华文中宋" panose="02010600040101010101" charset="-122"/>
                <a:ea typeface="华文中宋" panose="02010600040101010101" charset="-122"/>
                <a:cs typeface="+mn-ea"/>
                <a:sym typeface="+mn-ea"/>
              </a:rPr>
              <a:t>2</a:t>
            </a:r>
            <a:r>
              <a:rPr sz="2400" dirty="0">
                <a:solidFill>
                  <a:sysClr val="windowText" lastClr="000000"/>
                </a:solidFill>
                <a:latin typeface="华文中宋" panose="02010600040101010101" charset="-122"/>
                <a:ea typeface="华文中宋" panose="02010600040101010101" charset="-122"/>
                <a:cs typeface="+mn-ea"/>
                <a:sym typeface="+mn-ea"/>
              </a:rPr>
              <a:t>.实现意识能动作用的根本途径是（  </a:t>
            </a:r>
            <a:r>
              <a:rPr sz="2400" b="1" dirty="0">
                <a:solidFill>
                  <a:srgbClr val="C00000"/>
                </a:solidFill>
                <a:latin typeface="华文中宋" panose="02010600040101010101" charset="-122"/>
                <a:ea typeface="华文中宋" panose="02010600040101010101" charset="-122"/>
                <a:cs typeface="+mn-ea"/>
                <a:sym typeface="+mn-ea"/>
              </a:rPr>
              <a:t> </a:t>
            </a:r>
            <a:r>
              <a:rPr lang="en-US" sz="2400" b="1" dirty="0">
                <a:solidFill>
                  <a:srgbClr val="C00000"/>
                </a:solidFill>
                <a:latin typeface="华文中宋" panose="02010600040101010101" charset="-122"/>
                <a:ea typeface="华文中宋" panose="02010600040101010101" charset="-122"/>
                <a:cs typeface="+mn-ea"/>
                <a:sym typeface="+mn-ea"/>
              </a:rPr>
              <a:t>B</a:t>
            </a:r>
            <a:r>
              <a:rPr lang="en-US" sz="2400" dirty="0">
                <a:solidFill>
                  <a:sysClr val="windowText" lastClr="000000"/>
                </a:solidFill>
                <a:latin typeface="华文中宋" panose="02010600040101010101" charset="-122"/>
                <a:ea typeface="华文中宋" panose="02010600040101010101" charset="-122"/>
                <a:cs typeface="+mn-ea"/>
                <a:sym typeface="+mn-ea"/>
              </a:rPr>
              <a:t> </a:t>
            </a:r>
            <a:r>
              <a:rPr sz="2400" dirty="0">
                <a:solidFill>
                  <a:sysClr val="windowText" lastClr="000000"/>
                </a:solidFill>
                <a:latin typeface="华文中宋" panose="02010600040101010101" charset="-122"/>
                <a:ea typeface="华文中宋" panose="02010600040101010101" charset="-122"/>
                <a:cs typeface="+mn-ea"/>
                <a:sym typeface="+mn-ea"/>
              </a:rPr>
              <a:t> ）</a:t>
            </a:r>
            <a:br>
              <a:rPr sz="2400" dirty="0">
                <a:solidFill>
                  <a:sysClr val="windowText" lastClr="000000"/>
                </a:solidFill>
                <a:latin typeface="华文中宋" panose="02010600040101010101" charset="-122"/>
                <a:ea typeface="华文中宋" panose="02010600040101010101" charset="-122"/>
                <a:cs typeface="+mn-ea"/>
                <a:sym typeface="+mn-ea"/>
              </a:rPr>
            </a:br>
            <a:r>
              <a:rPr sz="2400" dirty="0">
                <a:solidFill>
                  <a:sysClr val="windowText" lastClr="000000"/>
                </a:solidFill>
                <a:latin typeface="华文中宋" panose="02010600040101010101" charset="-122"/>
                <a:ea typeface="华文中宋" panose="02010600040101010101" charset="-122"/>
                <a:cs typeface="+mn-ea"/>
                <a:sym typeface="+mn-ea"/>
              </a:rPr>
              <a:t>A. 学习科学理论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l">
              <a:lnSpc>
                <a:spcPct val="150000"/>
              </a:lnSpc>
              <a:buNone/>
            </a:pPr>
            <a:r>
              <a:rPr sz="2400" dirty="0">
                <a:solidFill>
                  <a:srgbClr val="C00000"/>
                </a:solidFill>
                <a:latin typeface="华文中宋" panose="02010600040101010101" charset="-122"/>
                <a:ea typeface="华文中宋" panose="02010600040101010101" charset="-122"/>
                <a:cs typeface="+mn-ea"/>
                <a:sym typeface="+mn-ea"/>
              </a:rPr>
              <a:t>B. 投身社会实践</a:t>
            </a:r>
            <a:br>
              <a:rPr sz="2400" dirty="0">
                <a:solidFill>
                  <a:sysClr val="windowText" lastClr="000000"/>
                </a:solidFill>
                <a:latin typeface="华文中宋" panose="02010600040101010101" charset="-122"/>
                <a:ea typeface="华文中宋" panose="02010600040101010101" charset="-122"/>
                <a:cs typeface="+mn-ea"/>
                <a:sym typeface="+mn-ea"/>
              </a:rPr>
            </a:br>
            <a:r>
              <a:rPr sz="2400" dirty="0">
                <a:solidFill>
                  <a:sysClr val="windowText" lastClr="000000"/>
                </a:solidFill>
                <a:latin typeface="华文中宋" panose="02010600040101010101" charset="-122"/>
                <a:ea typeface="华文中宋" panose="02010600040101010101" charset="-122"/>
                <a:cs typeface="+mn-ea"/>
                <a:sym typeface="+mn-ea"/>
              </a:rPr>
              <a:t>C. 了解实际情况 </a:t>
            </a:r>
            <a:endParaRPr sz="2400" dirty="0">
              <a:solidFill>
                <a:sysClr val="windowText" lastClr="000000"/>
              </a:solidFill>
              <a:latin typeface="华文中宋" panose="02010600040101010101" charset="-122"/>
              <a:ea typeface="华文中宋" panose="02010600040101010101" charset="-122"/>
              <a:cs typeface="+mn-ea"/>
              <a:sym typeface="+mn-ea"/>
            </a:endParaRPr>
          </a:p>
          <a:p>
            <a:pPr marL="0" indent="0" algn="just">
              <a:lnSpc>
                <a:spcPct val="150000"/>
              </a:lnSpc>
              <a:buNone/>
            </a:pPr>
            <a:r>
              <a:rPr sz="2400" dirty="0">
                <a:solidFill>
                  <a:sysClr val="windowText" lastClr="000000"/>
                </a:solidFill>
                <a:latin typeface="华文中宋" panose="02010600040101010101" charset="-122"/>
                <a:ea typeface="华文中宋" panose="02010600040101010101" charset="-122"/>
                <a:cs typeface="+mn-ea"/>
                <a:sym typeface="+mn-ea"/>
              </a:rPr>
              <a:t>D. 制定周密计划</a:t>
            </a:r>
            <a:endParaRPr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buNone/>
            </a:pPr>
            <a:r>
              <a:rPr lang="en-US" altLang="zh-CN" sz="2400" dirty="0">
                <a:sym typeface="+mn-ea"/>
              </a:rPr>
              <a:t>#6.</a:t>
            </a:r>
            <a:r>
              <a:rPr lang="zh-CN" altLang="en-US" sz="2400" dirty="0" smtClean="0"/>
              <a:t>下列</a:t>
            </a:r>
            <a:r>
              <a:rPr lang="zh-CN" altLang="en-US" sz="2400" dirty="0"/>
              <a:t>各项不属于为马克思主义的形成提供了自然科学基础的有（ ）</a:t>
            </a:r>
            <a:endParaRPr lang="zh-CN" altLang="en-US" sz="2400" dirty="0"/>
          </a:p>
          <a:p>
            <a:pPr marL="0" indent="0">
              <a:buNone/>
            </a:pPr>
            <a:r>
              <a:rPr lang="en-US" altLang="zh-CN" sz="2400" dirty="0" smtClean="0"/>
              <a:t>A</a:t>
            </a:r>
            <a:r>
              <a:rPr lang="en-US" altLang="zh-CN" sz="2400" dirty="0"/>
              <a:t> </a:t>
            </a:r>
            <a:r>
              <a:rPr lang="zh-CN" altLang="en-US" sz="2400" dirty="0"/>
              <a:t>、细胞学说</a:t>
            </a:r>
            <a:endParaRPr lang="zh-CN" altLang="en-US" sz="2400" dirty="0"/>
          </a:p>
          <a:p>
            <a:pPr marL="0" indent="0">
              <a:buNone/>
            </a:pPr>
            <a:r>
              <a:rPr lang="en-US" altLang="zh-CN" sz="2400" dirty="0" smtClean="0"/>
              <a:t>B</a:t>
            </a:r>
            <a:r>
              <a:rPr lang="en-US" altLang="zh-CN" sz="2400" dirty="0"/>
              <a:t> </a:t>
            </a:r>
            <a:r>
              <a:rPr lang="zh-CN" altLang="en-US" sz="2400" dirty="0"/>
              <a:t>、狭义相对论</a:t>
            </a:r>
            <a:endParaRPr lang="zh-CN" altLang="en-US" sz="2400" dirty="0"/>
          </a:p>
          <a:p>
            <a:pPr marL="0" indent="0">
              <a:buNone/>
            </a:pPr>
            <a:r>
              <a:rPr lang="en-US" altLang="zh-CN" sz="2400" dirty="0" smtClean="0"/>
              <a:t>C</a:t>
            </a:r>
            <a:r>
              <a:rPr lang="en-US" altLang="zh-CN" sz="2400" dirty="0"/>
              <a:t> </a:t>
            </a:r>
            <a:r>
              <a:rPr lang="zh-CN" altLang="en-US" sz="2400" dirty="0"/>
              <a:t>、能量守恒和转化定律</a:t>
            </a:r>
            <a:endParaRPr lang="zh-CN" altLang="en-US" sz="2400" dirty="0"/>
          </a:p>
          <a:p>
            <a:pPr marL="0" indent="0">
              <a:buNone/>
            </a:pPr>
            <a:r>
              <a:rPr lang="en-US" altLang="zh-CN" sz="2400" dirty="0" smtClean="0"/>
              <a:t>D</a:t>
            </a:r>
            <a:r>
              <a:rPr lang="en-US" altLang="zh-CN" sz="2400" dirty="0"/>
              <a:t> </a:t>
            </a:r>
            <a:r>
              <a:rPr lang="zh-CN" altLang="en-US" sz="2400" dirty="0"/>
              <a:t>、生物进化论</a:t>
            </a:r>
            <a:endParaRPr lang="zh-CN" altLang="en-US" sz="2400" dirty="0"/>
          </a:p>
          <a:p>
            <a:pPr marL="0" indent="0">
              <a:buNone/>
            </a:pPr>
            <a:br>
              <a:rPr lang="zh-CN" altLang="en-US" sz="2400" dirty="0"/>
            </a:b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nSpc>
                <a:spcPct val="150000"/>
              </a:lnSpc>
              <a:buNone/>
            </a:pPr>
            <a:r>
              <a:rPr lang="en-US" altLang="zh-CN"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a:t>意识的能动性最突出的表现是，意识能够（ </a:t>
            </a:r>
            <a:r>
              <a:rPr lang="zh-CN" altLang="en-US" sz="2400" dirty="0" smtClean="0"/>
              <a:t>）</a:t>
            </a:r>
            <a:endParaRPr lang="en-US" altLang="zh-CN" sz="2400" dirty="0" smtClean="0"/>
          </a:p>
          <a:p>
            <a:pPr marL="0" indent="0">
              <a:lnSpc>
                <a:spcPct val="150000"/>
              </a:lnSpc>
              <a:buNone/>
            </a:pPr>
            <a:r>
              <a:rPr lang="en-US" altLang="zh-CN" sz="2400" dirty="0"/>
              <a:t>A </a:t>
            </a:r>
            <a:r>
              <a:rPr lang="zh-CN" altLang="en-US" sz="2400" dirty="0"/>
              <a:t>通过指导实践改造客观世界 </a:t>
            </a:r>
            <a:endParaRPr lang="en-US" altLang="zh-CN" sz="2400" dirty="0" smtClean="0"/>
          </a:p>
          <a:p>
            <a:pPr marL="0" indent="0">
              <a:lnSpc>
                <a:spcPct val="150000"/>
              </a:lnSpc>
              <a:buNone/>
            </a:pPr>
            <a:r>
              <a:rPr lang="en-US" altLang="zh-CN" sz="2400" dirty="0" smtClean="0"/>
              <a:t>B </a:t>
            </a:r>
            <a:r>
              <a:rPr lang="zh-CN" altLang="en-US" sz="2400" dirty="0"/>
              <a:t>通过指导实践改造客观规律 </a:t>
            </a:r>
            <a:endParaRPr lang="en-US" altLang="zh-CN" sz="2400" dirty="0" smtClean="0"/>
          </a:p>
          <a:p>
            <a:pPr marL="0" indent="0">
              <a:lnSpc>
                <a:spcPct val="150000"/>
              </a:lnSpc>
              <a:buNone/>
            </a:pPr>
            <a:r>
              <a:rPr lang="en-US" altLang="zh-CN" sz="2400" dirty="0" smtClean="0"/>
              <a:t>C </a:t>
            </a:r>
            <a:r>
              <a:rPr lang="zh-CN" altLang="en-US" sz="2400" dirty="0"/>
              <a:t>通过改造规律反映客观世界 </a:t>
            </a:r>
            <a:endParaRPr lang="en-US" altLang="zh-CN" sz="2400" dirty="0" smtClean="0"/>
          </a:p>
          <a:p>
            <a:pPr marL="0" indent="0">
              <a:lnSpc>
                <a:spcPct val="150000"/>
              </a:lnSpc>
              <a:buNone/>
            </a:pPr>
            <a:r>
              <a:rPr lang="en-US" altLang="zh-CN" sz="2400" dirty="0" smtClean="0"/>
              <a:t>D </a:t>
            </a:r>
            <a:r>
              <a:rPr lang="zh-CN" altLang="en-US" sz="2400" dirty="0"/>
              <a:t>通过改造世界消灭客观规律 </a:t>
            </a:r>
            <a:endParaRPr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nSpc>
                <a:spcPct val="150000"/>
              </a:lnSpc>
              <a:buNone/>
            </a:pPr>
            <a:r>
              <a:rPr lang="en-US" altLang="zh-CN"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a:t>意识的能动性最突出的表现是，意识能够（ </a:t>
            </a:r>
            <a:r>
              <a:rPr lang="en-US" altLang="zh-CN" sz="2400" b="1" dirty="0" smtClean="0">
                <a:solidFill>
                  <a:srgbClr val="FF0000"/>
                </a:solidFill>
              </a:rPr>
              <a:t>A</a:t>
            </a:r>
            <a:r>
              <a:rPr lang="zh-CN" altLang="en-US" sz="2400" dirty="0" smtClean="0"/>
              <a:t>）</a:t>
            </a:r>
            <a:endParaRPr lang="en-US" altLang="zh-CN" sz="2400" dirty="0" smtClean="0"/>
          </a:p>
          <a:p>
            <a:pPr marL="0" indent="0">
              <a:lnSpc>
                <a:spcPct val="150000"/>
              </a:lnSpc>
              <a:buNone/>
            </a:pPr>
            <a:r>
              <a:rPr lang="en-US" altLang="zh-CN" sz="2400" b="1" dirty="0">
                <a:solidFill>
                  <a:srgbClr val="FF0000"/>
                </a:solidFill>
              </a:rPr>
              <a:t>A </a:t>
            </a:r>
            <a:r>
              <a:rPr lang="zh-CN" altLang="en-US" sz="2400" b="1" dirty="0">
                <a:solidFill>
                  <a:srgbClr val="FF0000"/>
                </a:solidFill>
              </a:rPr>
              <a:t>通过指导实践改造客观世界 </a:t>
            </a:r>
            <a:endParaRPr lang="en-US" altLang="zh-CN" sz="2400" b="1" dirty="0" smtClean="0">
              <a:solidFill>
                <a:srgbClr val="FF0000"/>
              </a:solidFill>
            </a:endParaRPr>
          </a:p>
          <a:p>
            <a:pPr marL="0" indent="0">
              <a:lnSpc>
                <a:spcPct val="150000"/>
              </a:lnSpc>
              <a:buNone/>
            </a:pPr>
            <a:r>
              <a:rPr lang="en-US" altLang="zh-CN" sz="2400" dirty="0" smtClean="0"/>
              <a:t>B </a:t>
            </a:r>
            <a:r>
              <a:rPr lang="zh-CN" altLang="en-US" sz="2400" dirty="0"/>
              <a:t>通过指导实践</a:t>
            </a:r>
            <a:r>
              <a:rPr lang="zh-CN" altLang="en-US" sz="2400" u="sng" dirty="0"/>
              <a:t>改造客观规律</a:t>
            </a:r>
            <a:r>
              <a:rPr lang="zh-CN" altLang="en-US" sz="2400" dirty="0"/>
              <a:t> </a:t>
            </a:r>
            <a:endParaRPr lang="en-US" altLang="zh-CN" sz="2400" dirty="0" smtClean="0"/>
          </a:p>
          <a:p>
            <a:pPr marL="0" indent="0">
              <a:lnSpc>
                <a:spcPct val="150000"/>
              </a:lnSpc>
              <a:buNone/>
            </a:pPr>
            <a:r>
              <a:rPr lang="en-US" altLang="zh-CN" sz="2400" dirty="0" smtClean="0"/>
              <a:t>C </a:t>
            </a:r>
            <a:r>
              <a:rPr lang="zh-CN" altLang="en-US" sz="2400" dirty="0"/>
              <a:t>通过</a:t>
            </a:r>
            <a:r>
              <a:rPr lang="zh-CN" altLang="en-US" sz="2400" u="sng" dirty="0"/>
              <a:t>改造规律</a:t>
            </a:r>
            <a:r>
              <a:rPr lang="zh-CN" altLang="en-US" sz="2400" dirty="0"/>
              <a:t>反映客观世界 </a:t>
            </a:r>
            <a:endParaRPr lang="en-US" altLang="zh-CN" sz="2400" dirty="0" smtClean="0"/>
          </a:p>
          <a:p>
            <a:pPr marL="0" indent="0">
              <a:lnSpc>
                <a:spcPct val="150000"/>
              </a:lnSpc>
              <a:buNone/>
            </a:pPr>
            <a:r>
              <a:rPr lang="en-US" altLang="zh-CN" sz="2400" dirty="0" smtClean="0"/>
              <a:t>D </a:t>
            </a:r>
            <a:r>
              <a:rPr lang="zh-CN" altLang="en-US" sz="2400" dirty="0"/>
              <a:t>通过改造世界</a:t>
            </a:r>
            <a:r>
              <a:rPr lang="zh-CN" altLang="en-US" sz="2400" u="sng" dirty="0"/>
              <a:t>消灭客观规律</a:t>
            </a:r>
            <a:r>
              <a:rPr lang="zh-CN" altLang="en-US" sz="2400" dirty="0"/>
              <a:t> </a:t>
            </a:r>
            <a:endParaRPr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algn="l">
              <a:lnSpc>
                <a:spcPct val="150000"/>
              </a:lnSpc>
            </a:pPr>
            <a:r>
              <a:rPr lang="en-US" sz="2400" dirty="0">
                <a:latin typeface="华文中宋" panose="02010600040101010101" charset="-122"/>
                <a:ea typeface="华文中宋" panose="02010600040101010101" charset="-122"/>
                <a:cs typeface="+mn-ea"/>
              </a:rPr>
              <a:t>#</a:t>
            </a:r>
            <a:r>
              <a:rPr sz="2400" dirty="0">
                <a:latin typeface="华文中宋" panose="02010600040101010101" charset="-122"/>
                <a:ea typeface="华文中宋" panose="02010600040101010101" charset="-122"/>
                <a:cs typeface="+mn-ea"/>
              </a:rPr>
              <a:t>正确发挥意识能动作用的前提是( )</a:t>
            </a:r>
            <a:endParaRPr sz="2400" dirty="0">
              <a:latin typeface="华文中宋" panose="02010600040101010101" charset="-122"/>
              <a:ea typeface="华文中宋" panose="02010600040101010101" charset="-122"/>
              <a:cs typeface="+mn-ea"/>
            </a:endParaRPr>
          </a:p>
          <a:p>
            <a:pPr algn="l">
              <a:lnSpc>
                <a:spcPct val="150000"/>
              </a:lnSpc>
            </a:pPr>
            <a:r>
              <a:rPr sz="2400" dirty="0">
                <a:latin typeface="华文中宋" panose="02010600040101010101" charset="-122"/>
                <a:ea typeface="华文中宋" panose="02010600040101010101" charset="-122"/>
                <a:cs typeface="+mn-ea"/>
              </a:rPr>
              <a:t>A、 尊重客观规律</a:t>
            </a:r>
            <a:endParaRPr sz="2400" dirty="0">
              <a:latin typeface="华文中宋" panose="02010600040101010101" charset="-122"/>
              <a:ea typeface="华文中宋" panose="02010600040101010101" charset="-122"/>
              <a:cs typeface="+mn-ea"/>
            </a:endParaRPr>
          </a:p>
          <a:p>
            <a:pPr algn="l">
              <a:lnSpc>
                <a:spcPct val="150000"/>
              </a:lnSpc>
            </a:pPr>
            <a:r>
              <a:rPr sz="2400" dirty="0">
                <a:latin typeface="华文中宋" panose="02010600040101010101" charset="-122"/>
                <a:ea typeface="华文中宋" panose="02010600040101010101" charset="-122"/>
                <a:cs typeface="+mn-ea"/>
              </a:rPr>
              <a:t>B、 充分调动个人积极性</a:t>
            </a:r>
            <a:endParaRPr sz="2400" dirty="0">
              <a:latin typeface="华文中宋" panose="02010600040101010101" charset="-122"/>
              <a:ea typeface="华文中宋" panose="02010600040101010101" charset="-122"/>
              <a:cs typeface="+mn-ea"/>
            </a:endParaRPr>
          </a:p>
          <a:p>
            <a:pPr algn="l">
              <a:lnSpc>
                <a:spcPct val="150000"/>
              </a:lnSpc>
            </a:pPr>
            <a:r>
              <a:rPr sz="2400" dirty="0">
                <a:latin typeface="华文中宋" panose="02010600040101010101" charset="-122"/>
                <a:ea typeface="华文中宋" panose="02010600040101010101" charset="-122"/>
                <a:cs typeface="+mn-ea"/>
              </a:rPr>
              <a:t>C、 彻底克服保守思想</a:t>
            </a:r>
            <a:endParaRPr sz="2400" dirty="0">
              <a:latin typeface="华文中宋" panose="02010600040101010101" charset="-122"/>
              <a:ea typeface="华文中宋" panose="02010600040101010101" charset="-122"/>
              <a:cs typeface="+mn-ea"/>
            </a:endParaRPr>
          </a:p>
          <a:p>
            <a:pPr algn="l">
              <a:lnSpc>
                <a:spcPct val="150000"/>
              </a:lnSpc>
            </a:pPr>
            <a:r>
              <a:rPr sz="2400" dirty="0">
                <a:latin typeface="华文中宋" panose="02010600040101010101" charset="-122"/>
                <a:ea typeface="华文中宋" panose="02010600040101010101" charset="-122"/>
                <a:cs typeface="+mn-ea"/>
              </a:rPr>
              <a:t>D、 充分发挥集体智慧</a:t>
            </a:r>
            <a:endParaRPr sz="2400" dirty="0">
              <a:latin typeface="华文中宋" panose="02010600040101010101" charset="-122"/>
              <a:ea typeface="华文中宋" panose="02010600040101010101" charset="-122"/>
              <a:cs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algn="l">
              <a:lnSpc>
                <a:spcPct val="150000"/>
              </a:lnSpc>
            </a:pPr>
            <a:r>
              <a:rPr lang="en-US" sz="2400" dirty="0">
                <a:latin typeface="华文中宋" panose="02010600040101010101" charset="-122"/>
                <a:ea typeface="华文中宋" panose="02010600040101010101" charset="-122"/>
                <a:cs typeface="+mn-ea"/>
              </a:rPr>
              <a:t>#</a:t>
            </a:r>
            <a:r>
              <a:rPr sz="2400" dirty="0">
                <a:latin typeface="华文中宋" panose="02010600040101010101" charset="-122"/>
                <a:ea typeface="华文中宋" panose="02010600040101010101" charset="-122"/>
                <a:cs typeface="+mn-ea"/>
              </a:rPr>
              <a:t>正确发挥意识能动作用的前提是( </a:t>
            </a:r>
            <a:r>
              <a:rPr lang="en-US" sz="2400" b="1" dirty="0">
                <a:solidFill>
                  <a:srgbClr val="FF0000"/>
                </a:solidFill>
                <a:latin typeface="华文中宋" panose="02010600040101010101" charset="-122"/>
                <a:ea typeface="华文中宋" panose="02010600040101010101" charset="-122"/>
                <a:cs typeface="+mn-ea"/>
              </a:rPr>
              <a:t>A</a:t>
            </a:r>
            <a:r>
              <a:rPr sz="2400" dirty="0">
                <a:latin typeface="华文中宋" panose="02010600040101010101" charset="-122"/>
                <a:ea typeface="华文中宋" panose="02010600040101010101" charset="-122"/>
                <a:cs typeface="+mn-ea"/>
              </a:rPr>
              <a:t>)</a:t>
            </a:r>
            <a:endParaRPr sz="2400" dirty="0">
              <a:latin typeface="华文中宋" panose="02010600040101010101" charset="-122"/>
              <a:ea typeface="华文中宋" panose="02010600040101010101" charset="-122"/>
              <a:cs typeface="+mn-ea"/>
            </a:endParaRPr>
          </a:p>
          <a:p>
            <a:pPr algn="l">
              <a:lnSpc>
                <a:spcPct val="150000"/>
              </a:lnSpc>
            </a:pPr>
            <a:r>
              <a:rPr sz="2400" b="1" dirty="0">
                <a:solidFill>
                  <a:srgbClr val="FF0000"/>
                </a:solidFill>
                <a:latin typeface="华文中宋" panose="02010600040101010101" charset="-122"/>
                <a:ea typeface="华文中宋" panose="02010600040101010101" charset="-122"/>
                <a:cs typeface="+mn-ea"/>
              </a:rPr>
              <a:t>A、 尊重客观规律</a:t>
            </a:r>
            <a:endParaRPr sz="2400" b="1" dirty="0">
              <a:solidFill>
                <a:srgbClr val="FF0000"/>
              </a:solidFill>
              <a:latin typeface="华文中宋" panose="02010600040101010101" charset="-122"/>
              <a:ea typeface="华文中宋" panose="02010600040101010101" charset="-122"/>
              <a:cs typeface="+mn-ea"/>
            </a:endParaRPr>
          </a:p>
          <a:p>
            <a:pPr algn="l">
              <a:lnSpc>
                <a:spcPct val="150000"/>
              </a:lnSpc>
            </a:pPr>
            <a:r>
              <a:rPr sz="2400" dirty="0">
                <a:latin typeface="华文中宋" panose="02010600040101010101" charset="-122"/>
                <a:ea typeface="华文中宋" panose="02010600040101010101" charset="-122"/>
                <a:cs typeface="+mn-ea"/>
              </a:rPr>
              <a:t>B、 充分调动个人积极性</a:t>
            </a:r>
            <a:endParaRPr sz="2400" dirty="0">
              <a:latin typeface="华文中宋" panose="02010600040101010101" charset="-122"/>
              <a:ea typeface="华文中宋" panose="02010600040101010101" charset="-122"/>
              <a:cs typeface="+mn-ea"/>
            </a:endParaRPr>
          </a:p>
          <a:p>
            <a:pPr algn="l">
              <a:lnSpc>
                <a:spcPct val="150000"/>
              </a:lnSpc>
            </a:pPr>
            <a:r>
              <a:rPr sz="2400" dirty="0">
                <a:latin typeface="华文中宋" panose="02010600040101010101" charset="-122"/>
                <a:ea typeface="华文中宋" panose="02010600040101010101" charset="-122"/>
                <a:cs typeface="+mn-ea"/>
              </a:rPr>
              <a:t>C、 彻底克服保守思想</a:t>
            </a:r>
            <a:endParaRPr sz="2400" dirty="0">
              <a:latin typeface="华文中宋" panose="02010600040101010101" charset="-122"/>
              <a:ea typeface="华文中宋" panose="02010600040101010101" charset="-122"/>
              <a:cs typeface="+mn-ea"/>
            </a:endParaRPr>
          </a:p>
          <a:p>
            <a:pPr algn="l">
              <a:lnSpc>
                <a:spcPct val="150000"/>
              </a:lnSpc>
            </a:pPr>
            <a:r>
              <a:rPr sz="2400" dirty="0">
                <a:latin typeface="华文中宋" panose="02010600040101010101" charset="-122"/>
                <a:ea typeface="华文中宋" panose="02010600040101010101" charset="-122"/>
                <a:cs typeface="+mn-ea"/>
              </a:rPr>
              <a:t>D、 充分发挥集体智慧</a:t>
            </a:r>
            <a:endParaRPr sz="2400" dirty="0">
              <a:latin typeface="华文中宋" panose="02010600040101010101" charset="-122"/>
              <a:ea typeface="华文中宋" panose="02010600040101010101" charset="-122"/>
              <a:cs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algn="l">
              <a:lnSpc>
                <a:spcPct val="150000"/>
              </a:lnSpc>
            </a:pPr>
            <a:r>
              <a:rPr lang="en-US" sz="2400" dirty="0">
                <a:latin typeface="华文中宋" panose="02010600040101010101" charset="-122"/>
                <a:ea typeface="华文中宋" panose="02010600040101010101" charset="-122"/>
                <a:cs typeface="+mn-ea"/>
              </a:rPr>
              <a:t>##</a:t>
            </a:r>
            <a:r>
              <a:rPr sz="2400" dirty="0">
                <a:latin typeface="华文中宋" panose="02010600040101010101" charset="-122"/>
                <a:ea typeface="华文中宋" panose="02010600040101010101" charset="-122"/>
                <a:cs typeface="+mn-ea"/>
              </a:rPr>
              <a:t>下列说法中，属于正确发挥人的主观能动性的是(      )</a:t>
            </a:r>
            <a:endParaRPr sz="2400" dirty="0">
              <a:latin typeface="华文中宋" panose="02010600040101010101" charset="-122"/>
              <a:ea typeface="华文中宋" panose="02010600040101010101" charset="-122"/>
              <a:cs typeface="+mn-ea"/>
            </a:endParaRPr>
          </a:p>
          <a:p>
            <a:pPr algn="l">
              <a:lnSpc>
                <a:spcPct val="150000"/>
              </a:lnSpc>
            </a:pPr>
            <a:r>
              <a:rPr sz="2400" dirty="0">
                <a:latin typeface="华文中宋" panose="02010600040101010101" charset="-122"/>
                <a:ea typeface="华文中宋" panose="02010600040101010101" charset="-122"/>
                <a:cs typeface="+mn-ea"/>
              </a:rPr>
              <a:t>A 人有多大胆，地有多大产</a:t>
            </a:r>
            <a:endParaRPr sz="2400" dirty="0">
              <a:latin typeface="华文中宋" panose="02010600040101010101" charset="-122"/>
              <a:ea typeface="华文中宋" panose="02010600040101010101" charset="-122"/>
              <a:cs typeface="+mn-ea"/>
            </a:endParaRPr>
          </a:p>
          <a:p>
            <a:pPr algn="l">
              <a:lnSpc>
                <a:spcPct val="150000"/>
              </a:lnSpc>
            </a:pPr>
            <a:r>
              <a:rPr sz="2400" dirty="0">
                <a:latin typeface="华文中宋" panose="02010600040101010101" charset="-122"/>
                <a:ea typeface="华文中宋" panose="02010600040101010101" charset="-122"/>
                <a:cs typeface="+mn-ea"/>
              </a:rPr>
              <a:t>B 不怕做不到，就怕想不到</a:t>
            </a:r>
            <a:endParaRPr sz="2400" dirty="0">
              <a:latin typeface="华文中宋" panose="02010600040101010101" charset="-122"/>
              <a:ea typeface="华文中宋" panose="02010600040101010101" charset="-122"/>
              <a:cs typeface="+mn-ea"/>
            </a:endParaRPr>
          </a:p>
          <a:p>
            <a:pPr algn="l">
              <a:lnSpc>
                <a:spcPct val="150000"/>
              </a:lnSpc>
            </a:pPr>
            <a:r>
              <a:rPr sz="2400" dirty="0">
                <a:latin typeface="华文中宋" panose="02010600040101010101" charset="-122"/>
                <a:ea typeface="华文中宋" panose="02010600040101010101" charset="-122"/>
                <a:cs typeface="+mn-ea"/>
              </a:rPr>
              <a:t>C 纸上谈兵，画饼充饥</a:t>
            </a:r>
            <a:endParaRPr sz="2400" dirty="0">
              <a:latin typeface="华文中宋" panose="02010600040101010101" charset="-122"/>
              <a:ea typeface="华文中宋" panose="02010600040101010101" charset="-122"/>
              <a:cs typeface="+mn-ea"/>
            </a:endParaRPr>
          </a:p>
          <a:p>
            <a:pPr algn="l">
              <a:lnSpc>
                <a:spcPct val="150000"/>
              </a:lnSpc>
            </a:pPr>
            <a:r>
              <a:rPr sz="2400" dirty="0">
                <a:latin typeface="华文中宋" panose="02010600040101010101" charset="-122"/>
                <a:ea typeface="华文中宋" panose="02010600040101010101" charset="-122"/>
                <a:cs typeface="+mn-ea"/>
              </a:rPr>
              <a:t>D 量力而行，尽力而为</a:t>
            </a:r>
            <a:endParaRPr sz="2400" dirty="0">
              <a:latin typeface="华文中宋" panose="02010600040101010101" charset="-122"/>
              <a:ea typeface="华文中宋" panose="02010600040101010101" charset="-122"/>
              <a:cs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4425" y="562611"/>
            <a:ext cx="1690900" cy="645130"/>
          </a:xfrm>
        </p:spPr>
        <p:txBody>
          <a:bodyPr>
            <a:normAutofit fontScale="90000"/>
          </a:bodyPr>
          <a:lstStyle/>
          <a:p>
            <a:r>
              <a:rPr lang="zh-CN" altLang="en-US" dirty="0" smtClean="0"/>
              <a:t>结构图</a:t>
            </a:r>
            <a:endParaRPr lang="zh-CN" altLang="en-US" dirty="0"/>
          </a:p>
        </p:txBody>
      </p:sp>
      <p:grpSp>
        <p:nvGrpSpPr>
          <p:cNvPr id="43" name="组合 42"/>
          <p:cNvGrpSpPr/>
          <p:nvPr/>
        </p:nvGrpSpPr>
        <p:grpSpPr>
          <a:xfrm>
            <a:off x="668727" y="403225"/>
            <a:ext cx="10814050" cy="5455920"/>
            <a:chOff x="1129102" y="579120"/>
            <a:chExt cx="10814050" cy="5679440"/>
          </a:xfrm>
        </p:grpSpPr>
        <p:sp>
          <p:nvSpPr>
            <p:cNvPr id="44" name="任意多边形 43"/>
            <p:cNvSpPr/>
            <p:nvPr/>
          </p:nvSpPr>
          <p:spPr>
            <a:xfrm>
              <a:off x="1604542" y="3627643"/>
              <a:ext cx="321469" cy="1879226"/>
            </a:xfrm>
            <a:custGeom>
              <a:avLst/>
              <a:gdLst>
                <a:gd name="connsiteX0" fmla="*/ 0 w 321469"/>
                <a:gd name="connsiteY0" fmla="*/ 0 h 1378253"/>
                <a:gd name="connsiteX1" fmla="*/ 160734 w 321469"/>
                <a:gd name="connsiteY1" fmla="*/ 0 h 1378253"/>
                <a:gd name="connsiteX2" fmla="*/ 160734 w 321469"/>
                <a:gd name="connsiteY2" fmla="*/ 1378253 h 1378253"/>
                <a:gd name="connsiteX3" fmla="*/ 321469 w 321469"/>
                <a:gd name="connsiteY3" fmla="*/ 1378253 h 1378253"/>
              </a:gdLst>
              <a:ahLst/>
              <a:cxnLst>
                <a:cxn ang="0">
                  <a:pos x="connsiteX0" y="connsiteY0"/>
                </a:cxn>
                <a:cxn ang="0">
                  <a:pos x="connsiteX1" y="connsiteY1"/>
                </a:cxn>
                <a:cxn ang="0">
                  <a:pos x="connsiteX2" y="connsiteY2"/>
                </a:cxn>
                <a:cxn ang="0">
                  <a:pos x="connsiteX3" y="connsiteY3"/>
                </a:cxn>
              </a:cxnLst>
              <a:rect l="l" t="t" r="r" b="b"/>
              <a:pathLst>
                <a:path w="321469" h="1378253">
                  <a:moveTo>
                    <a:pt x="0" y="0"/>
                  </a:moveTo>
                  <a:lnTo>
                    <a:pt x="160734" y="0"/>
                  </a:lnTo>
                  <a:lnTo>
                    <a:pt x="160734" y="1378253"/>
                  </a:lnTo>
                  <a:lnTo>
                    <a:pt x="321469" y="1378253"/>
                  </a:lnTo>
                </a:path>
              </a:pathLst>
            </a:custGeom>
            <a:noFill/>
            <a:ln w="12700" cmpd="sng">
              <a:solidFill>
                <a:srgbClr val="C00000"/>
              </a:solidFill>
              <a:prstDash val="solid"/>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8053" tIns="653746" rIns="138054" bIns="65374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5" name="任意多边形 44"/>
            <p:cNvSpPr/>
            <p:nvPr/>
          </p:nvSpPr>
          <p:spPr>
            <a:xfrm>
              <a:off x="4457921" y="4671658"/>
              <a:ext cx="321469" cy="1252817"/>
            </a:xfrm>
            <a:custGeom>
              <a:avLst/>
              <a:gdLst>
                <a:gd name="connsiteX0" fmla="*/ 0 w 321469"/>
                <a:gd name="connsiteY0" fmla="*/ 0 h 918835"/>
                <a:gd name="connsiteX1" fmla="*/ 160734 w 321469"/>
                <a:gd name="connsiteY1" fmla="*/ 0 h 918835"/>
                <a:gd name="connsiteX2" fmla="*/ 160734 w 321469"/>
                <a:gd name="connsiteY2" fmla="*/ 918835 h 918835"/>
                <a:gd name="connsiteX3" fmla="*/ 321469 w 321469"/>
                <a:gd name="connsiteY3" fmla="*/ 918835 h 918835"/>
              </a:gdLst>
              <a:ahLst/>
              <a:cxnLst>
                <a:cxn ang="0">
                  <a:pos x="connsiteX0" y="connsiteY0"/>
                </a:cxn>
                <a:cxn ang="0">
                  <a:pos x="connsiteX1" y="connsiteY1"/>
                </a:cxn>
                <a:cxn ang="0">
                  <a:pos x="connsiteX2" y="connsiteY2"/>
                </a:cxn>
                <a:cxn ang="0">
                  <a:pos x="connsiteX3" y="connsiteY3"/>
                </a:cxn>
              </a:cxnLst>
              <a:rect l="l" t="t" r="r" b="b"/>
              <a:pathLst>
                <a:path w="321469" h="918835">
                  <a:moveTo>
                    <a:pt x="0" y="0"/>
                  </a:moveTo>
                  <a:lnTo>
                    <a:pt x="160734" y="0"/>
                  </a:lnTo>
                  <a:lnTo>
                    <a:pt x="160734" y="918835"/>
                  </a:lnTo>
                  <a:lnTo>
                    <a:pt x="321469" y="918835"/>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49099" tIns="435081" rIns="149098" bIns="435082"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6" name="任意多边形 45"/>
            <p:cNvSpPr/>
            <p:nvPr/>
          </p:nvSpPr>
          <p:spPr>
            <a:xfrm>
              <a:off x="6386741" y="5026925"/>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7" name="任意多边形 46"/>
            <p:cNvSpPr/>
            <p:nvPr/>
          </p:nvSpPr>
          <p:spPr>
            <a:xfrm>
              <a:off x="4457921" y="4671658"/>
              <a:ext cx="321469" cy="417605"/>
            </a:xfrm>
            <a:custGeom>
              <a:avLst/>
              <a:gdLst>
                <a:gd name="connsiteX0" fmla="*/ 0 w 321469"/>
                <a:gd name="connsiteY0" fmla="*/ 0 h 306278"/>
                <a:gd name="connsiteX1" fmla="*/ 160734 w 321469"/>
                <a:gd name="connsiteY1" fmla="*/ 0 h 306278"/>
                <a:gd name="connsiteX2" fmla="*/ 160734 w 321469"/>
                <a:gd name="connsiteY2" fmla="*/ 306278 h 306278"/>
                <a:gd name="connsiteX3" fmla="*/ 321469 w 321469"/>
                <a:gd name="connsiteY3" fmla="*/ 306278 h 306278"/>
              </a:gdLst>
              <a:ahLst/>
              <a:cxnLst>
                <a:cxn ang="0">
                  <a:pos x="connsiteX0" y="connsiteY0"/>
                </a:cxn>
                <a:cxn ang="0">
                  <a:pos x="connsiteX1" y="connsiteY1"/>
                </a:cxn>
                <a:cxn ang="0">
                  <a:pos x="connsiteX2" y="connsiteY2"/>
                </a:cxn>
                <a:cxn ang="0">
                  <a:pos x="connsiteX3" y="connsiteY3"/>
                </a:cxn>
              </a:cxnLst>
              <a:rect l="l" t="t" r="r" b="b"/>
              <a:pathLst>
                <a:path w="321469" h="306278">
                  <a:moveTo>
                    <a:pt x="0" y="0"/>
                  </a:moveTo>
                  <a:lnTo>
                    <a:pt x="160734" y="0"/>
                  </a:lnTo>
                  <a:lnTo>
                    <a:pt x="160734" y="306278"/>
                  </a:lnTo>
                  <a:lnTo>
                    <a:pt x="321469" y="306278"/>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335" tIns="142039" rIns="162334" bIns="14203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8" name="任意多边形 47"/>
            <p:cNvSpPr/>
            <p:nvPr/>
          </p:nvSpPr>
          <p:spPr>
            <a:xfrm>
              <a:off x="6386741" y="4191713"/>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4457921" y="4254052"/>
              <a:ext cx="321469" cy="417605"/>
            </a:xfrm>
            <a:custGeom>
              <a:avLst/>
              <a:gdLst>
                <a:gd name="connsiteX0" fmla="*/ 0 w 321469"/>
                <a:gd name="connsiteY0" fmla="*/ 306278 h 306278"/>
                <a:gd name="connsiteX1" fmla="*/ 160734 w 321469"/>
                <a:gd name="connsiteY1" fmla="*/ 306278 h 306278"/>
                <a:gd name="connsiteX2" fmla="*/ 160734 w 321469"/>
                <a:gd name="connsiteY2" fmla="*/ 0 h 306278"/>
                <a:gd name="connsiteX3" fmla="*/ 321469 w 321469"/>
                <a:gd name="connsiteY3" fmla="*/ 0 h 306278"/>
              </a:gdLst>
              <a:ahLst/>
              <a:cxnLst>
                <a:cxn ang="0">
                  <a:pos x="connsiteX0" y="connsiteY0"/>
                </a:cxn>
                <a:cxn ang="0">
                  <a:pos x="connsiteX1" y="connsiteY1"/>
                </a:cxn>
                <a:cxn ang="0">
                  <a:pos x="connsiteX2" y="connsiteY2"/>
                </a:cxn>
                <a:cxn ang="0">
                  <a:pos x="connsiteX3" y="connsiteY3"/>
                </a:cxn>
              </a:cxnLst>
              <a:rect l="l" t="t" r="r" b="b"/>
              <a:pathLst>
                <a:path w="321469" h="306278">
                  <a:moveTo>
                    <a:pt x="0" y="306278"/>
                  </a:moveTo>
                  <a:lnTo>
                    <a:pt x="160734" y="306278"/>
                  </a:lnTo>
                  <a:lnTo>
                    <a:pt x="160734" y="0"/>
                  </a:lnTo>
                  <a:lnTo>
                    <a:pt x="321469" y="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335" tIns="142039" rIns="162334" bIns="14203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0" name="任意多边形 49"/>
            <p:cNvSpPr/>
            <p:nvPr/>
          </p:nvSpPr>
          <p:spPr>
            <a:xfrm>
              <a:off x="4457921" y="3418840"/>
              <a:ext cx="321469" cy="1252817"/>
            </a:xfrm>
            <a:custGeom>
              <a:avLst/>
              <a:gdLst>
                <a:gd name="connsiteX0" fmla="*/ 0 w 321469"/>
                <a:gd name="connsiteY0" fmla="*/ 918835 h 918835"/>
                <a:gd name="connsiteX1" fmla="*/ 160734 w 321469"/>
                <a:gd name="connsiteY1" fmla="*/ 918835 h 918835"/>
                <a:gd name="connsiteX2" fmla="*/ 160734 w 321469"/>
                <a:gd name="connsiteY2" fmla="*/ 0 h 918835"/>
                <a:gd name="connsiteX3" fmla="*/ 321469 w 321469"/>
                <a:gd name="connsiteY3" fmla="*/ 0 h 918835"/>
              </a:gdLst>
              <a:ahLst/>
              <a:cxnLst>
                <a:cxn ang="0">
                  <a:pos x="connsiteX0" y="connsiteY0"/>
                </a:cxn>
                <a:cxn ang="0">
                  <a:pos x="connsiteX1" y="connsiteY1"/>
                </a:cxn>
                <a:cxn ang="0">
                  <a:pos x="connsiteX2" y="connsiteY2"/>
                </a:cxn>
                <a:cxn ang="0">
                  <a:pos x="connsiteX3" y="connsiteY3"/>
                </a:cxn>
              </a:cxnLst>
              <a:rect l="l" t="t" r="r" b="b"/>
              <a:pathLst>
                <a:path w="321469" h="918835">
                  <a:moveTo>
                    <a:pt x="0" y="918835"/>
                  </a:moveTo>
                  <a:lnTo>
                    <a:pt x="160734" y="918835"/>
                  </a:lnTo>
                  <a:lnTo>
                    <a:pt x="160734" y="0"/>
                  </a:lnTo>
                  <a:lnTo>
                    <a:pt x="321469" y="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49099" tIns="435082" rIns="149098" bIns="43508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1" name="任意多边形 50"/>
            <p:cNvSpPr/>
            <p:nvPr/>
          </p:nvSpPr>
          <p:spPr>
            <a:xfrm>
              <a:off x="1604542" y="3627643"/>
              <a:ext cx="321469" cy="1044014"/>
            </a:xfrm>
            <a:custGeom>
              <a:avLst/>
              <a:gdLst>
                <a:gd name="connsiteX0" fmla="*/ 0 w 321469"/>
                <a:gd name="connsiteY0" fmla="*/ 0 h 765696"/>
                <a:gd name="connsiteX1" fmla="*/ 160734 w 321469"/>
                <a:gd name="connsiteY1" fmla="*/ 0 h 765696"/>
                <a:gd name="connsiteX2" fmla="*/ 160734 w 321469"/>
                <a:gd name="connsiteY2" fmla="*/ 765696 h 765696"/>
                <a:gd name="connsiteX3" fmla="*/ 321469 w 321469"/>
                <a:gd name="connsiteY3" fmla="*/ 765696 h 765696"/>
              </a:gdLst>
              <a:ahLst/>
              <a:cxnLst>
                <a:cxn ang="0">
                  <a:pos x="connsiteX0" y="connsiteY0"/>
                </a:cxn>
                <a:cxn ang="0">
                  <a:pos x="connsiteX1" y="connsiteY1"/>
                </a:cxn>
                <a:cxn ang="0">
                  <a:pos x="connsiteX2" y="connsiteY2"/>
                </a:cxn>
                <a:cxn ang="0">
                  <a:pos x="connsiteX3" y="connsiteY3"/>
                </a:cxn>
              </a:cxnLst>
              <a:rect l="l" t="t" r="r" b="b"/>
              <a:pathLst>
                <a:path w="321469" h="765696">
                  <a:moveTo>
                    <a:pt x="0" y="0"/>
                  </a:moveTo>
                  <a:lnTo>
                    <a:pt x="160734" y="0"/>
                  </a:lnTo>
                  <a:lnTo>
                    <a:pt x="160734" y="765696"/>
                  </a:lnTo>
                  <a:lnTo>
                    <a:pt x="321469" y="765696"/>
                  </a:lnTo>
                </a:path>
              </a:pathLst>
            </a:custGeom>
            <a:noFill/>
            <a:ln w="12700" cmpd="sng">
              <a:solidFill>
                <a:srgbClr val="C00000"/>
              </a:solidFill>
              <a:prstDash val="solid"/>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2674" tIns="362087" rIns="152673" bIns="36208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2" name="任意多边形 51"/>
            <p:cNvSpPr/>
            <p:nvPr/>
          </p:nvSpPr>
          <p:spPr>
            <a:xfrm>
              <a:off x="4457921" y="1748417"/>
              <a:ext cx="321469" cy="835212"/>
            </a:xfrm>
            <a:custGeom>
              <a:avLst/>
              <a:gdLst>
                <a:gd name="connsiteX0" fmla="*/ 0 w 321469"/>
                <a:gd name="connsiteY0" fmla="*/ 0 h 612557"/>
                <a:gd name="connsiteX1" fmla="*/ 160734 w 321469"/>
                <a:gd name="connsiteY1" fmla="*/ 0 h 612557"/>
                <a:gd name="connsiteX2" fmla="*/ 160734 w 321469"/>
                <a:gd name="connsiteY2" fmla="*/ 612557 h 612557"/>
                <a:gd name="connsiteX3" fmla="*/ 321469 w 321469"/>
                <a:gd name="connsiteY3" fmla="*/ 612557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0"/>
                  </a:moveTo>
                  <a:lnTo>
                    <a:pt x="160734" y="0"/>
                  </a:lnTo>
                  <a:lnTo>
                    <a:pt x="160734" y="612557"/>
                  </a:lnTo>
                  <a:lnTo>
                    <a:pt x="321469" y="612557"/>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6" name="任意多边形 55"/>
            <p:cNvSpPr/>
            <p:nvPr/>
          </p:nvSpPr>
          <p:spPr>
            <a:xfrm>
              <a:off x="6386741" y="1686078"/>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9" name="任意多边形 58"/>
            <p:cNvSpPr/>
            <p:nvPr/>
          </p:nvSpPr>
          <p:spPr>
            <a:xfrm>
              <a:off x="4457921" y="1686078"/>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0" name="任意多边形 59"/>
            <p:cNvSpPr/>
            <p:nvPr/>
          </p:nvSpPr>
          <p:spPr>
            <a:xfrm>
              <a:off x="4457921" y="913205"/>
              <a:ext cx="321469" cy="835212"/>
            </a:xfrm>
            <a:custGeom>
              <a:avLst/>
              <a:gdLst>
                <a:gd name="connsiteX0" fmla="*/ 0 w 321469"/>
                <a:gd name="connsiteY0" fmla="*/ 612557 h 612557"/>
                <a:gd name="connsiteX1" fmla="*/ 160734 w 321469"/>
                <a:gd name="connsiteY1" fmla="*/ 612557 h 612557"/>
                <a:gd name="connsiteX2" fmla="*/ 160734 w 321469"/>
                <a:gd name="connsiteY2" fmla="*/ 0 h 612557"/>
                <a:gd name="connsiteX3" fmla="*/ 321469 w 321469"/>
                <a:gd name="connsiteY3" fmla="*/ 0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612557"/>
                  </a:moveTo>
                  <a:lnTo>
                    <a:pt x="160734" y="612557"/>
                  </a:lnTo>
                  <a:lnTo>
                    <a:pt x="160734" y="0"/>
                  </a:lnTo>
                  <a:lnTo>
                    <a:pt x="321469" y="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1" name="任意多边形 60"/>
            <p:cNvSpPr/>
            <p:nvPr/>
          </p:nvSpPr>
          <p:spPr>
            <a:xfrm>
              <a:off x="1604542" y="1748417"/>
              <a:ext cx="321469" cy="1879226"/>
            </a:xfrm>
            <a:custGeom>
              <a:avLst/>
              <a:gdLst>
                <a:gd name="connsiteX0" fmla="*/ 0 w 321469"/>
                <a:gd name="connsiteY0" fmla="*/ 1378253 h 1378253"/>
                <a:gd name="connsiteX1" fmla="*/ 160734 w 321469"/>
                <a:gd name="connsiteY1" fmla="*/ 1378253 h 1378253"/>
                <a:gd name="connsiteX2" fmla="*/ 160734 w 321469"/>
                <a:gd name="connsiteY2" fmla="*/ 0 h 1378253"/>
                <a:gd name="connsiteX3" fmla="*/ 321469 w 321469"/>
                <a:gd name="connsiteY3" fmla="*/ 0 h 1378253"/>
              </a:gdLst>
              <a:ahLst/>
              <a:cxnLst>
                <a:cxn ang="0">
                  <a:pos x="connsiteX0" y="connsiteY0"/>
                </a:cxn>
                <a:cxn ang="0">
                  <a:pos x="connsiteX1" y="connsiteY1"/>
                </a:cxn>
                <a:cxn ang="0">
                  <a:pos x="connsiteX2" y="connsiteY2"/>
                </a:cxn>
                <a:cxn ang="0">
                  <a:pos x="connsiteX3" y="connsiteY3"/>
                </a:cxn>
              </a:cxnLst>
              <a:rect l="l" t="t" r="r" b="b"/>
              <a:pathLst>
                <a:path w="321469" h="1378253">
                  <a:moveTo>
                    <a:pt x="0" y="1378253"/>
                  </a:moveTo>
                  <a:lnTo>
                    <a:pt x="160734" y="1378253"/>
                  </a:lnTo>
                  <a:lnTo>
                    <a:pt x="160734" y="0"/>
                  </a:lnTo>
                  <a:lnTo>
                    <a:pt x="321469" y="0"/>
                  </a:lnTo>
                </a:path>
              </a:pathLst>
            </a:custGeom>
            <a:noFill/>
            <a:ln w="12700" cmpd="sng">
              <a:solidFill>
                <a:srgbClr val="C00000"/>
              </a:solidFill>
              <a:prstDash val="solid"/>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8053" tIns="653745" rIns="138054" bIns="65374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2" name="任意多边形 61"/>
            <p:cNvSpPr/>
            <p:nvPr/>
          </p:nvSpPr>
          <p:spPr>
            <a:xfrm rot="16200000">
              <a:off x="-384216" y="3261653"/>
              <a:ext cx="3516680" cy="490045"/>
            </a:xfrm>
            <a:custGeom>
              <a:avLst/>
              <a:gdLst>
                <a:gd name="connsiteX0" fmla="*/ 0 w 2579187"/>
                <a:gd name="connsiteY0" fmla="*/ 0 h 490045"/>
                <a:gd name="connsiteX1" fmla="*/ 2579187 w 2579187"/>
                <a:gd name="connsiteY1" fmla="*/ 0 h 490045"/>
                <a:gd name="connsiteX2" fmla="*/ 2579187 w 2579187"/>
                <a:gd name="connsiteY2" fmla="*/ 490045 h 490045"/>
                <a:gd name="connsiteX3" fmla="*/ 0 w 2579187"/>
                <a:gd name="connsiteY3" fmla="*/ 490045 h 490045"/>
                <a:gd name="connsiteX4" fmla="*/ 0 w 2579187"/>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9187" h="490045">
                  <a:moveTo>
                    <a:pt x="0" y="0"/>
                  </a:moveTo>
                  <a:lnTo>
                    <a:pt x="2579187" y="0"/>
                  </a:lnTo>
                  <a:lnTo>
                    <a:pt x="2579187"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699" rIns="12700" bIns="12700" numCol="1" spcCol="1270" anchor="ctr" anchorCtr="0">
              <a:noAutofit/>
            </a:bodyPr>
            <a:lstStyle/>
            <a:p>
              <a:pPr algn="ctr" defTabSz="889000">
                <a:lnSpc>
                  <a:spcPct val="90000"/>
                </a:lnSpc>
                <a:spcBef>
                  <a:spcPct val="0"/>
                </a:spcBef>
                <a:spcAft>
                  <a:spcPct val="35000"/>
                </a:spcAft>
              </a:pPr>
              <a:r>
                <a:rPr lang="zh-CN" altLang="en-US" sz="2800" dirty="0" smtClean="0">
                  <a:solidFill>
                    <a:prstClr val="black">
                      <a:hueOff val="0"/>
                      <a:satOff val="0"/>
                      <a:lumOff val="0"/>
                      <a:alphaOff val="0"/>
                    </a:prstClr>
                  </a:solidFill>
                  <a:latin typeface="+mj-ea"/>
                  <a:ea typeface="方正清刻本悦宋简体" panose="02000000000000000000" pitchFamily="2" charset="-122"/>
                </a:rPr>
                <a:t>规律和意识</a:t>
              </a:r>
              <a:endParaRPr lang="zh-CN" altLang="en-US" sz="2800" dirty="0">
                <a:solidFill>
                  <a:prstClr val="black">
                    <a:hueOff val="0"/>
                    <a:satOff val="0"/>
                    <a:lumOff val="0"/>
                    <a:alphaOff val="0"/>
                  </a:prstClr>
                </a:solidFill>
                <a:latin typeface="+mj-ea"/>
                <a:ea typeface="方正清刻本悦宋简体" panose="02000000000000000000" pitchFamily="2" charset="-122"/>
              </a:endParaRPr>
            </a:p>
          </p:txBody>
        </p:sp>
        <p:sp>
          <p:nvSpPr>
            <p:cNvPr id="63" name="任意多边形 62"/>
            <p:cNvSpPr/>
            <p:nvPr/>
          </p:nvSpPr>
          <p:spPr>
            <a:xfrm>
              <a:off x="1926012" y="1414332"/>
              <a:ext cx="2576198"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Aft>
                  <a:spcPct val="35000"/>
                </a:spcAft>
              </a:pPr>
              <a:r>
                <a:rPr lang="zh-CN" altLang="en-US" sz="2000" b="1" dirty="0" smtClean="0">
                  <a:latin typeface="华文中宋" panose="02010600040101010101" charset="-122"/>
                  <a:ea typeface="华文中宋" panose="02010600040101010101" charset="-122"/>
                </a:rPr>
                <a:t>规律</a:t>
              </a:r>
              <a:endParaRPr lang="zh-CN" altLang="en-US" sz="2000" b="1" dirty="0" smtClean="0">
                <a:latin typeface="华文中宋" panose="02010600040101010101" charset="-122"/>
                <a:ea typeface="华文中宋" panose="02010600040101010101" charset="-122"/>
              </a:endParaRPr>
            </a:p>
          </p:txBody>
        </p:sp>
        <p:sp>
          <p:nvSpPr>
            <p:cNvPr id="64" name="任意多边形 63"/>
            <p:cNvSpPr/>
            <p:nvPr/>
          </p:nvSpPr>
          <p:spPr>
            <a:xfrm>
              <a:off x="4779391" y="579120"/>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black">
                      <a:hueOff val="0"/>
                      <a:satOff val="0"/>
                      <a:lumOff val="0"/>
                      <a:alphaOff val="0"/>
                    </a:prstClr>
                  </a:solidFill>
                </a:rPr>
                <a:t>定义</a:t>
              </a:r>
              <a:endParaRPr lang="zh-CN" altLang="en-US" sz="2000" dirty="0">
                <a:solidFill>
                  <a:prstClr val="black">
                    <a:hueOff val="0"/>
                    <a:satOff val="0"/>
                    <a:lumOff val="0"/>
                    <a:alphaOff val="0"/>
                  </a:prstClr>
                </a:solidFill>
              </a:endParaRPr>
            </a:p>
          </p:txBody>
        </p:sp>
        <p:sp>
          <p:nvSpPr>
            <p:cNvPr id="65" name="任意多边形 64"/>
            <p:cNvSpPr/>
            <p:nvPr/>
          </p:nvSpPr>
          <p:spPr>
            <a:xfrm>
              <a:off x="4779391" y="1414332"/>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a:solidFill>
                    <a:prstClr val="white"/>
                  </a:solidFill>
                </a:rPr>
                <a:t>特征</a:t>
              </a:r>
              <a:endParaRPr lang="zh-CN" altLang="en-US" sz="2000" b="1" dirty="0">
                <a:solidFill>
                  <a:prstClr val="white"/>
                </a:solidFill>
              </a:endParaRPr>
            </a:p>
          </p:txBody>
        </p:sp>
        <p:sp>
          <p:nvSpPr>
            <p:cNvPr id="68" name="任意多边形 67"/>
            <p:cNvSpPr/>
            <p:nvPr/>
          </p:nvSpPr>
          <p:spPr>
            <a:xfrm>
              <a:off x="6843466" y="895435"/>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pPr>
              <a:r>
                <a:rPr lang="zh-CN" altLang="en-US" sz="2000" dirty="0">
                  <a:solidFill>
                    <a:prstClr val="black">
                      <a:hueOff val="0"/>
                      <a:satOff val="0"/>
                      <a:lumOff val="0"/>
                      <a:alphaOff val="0"/>
                    </a:prstClr>
                  </a:solidFill>
                </a:rPr>
                <a:t>客观性</a:t>
              </a:r>
              <a:endParaRPr lang="zh-CN" altLang="en-US" sz="2000" dirty="0">
                <a:solidFill>
                  <a:prstClr val="black">
                    <a:hueOff val="0"/>
                    <a:satOff val="0"/>
                    <a:lumOff val="0"/>
                    <a:alphaOff val="0"/>
                  </a:prstClr>
                </a:solidFill>
              </a:endParaRPr>
            </a:p>
          </p:txBody>
        </p:sp>
        <p:sp>
          <p:nvSpPr>
            <p:cNvPr id="70" name="任意多边形 69"/>
            <p:cNvSpPr/>
            <p:nvPr/>
          </p:nvSpPr>
          <p:spPr>
            <a:xfrm>
              <a:off x="6781871" y="1869459"/>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pPr>
              <a:r>
                <a:rPr lang="zh-CN" altLang="en-US" sz="2000" dirty="0">
                  <a:solidFill>
                    <a:prstClr val="black">
                      <a:hueOff val="0"/>
                      <a:satOff val="0"/>
                      <a:lumOff val="0"/>
                      <a:alphaOff val="0"/>
                    </a:prstClr>
                  </a:solidFill>
                </a:rPr>
                <a:t>普遍性</a:t>
              </a:r>
              <a:endParaRPr lang="zh-CN" altLang="en-US" sz="2000" dirty="0">
                <a:solidFill>
                  <a:prstClr val="black">
                    <a:hueOff val="0"/>
                    <a:satOff val="0"/>
                    <a:lumOff val="0"/>
                    <a:alphaOff val="0"/>
                  </a:prstClr>
                </a:solidFill>
              </a:endParaRPr>
            </a:p>
          </p:txBody>
        </p:sp>
        <p:sp>
          <p:nvSpPr>
            <p:cNvPr id="72" name="任意多边形 71"/>
            <p:cNvSpPr/>
            <p:nvPr/>
          </p:nvSpPr>
          <p:spPr>
            <a:xfrm>
              <a:off x="4778756" y="2249543"/>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black">
                      <a:hueOff val="0"/>
                      <a:satOff val="0"/>
                      <a:lumOff val="0"/>
                      <a:alphaOff val="0"/>
                    </a:prstClr>
                  </a:solidFill>
                </a:rPr>
                <a:t>分类</a:t>
              </a:r>
              <a:endParaRPr lang="zh-CN" altLang="en-US" sz="2000" dirty="0">
                <a:solidFill>
                  <a:prstClr val="black">
                    <a:hueOff val="0"/>
                    <a:satOff val="0"/>
                    <a:lumOff val="0"/>
                    <a:alphaOff val="0"/>
                  </a:prstClr>
                </a:solidFill>
              </a:endParaRPr>
            </a:p>
          </p:txBody>
        </p:sp>
        <p:sp>
          <p:nvSpPr>
            <p:cNvPr id="73" name="任意多边形 72"/>
            <p:cNvSpPr/>
            <p:nvPr/>
          </p:nvSpPr>
          <p:spPr>
            <a:xfrm>
              <a:off x="1926012" y="4337573"/>
              <a:ext cx="2576198"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latin typeface="华文中宋" panose="02010600040101010101" charset="-122"/>
                  <a:ea typeface="华文中宋" panose="02010600040101010101" charset="-122"/>
                </a:rPr>
                <a:t>意识</a:t>
              </a:r>
              <a:endParaRPr lang="zh-CN" altLang="en-US" sz="2000" b="1" dirty="0" smtClean="0">
                <a:latin typeface="华文中宋" panose="02010600040101010101" charset="-122"/>
                <a:ea typeface="华文中宋" panose="02010600040101010101" charset="-122"/>
              </a:endParaRPr>
            </a:p>
          </p:txBody>
        </p:sp>
        <p:sp>
          <p:nvSpPr>
            <p:cNvPr id="74" name="任意多边形 73"/>
            <p:cNvSpPr/>
            <p:nvPr/>
          </p:nvSpPr>
          <p:spPr>
            <a:xfrm>
              <a:off x="4778756" y="3084094"/>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chemeClr val="bg1"/>
                  </a:solidFill>
                </a:rPr>
                <a:t>起源</a:t>
              </a:r>
              <a:endParaRPr lang="zh-CN" altLang="en-US" sz="2000" b="1" dirty="0" smtClean="0">
                <a:solidFill>
                  <a:schemeClr val="bg1"/>
                </a:solidFill>
              </a:endParaRPr>
            </a:p>
          </p:txBody>
        </p:sp>
        <p:sp>
          <p:nvSpPr>
            <p:cNvPr id="75" name="任意多边形 74"/>
            <p:cNvSpPr/>
            <p:nvPr/>
          </p:nvSpPr>
          <p:spPr>
            <a:xfrm>
              <a:off x="4779391" y="3919967"/>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a:solidFill>
                    <a:prstClr val="white"/>
                  </a:solidFill>
                </a:rPr>
                <a:t>本质</a:t>
              </a:r>
              <a:endParaRPr lang="zh-CN" altLang="en-US" sz="2000" b="1" dirty="0">
                <a:solidFill>
                  <a:prstClr val="white"/>
                </a:solidFill>
              </a:endParaRPr>
            </a:p>
          </p:txBody>
        </p:sp>
        <p:sp>
          <p:nvSpPr>
            <p:cNvPr id="76" name="任意多边形 75"/>
            <p:cNvSpPr/>
            <p:nvPr/>
          </p:nvSpPr>
          <p:spPr>
            <a:xfrm>
              <a:off x="6708212" y="3825364"/>
              <a:ext cx="5234305" cy="84609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indent="0">
                <a:lnSpc>
                  <a:spcPct val="150000"/>
                </a:lnSpc>
                <a:buNone/>
              </a:pPr>
              <a:r>
                <a:rPr lang="zh-CN" altLang="en-US" sz="2000" b="1" dirty="0">
                  <a:solidFill>
                    <a:srgbClr val="C00000"/>
                  </a:solidFill>
                  <a:latin typeface="华文中宋" panose="02010600040101010101" charset="-122"/>
                  <a:ea typeface="华文中宋" panose="02010600040101010101" charset="-122"/>
                  <a:sym typeface="+mn-ea"/>
                </a:rPr>
                <a:t>人脑</a:t>
              </a:r>
              <a:r>
                <a:rPr lang="zh-CN" altLang="en-US" sz="2000" dirty="0" smtClean="0">
                  <a:latin typeface="华文中宋" panose="02010600040101010101" charset="-122"/>
                  <a:ea typeface="华文中宋" panose="02010600040101010101" charset="-122"/>
                  <a:sym typeface="+mn-ea"/>
                </a:rPr>
                <a:t>的机能；</a:t>
              </a:r>
              <a:r>
                <a:rPr lang="zh-CN" altLang="en-US" sz="2000" b="1" dirty="0">
                  <a:solidFill>
                    <a:srgbClr val="C00000"/>
                  </a:solidFill>
                  <a:latin typeface="华文中宋" panose="02010600040101010101" charset="-122"/>
                  <a:ea typeface="华文中宋" panose="02010600040101010101" charset="-122"/>
                  <a:sym typeface="+mn-ea"/>
                </a:rPr>
                <a:t>客观世界</a:t>
              </a:r>
              <a:r>
                <a:rPr lang="zh-CN" altLang="en-US" sz="2000" dirty="0" smtClean="0">
                  <a:latin typeface="华文中宋" panose="02010600040101010101" charset="-122"/>
                  <a:ea typeface="华文中宋" panose="02010600040101010101" charset="-122"/>
                  <a:sym typeface="+mn-ea"/>
                </a:rPr>
                <a:t>的</a:t>
              </a:r>
              <a:r>
                <a:rPr lang="zh-CN" altLang="en-US" sz="2000" b="1" dirty="0">
                  <a:solidFill>
                    <a:srgbClr val="C00000"/>
                  </a:solidFill>
                  <a:latin typeface="华文中宋" panose="02010600040101010101" charset="-122"/>
                  <a:ea typeface="华文中宋" panose="02010600040101010101" charset="-122"/>
                  <a:sym typeface="+mn-ea"/>
                </a:rPr>
                <a:t>主观映像</a:t>
              </a:r>
              <a:r>
                <a:rPr lang="zh-CN" altLang="en-US" sz="2000" dirty="0" smtClean="0">
                  <a:latin typeface="华文中宋" panose="02010600040101010101" charset="-122"/>
                  <a:ea typeface="华文中宋" panose="02010600040101010101" charset="-122"/>
                  <a:sym typeface="+mn-ea"/>
                </a:rPr>
                <a:t>；</a:t>
              </a:r>
              <a:r>
                <a:rPr lang="zh-CN" altLang="en-US" sz="2000" b="1" dirty="0">
                  <a:solidFill>
                    <a:srgbClr val="C00000"/>
                  </a:solidFill>
                  <a:latin typeface="华文中宋" panose="02010600040101010101" charset="-122"/>
                  <a:ea typeface="华文中宋" panose="02010600040101010101" charset="-122"/>
                  <a:sym typeface="+mn-ea"/>
                </a:rPr>
                <a:t>社会</a:t>
              </a:r>
              <a:r>
                <a:rPr lang="zh-CN" altLang="en-US" sz="2000" dirty="0" smtClean="0">
                  <a:latin typeface="华文中宋" panose="02010600040101010101" charset="-122"/>
                  <a:ea typeface="华文中宋" panose="02010600040101010101" charset="-122"/>
                  <a:sym typeface="+mn-ea"/>
                </a:rPr>
                <a:t>的产物</a:t>
              </a:r>
              <a:endParaRPr lang="zh-CN" altLang="en-US" sz="2000" dirty="0">
                <a:solidFill>
                  <a:prstClr val="black">
                    <a:hueOff val="0"/>
                    <a:satOff val="0"/>
                    <a:lumOff val="0"/>
                    <a:alphaOff val="0"/>
                  </a:prstClr>
                </a:solidFill>
              </a:endParaRPr>
            </a:p>
          </p:txBody>
        </p:sp>
        <p:sp>
          <p:nvSpPr>
            <p:cNvPr id="77" name="任意多边形 76"/>
            <p:cNvSpPr/>
            <p:nvPr/>
          </p:nvSpPr>
          <p:spPr>
            <a:xfrm>
              <a:off x="4779391" y="4755178"/>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a:solidFill>
                    <a:prstClr val="white"/>
                  </a:solidFill>
                </a:rPr>
                <a:t>特征</a:t>
              </a:r>
              <a:endParaRPr lang="zh-CN" altLang="en-US" sz="2000" b="1" dirty="0">
                <a:solidFill>
                  <a:prstClr val="white"/>
                </a:solidFill>
              </a:endParaRPr>
            </a:p>
          </p:txBody>
        </p:sp>
        <p:sp>
          <p:nvSpPr>
            <p:cNvPr id="78" name="任意多边形 77"/>
            <p:cNvSpPr/>
            <p:nvPr/>
          </p:nvSpPr>
          <p:spPr>
            <a:xfrm>
              <a:off x="6708212" y="4755412"/>
              <a:ext cx="5234940" cy="668286"/>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latin typeface="华文中宋" panose="02010600040101010101" charset="-122"/>
                  <a:ea typeface="华文中宋" panose="02010600040101010101" charset="-122"/>
                </a:rPr>
                <a:t>客观性/能动性</a:t>
              </a:r>
              <a:endParaRPr lang="zh-CN" altLang="en-US" sz="2000" dirty="0" smtClean="0">
                <a:latin typeface="华文中宋" panose="02010600040101010101" charset="-122"/>
                <a:ea typeface="华文中宋" panose="02010600040101010101" charset="-122"/>
              </a:endParaRPr>
            </a:p>
          </p:txBody>
        </p:sp>
        <p:sp>
          <p:nvSpPr>
            <p:cNvPr id="79" name="任意多边形 78"/>
            <p:cNvSpPr/>
            <p:nvPr/>
          </p:nvSpPr>
          <p:spPr>
            <a:xfrm>
              <a:off x="4779082" y="5590274"/>
              <a:ext cx="2132965" cy="668286"/>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black"/>
                  </a:solidFill>
                  <a:latin typeface="华文中宋" panose="02010600040101010101" charset="-122"/>
                  <a:ea typeface="华文中宋" panose="02010600040101010101" charset="-122"/>
                  <a:cs typeface="+mn-ea"/>
                  <a:sym typeface="+mn-ea"/>
                </a:rPr>
                <a:t>意识的能动</a:t>
              </a:r>
              <a:r>
                <a:rPr lang="zh-CN" altLang="en-US" sz="2000" b="1" dirty="0">
                  <a:solidFill>
                    <a:prstClr val="black"/>
                  </a:solidFill>
                  <a:latin typeface="华文中宋" panose="02010600040101010101" charset="-122"/>
                  <a:ea typeface="华文中宋" panose="02010600040101010101" charset="-122"/>
                  <a:cs typeface="+mn-ea"/>
                  <a:sym typeface="+mn-ea"/>
                </a:rPr>
                <a:t>作用</a:t>
              </a:r>
              <a:endParaRPr lang="zh-CN" altLang="en-US" sz="2000" dirty="0">
                <a:solidFill>
                  <a:prstClr val="black">
                    <a:hueOff val="0"/>
                    <a:satOff val="0"/>
                    <a:lumOff val="0"/>
                    <a:alphaOff val="0"/>
                  </a:prstClr>
                </a:solidFill>
              </a:endParaRPr>
            </a:p>
          </p:txBody>
        </p:sp>
        <p:sp>
          <p:nvSpPr>
            <p:cNvPr id="3" name="任意多边形 2"/>
            <p:cNvSpPr/>
            <p:nvPr/>
          </p:nvSpPr>
          <p:spPr>
            <a:xfrm>
              <a:off x="8389221" y="1122241"/>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8" tIns="37683" rIns="165398"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 name="任意多边形 3"/>
            <p:cNvSpPr/>
            <p:nvPr/>
          </p:nvSpPr>
          <p:spPr>
            <a:xfrm>
              <a:off x="8698937" y="912941"/>
              <a:ext cx="3199130" cy="668286"/>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a:latin typeface="华文中宋" panose="02010600040101010101" charset="-122"/>
                  <a:ea typeface="华文中宋" panose="02010600040101010101" charset="-122"/>
                  <a:sym typeface="+mn-ea"/>
                </a:rPr>
                <a:t>人们能认识规律、利用规律</a:t>
              </a:r>
              <a:endParaRPr lang="zh-CN" altLang="en-US" sz="2000" dirty="0">
                <a:solidFill>
                  <a:prstClr val="black">
                    <a:hueOff val="0"/>
                    <a:satOff val="0"/>
                    <a:lumOff val="0"/>
                    <a:alphaOff val="0"/>
                  </a:prstClr>
                </a:solidFill>
              </a:endParaRPr>
            </a:p>
          </p:txBody>
        </p:sp>
        <p:sp>
          <p:nvSpPr>
            <p:cNvPr id="7" name="任意多边形 6"/>
            <p:cNvSpPr/>
            <p:nvPr/>
          </p:nvSpPr>
          <p:spPr>
            <a:xfrm>
              <a:off x="4458556" y="4672319"/>
              <a:ext cx="321469" cy="1252817"/>
            </a:xfrm>
            <a:custGeom>
              <a:avLst/>
              <a:gdLst>
                <a:gd name="connsiteX0" fmla="*/ 0 w 321469"/>
                <a:gd name="connsiteY0" fmla="*/ 0 h 918835"/>
                <a:gd name="connsiteX1" fmla="*/ 160734 w 321469"/>
                <a:gd name="connsiteY1" fmla="*/ 0 h 918835"/>
                <a:gd name="connsiteX2" fmla="*/ 160734 w 321469"/>
                <a:gd name="connsiteY2" fmla="*/ 918835 h 918835"/>
                <a:gd name="connsiteX3" fmla="*/ 321469 w 321469"/>
                <a:gd name="connsiteY3" fmla="*/ 918835 h 918835"/>
              </a:gdLst>
              <a:ahLst/>
              <a:cxnLst>
                <a:cxn ang="0">
                  <a:pos x="connsiteX0" y="connsiteY0"/>
                </a:cxn>
                <a:cxn ang="0">
                  <a:pos x="connsiteX1" y="connsiteY1"/>
                </a:cxn>
                <a:cxn ang="0">
                  <a:pos x="connsiteX2" y="connsiteY2"/>
                </a:cxn>
                <a:cxn ang="0">
                  <a:pos x="connsiteX3" y="connsiteY3"/>
                </a:cxn>
              </a:cxnLst>
              <a:rect l="l" t="t" r="r" b="b"/>
              <a:pathLst>
                <a:path w="321469" h="918835">
                  <a:moveTo>
                    <a:pt x="0" y="0"/>
                  </a:moveTo>
                  <a:lnTo>
                    <a:pt x="160734" y="0"/>
                  </a:lnTo>
                  <a:lnTo>
                    <a:pt x="160734" y="918835"/>
                  </a:lnTo>
                  <a:lnTo>
                    <a:pt x="321469" y="918835"/>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49099" tIns="435081" rIns="149098" bIns="435082"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grpSp>
      <p:sp>
        <p:nvSpPr>
          <p:cNvPr id="5" name="任意多边形 4"/>
          <p:cNvSpPr/>
          <p:nvPr/>
        </p:nvSpPr>
        <p:spPr>
          <a:xfrm>
            <a:off x="6455956" y="5443697"/>
            <a:ext cx="321469" cy="119770"/>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 name="任意多边形 5"/>
          <p:cNvSpPr/>
          <p:nvPr/>
        </p:nvSpPr>
        <p:spPr>
          <a:xfrm>
            <a:off x="6777355" y="5182870"/>
            <a:ext cx="2978150" cy="641985"/>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u="sng" dirty="0">
                <a:solidFill>
                  <a:srgbClr val="C00000"/>
                </a:solidFill>
                <a:latin typeface="华文中宋" panose="02010600040101010101" charset="-122"/>
                <a:ea typeface="华文中宋" panose="02010600040101010101" charset="-122"/>
                <a:cs typeface="+mn-ea"/>
                <a:sym typeface="+mn-ea"/>
              </a:rPr>
              <a:t>指导实践是最突出的表现</a:t>
            </a:r>
            <a:endParaRPr lang="zh-CN" altLang="en-US" sz="2000" dirty="0">
              <a:solidFill>
                <a:prstClr val="black">
                  <a:hueOff val="0"/>
                  <a:satOff val="0"/>
                  <a:lumOff val="0"/>
                  <a:alphaOff val="0"/>
                </a:prstClr>
              </a:solidFill>
            </a:endParaRPr>
          </a:p>
        </p:txBody>
      </p:sp>
      <p:sp>
        <p:nvSpPr>
          <p:cNvPr id="8" name="任意多边形 7"/>
          <p:cNvSpPr/>
          <p:nvPr/>
        </p:nvSpPr>
        <p:spPr>
          <a:xfrm>
            <a:off x="1421130" y="5182870"/>
            <a:ext cx="2576195" cy="641985"/>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l"/>
            <a:r>
              <a:rPr lang="zh-CN" altLang="en-US" sz="2000" dirty="0" smtClean="0">
                <a:latin typeface="华文中宋" panose="02010600040101010101" charset="-122"/>
                <a:ea typeface="华文中宋" panose="02010600040101010101" charset="-122"/>
                <a:sym typeface="+mn-ea"/>
              </a:rPr>
              <a:t>发挥主</a:t>
            </a:r>
            <a:r>
              <a:rPr lang="zh-CN" altLang="en-US" sz="2000" b="1" dirty="0" smtClean="0">
                <a:latin typeface="华文中宋" panose="02010600040101010101" charset="-122"/>
                <a:ea typeface="华文中宋" panose="02010600040101010101" charset="-122"/>
                <a:sym typeface="+mn-ea"/>
              </a:rPr>
              <a:t>观能</a:t>
            </a:r>
            <a:r>
              <a:rPr lang="zh-CN" altLang="en-US" sz="2000" dirty="0" smtClean="0">
                <a:latin typeface="华文中宋" panose="02010600040101010101" charset="-122"/>
                <a:ea typeface="华文中宋" panose="02010600040101010101" charset="-122"/>
                <a:sym typeface="+mn-ea"/>
              </a:rPr>
              <a:t>动性和</a:t>
            </a:r>
            <a:endParaRPr lang="zh-CN" altLang="en-US" sz="2000" dirty="0" smtClean="0">
              <a:latin typeface="华文中宋" panose="02010600040101010101" charset="-122"/>
              <a:ea typeface="华文中宋" panose="02010600040101010101" charset="-122"/>
              <a:sym typeface="+mn-ea"/>
            </a:endParaRPr>
          </a:p>
          <a:p>
            <a:pPr algn="l"/>
            <a:r>
              <a:rPr lang="zh-CN" altLang="en-US" sz="2000" dirty="0" smtClean="0">
                <a:latin typeface="华文中宋" panose="02010600040101010101" charset="-122"/>
                <a:ea typeface="华文中宋" panose="02010600040101010101" charset="-122"/>
                <a:sym typeface="+mn-ea"/>
              </a:rPr>
              <a:t>尊重</a:t>
            </a:r>
            <a:r>
              <a:rPr lang="zh-CN" altLang="en-US" sz="2000" b="1" dirty="0" smtClean="0">
                <a:latin typeface="华文中宋" panose="02010600040101010101" charset="-122"/>
                <a:ea typeface="华文中宋" panose="02010600040101010101" charset="-122"/>
                <a:sym typeface="+mn-ea"/>
              </a:rPr>
              <a:t>客观规</a:t>
            </a:r>
            <a:r>
              <a:rPr lang="zh-CN" altLang="en-US" sz="2000" dirty="0" smtClean="0">
                <a:latin typeface="华文中宋" panose="02010600040101010101" charset="-122"/>
                <a:ea typeface="华文中宋" panose="02010600040101010101" charset="-122"/>
                <a:sym typeface="+mn-ea"/>
              </a:rPr>
              <a:t>律</a:t>
            </a:r>
            <a:endParaRPr lang="zh-CN" altLang="en-US" sz="2000" dirty="0">
              <a:solidFill>
                <a:prstClr val="black">
                  <a:hueOff val="0"/>
                  <a:satOff val="0"/>
                  <a:lumOff val="0"/>
                  <a:alphaOff val="0"/>
                </a:prstClr>
              </a:solidFill>
            </a:endParaRPr>
          </a:p>
        </p:txBody>
      </p:sp>
      <p:sp>
        <p:nvSpPr>
          <p:cNvPr id="10" name="任意多边形 9"/>
          <p:cNvSpPr/>
          <p:nvPr/>
        </p:nvSpPr>
        <p:spPr>
          <a:xfrm>
            <a:off x="5865406" y="3093226"/>
            <a:ext cx="321469" cy="119770"/>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1" name="任意多边形 10"/>
          <p:cNvSpPr/>
          <p:nvPr/>
        </p:nvSpPr>
        <p:spPr>
          <a:xfrm>
            <a:off x="6186805" y="2741295"/>
            <a:ext cx="5250815" cy="812800"/>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nSpc>
                <a:spcPct val="170000"/>
              </a:lnSpc>
              <a:buNone/>
            </a:pPr>
            <a:r>
              <a:rPr lang="zh-CN" altLang="en-US" sz="2000" dirty="0">
                <a:latin typeface="华文中宋" panose="02010600040101010101" charset="-122"/>
                <a:ea typeface="华文中宋" panose="02010600040101010101" charset="-122"/>
                <a:sym typeface="+mn-ea"/>
              </a:rPr>
              <a:t>①</a:t>
            </a:r>
            <a:r>
              <a:rPr lang="zh-CN" altLang="en-US" sz="2000" b="1" u="sng" dirty="0" smtClean="0">
                <a:solidFill>
                  <a:srgbClr val="C00000"/>
                </a:solidFill>
                <a:latin typeface="华文中宋" panose="02010600040101010101" charset="-122"/>
                <a:ea typeface="华文中宋" panose="02010600040101010101" charset="-122"/>
                <a:sym typeface="+mn-ea"/>
              </a:rPr>
              <a:t>自然界</a:t>
            </a:r>
            <a:r>
              <a:rPr lang="zh-CN" altLang="en-US" sz="2000" dirty="0" smtClean="0">
                <a:latin typeface="华文中宋" panose="02010600040101010101" charset="-122"/>
                <a:ea typeface="华文中宋" panose="02010600040101010101" charset="-122"/>
                <a:sym typeface="+mn-ea"/>
              </a:rPr>
              <a:t>②</a:t>
            </a:r>
            <a:r>
              <a:rPr lang="zh-CN" altLang="en-US" sz="2000" b="1" u="sng" dirty="0" smtClean="0">
                <a:solidFill>
                  <a:srgbClr val="C00000"/>
                </a:solidFill>
                <a:latin typeface="华文中宋" panose="02010600040101010101" charset="-122"/>
                <a:ea typeface="华文中宋" panose="02010600040101010101" charset="-122"/>
                <a:sym typeface="+mn-ea"/>
              </a:rPr>
              <a:t>社会性</a:t>
            </a:r>
            <a:r>
              <a:rPr lang="zh-CN" altLang="en-US" sz="2000" b="1" dirty="0" smtClean="0">
                <a:latin typeface="华文中宋" panose="02010600040101010101" charset="-122"/>
                <a:ea typeface="华文中宋" panose="02010600040101010101" charset="-122"/>
                <a:sym typeface="+mn-ea"/>
              </a:rPr>
              <a:t>劳动</a:t>
            </a:r>
            <a:r>
              <a:rPr lang="zh-CN" altLang="en-US" sz="2000" dirty="0" smtClean="0">
                <a:latin typeface="华文中宋" panose="02010600040101010101" charset="-122"/>
                <a:ea typeface="华文中宋" panose="02010600040101010101" charset="-122"/>
                <a:sym typeface="+mn-ea"/>
              </a:rPr>
              <a:t>的产物</a:t>
            </a:r>
            <a:r>
              <a:rPr lang="zh-CN" altLang="en-US" sz="2000" b="1" dirty="0">
                <a:solidFill>
                  <a:srgbClr val="C00000"/>
                </a:solidFill>
                <a:latin typeface="华文中宋" panose="02010600040101010101" charset="-122"/>
                <a:ea typeface="华文中宋" panose="02010600040101010101" charset="-122"/>
                <a:sym typeface="+mn-ea"/>
              </a:rPr>
              <a:t>（决定性作用</a:t>
            </a:r>
            <a:r>
              <a:rPr lang="zh-CN" altLang="en-US" sz="2000" b="1" dirty="0" smtClean="0">
                <a:solidFill>
                  <a:srgbClr val="C00000"/>
                </a:solidFill>
                <a:latin typeface="华文中宋" panose="02010600040101010101" charset="-122"/>
                <a:ea typeface="华文中宋" panose="02010600040101010101" charset="-122"/>
                <a:sym typeface="+mn-ea"/>
              </a:rPr>
              <a:t>）</a:t>
            </a:r>
            <a:endParaRPr lang="zh-CN" altLang="en-US" sz="2000" dirty="0">
              <a:solidFill>
                <a:prstClr val="black">
                  <a:hueOff val="0"/>
                  <a:satOff val="0"/>
                  <a:lumOff val="0"/>
                  <a:alphaOff val="0"/>
                </a:prstClr>
              </a:solidFill>
            </a:endParaRPr>
          </a:p>
        </p:txBody>
      </p:sp>
      <p:sp>
        <p:nvSpPr>
          <p:cNvPr id="12" name="任意多边形 11"/>
          <p:cNvSpPr/>
          <p:nvPr/>
        </p:nvSpPr>
        <p:spPr>
          <a:xfrm>
            <a:off x="6061931" y="1509993"/>
            <a:ext cx="321469" cy="802341"/>
          </a:xfrm>
          <a:custGeom>
            <a:avLst/>
            <a:gdLst>
              <a:gd name="connsiteX0" fmla="*/ 0 w 321469"/>
              <a:gd name="connsiteY0" fmla="*/ 0 h 612557"/>
              <a:gd name="connsiteX1" fmla="*/ 160734 w 321469"/>
              <a:gd name="connsiteY1" fmla="*/ 0 h 612557"/>
              <a:gd name="connsiteX2" fmla="*/ 160734 w 321469"/>
              <a:gd name="connsiteY2" fmla="*/ 612557 h 612557"/>
              <a:gd name="connsiteX3" fmla="*/ 321469 w 321469"/>
              <a:gd name="connsiteY3" fmla="*/ 612557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0"/>
                </a:moveTo>
                <a:lnTo>
                  <a:pt x="160734" y="0"/>
                </a:lnTo>
                <a:lnTo>
                  <a:pt x="160734" y="612557"/>
                </a:lnTo>
                <a:lnTo>
                  <a:pt x="321469" y="612557"/>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13" name="任意多边形 12"/>
          <p:cNvSpPr/>
          <p:nvPr/>
        </p:nvSpPr>
        <p:spPr>
          <a:xfrm>
            <a:off x="6061931" y="707652"/>
            <a:ext cx="321469" cy="802341"/>
          </a:xfrm>
          <a:custGeom>
            <a:avLst/>
            <a:gdLst>
              <a:gd name="connsiteX0" fmla="*/ 0 w 321469"/>
              <a:gd name="connsiteY0" fmla="*/ 612557 h 612557"/>
              <a:gd name="connsiteX1" fmla="*/ 160734 w 321469"/>
              <a:gd name="connsiteY1" fmla="*/ 612557 h 612557"/>
              <a:gd name="connsiteX2" fmla="*/ 160734 w 321469"/>
              <a:gd name="connsiteY2" fmla="*/ 0 h 612557"/>
              <a:gd name="connsiteX3" fmla="*/ 321469 w 321469"/>
              <a:gd name="connsiteY3" fmla="*/ 0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612557"/>
                </a:moveTo>
                <a:lnTo>
                  <a:pt x="160734" y="612557"/>
                </a:lnTo>
                <a:lnTo>
                  <a:pt x="160734" y="0"/>
                </a:lnTo>
                <a:lnTo>
                  <a:pt x="321469" y="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71575" y="547370"/>
            <a:ext cx="9613265" cy="722630"/>
          </a:xfrm>
          <a:prstGeom prst="rect">
            <a:avLst/>
          </a:prstGeom>
          <a:noFill/>
          <a:ln w="9525">
            <a:noFill/>
          </a:ln>
        </p:spPr>
        <p:txBody>
          <a:bodyPr anchor="ctr"/>
          <a:lstStyle>
            <a:lvl1pPr algn="l" defTabSz="914400" rtl="0" eaLnBrk="1" latinLnBrk="0" hangingPunct="1">
              <a:lnSpc>
                <a:spcPct val="90000"/>
              </a:lnSpc>
              <a:spcBef>
                <a:spcPct val="0"/>
              </a:spcBef>
              <a:buNone/>
              <a:defRPr sz="3600" b="1"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sz="3200">
                <a:sym typeface="+mn-ea"/>
              </a:rPr>
              <a:t>第一章     物质世界及其发展规律</a:t>
            </a:r>
            <a:endParaRPr lang="zh-CN" altLang="en-US" sz="3200"/>
          </a:p>
        </p:txBody>
      </p:sp>
      <p:grpSp>
        <p:nvGrpSpPr>
          <p:cNvPr id="18" name="组合 17"/>
          <p:cNvGrpSpPr/>
          <p:nvPr/>
        </p:nvGrpSpPr>
        <p:grpSpPr>
          <a:xfrm>
            <a:off x="1621790" y="1454150"/>
            <a:ext cx="8201446" cy="3246755"/>
            <a:chOff x="3204" y="2295"/>
            <a:chExt cx="11588" cy="4223"/>
          </a:xfrm>
        </p:grpSpPr>
        <p:sp>
          <p:nvSpPr>
            <p:cNvPr id="194" name=" 194"/>
            <p:cNvSpPr/>
            <p:nvPr/>
          </p:nvSpPr>
          <p:spPr>
            <a:xfrm>
              <a:off x="3204" y="2295"/>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1</a:t>
              </a:r>
              <a:endParaRPr lang="en-US" altLang="zh-CN" sz="3200" b="1">
                <a:solidFill>
                  <a:srgbClr val="FFFFFF"/>
                </a:solidFill>
              </a:endParaRPr>
            </a:p>
          </p:txBody>
        </p:sp>
        <p:sp>
          <p:nvSpPr>
            <p:cNvPr id="220" name=" 220"/>
            <p:cNvSpPr/>
            <p:nvPr/>
          </p:nvSpPr>
          <p:spPr>
            <a:xfrm>
              <a:off x="5077" y="2295"/>
              <a:ext cx="9715" cy="11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rPr>
                <a:t>物质世界和实践</a:t>
              </a:r>
              <a:endParaRPr lang="zh-CN" altLang="zh-CN" sz="2800" b="1">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endParaRPr>
            </a:p>
          </p:txBody>
        </p:sp>
        <p:grpSp>
          <p:nvGrpSpPr>
            <p:cNvPr id="17" name="组合 16"/>
            <p:cNvGrpSpPr/>
            <p:nvPr/>
          </p:nvGrpSpPr>
          <p:grpSpPr>
            <a:xfrm>
              <a:off x="3204" y="3806"/>
              <a:ext cx="11588" cy="1195"/>
              <a:chOff x="3204" y="4047"/>
              <a:chExt cx="11588" cy="1195"/>
            </a:xfrm>
          </p:grpSpPr>
          <p:sp>
            <p:nvSpPr>
              <p:cNvPr id="6" name=" 194"/>
              <p:cNvSpPr/>
              <p:nvPr/>
            </p:nvSpPr>
            <p:spPr>
              <a:xfrm>
                <a:off x="3204" y="4047"/>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2</a:t>
                </a:r>
                <a:endParaRPr lang="en-US" altLang="zh-CN" sz="3200" b="1">
                  <a:solidFill>
                    <a:srgbClr val="FFFFFF"/>
                  </a:solidFill>
                </a:endParaRPr>
              </a:p>
            </p:txBody>
          </p:sp>
          <p:sp>
            <p:nvSpPr>
              <p:cNvPr id="11" name=" 220"/>
              <p:cNvSpPr/>
              <p:nvPr/>
            </p:nvSpPr>
            <p:spPr>
              <a:xfrm>
                <a:off x="5077" y="4047"/>
                <a:ext cx="9715" cy="11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rPr>
                  <a:t>物质世界的普遍联系和永恒发展</a:t>
                </a:r>
                <a:endParaRPr lang="zh-CN" altLang="zh-CN" sz="2800" b="1" dirty="0" smtClean="0">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endParaRPr>
              </a:p>
            </p:txBody>
          </p:sp>
        </p:grpSp>
        <p:grpSp>
          <p:nvGrpSpPr>
            <p:cNvPr id="8" name="组合 7"/>
            <p:cNvGrpSpPr/>
            <p:nvPr/>
          </p:nvGrpSpPr>
          <p:grpSpPr>
            <a:xfrm>
              <a:off x="3204" y="5323"/>
              <a:ext cx="11588" cy="1195"/>
              <a:chOff x="3204" y="5732"/>
              <a:chExt cx="11588" cy="1195"/>
            </a:xfrm>
          </p:grpSpPr>
          <p:sp>
            <p:nvSpPr>
              <p:cNvPr id="7" name=" 194"/>
              <p:cNvSpPr/>
              <p:nvPr/>
            </p:nvSpPr>
            <p:spPr>
              <a:xfrm>
                <a:off x="3204" y="5732"/>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3</a:t>
                </a:r>
                <a:endParaRPr lang="en-US" altLang="zh-CN" sz="3200" b="1">
                  <a:solidFill>
                    <a:srgbClr val="FFFFFF"/>
                  </a:solidFill>
                </a:endParaRPr>
              </a:p>
            </p:txBody>
          </p:sp>
          <p:sp>
            <p:nvSpPr>
              <p:cNvPr id="12" name=" 220"/>
              <p:cNvSpPr/>
              <p:nvPr/>
            </p:nvSpPr>
            <p:spPr>
              <a:xfrm>
                <a:off x="5077" y="5749"/>
                <a:ext cx="9715" cy="11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chemeClr val="tx1"/>
                    </a:solidFill>
                    <a:latin typeface="方正清刻本悦宋简体" panose="02000000000000000000" pitchFamily="2" charset="-122"/>
                    <a:ea typeface="方正清刻本悦宋简体" panose="02000000000000000000" pitchFamily="2" charset="-122"/>
                    <a:sym typeface="+mn-ea"/>
                  </a:rPr>
                  <a:t>客观规律性与主观能动性</a:t>
                </a:r>
                <a:endParaRPr lang="zh-CN" altLang="zh-CN" sz="2800" b="1">
                  <a:solidFill>
                    <a:schemeClr val="tx1"/>
                  </a:solidFill>
                  <a:latin typeface="方正清刻本悦宋简体" panose="02000000000000000000" pitchFamily="2" charset="-122"/>
                  <a:ea typeface="方正清刻本悦宋简体" panose="02000000000000000000" pitchFamily="2" charset="-122"/>
                  <a:sym typeface="+mn-ea"/>
                </a:endParaRPr>
              </a:p>
            </p:txBody>
          </p:sp>
        </p:grpSp>
      </p:grpSp>
      <p:sp>
        <p:nvSpPr>
          <p:cNvPr id="3" name=" 194"/>
          <p:cNvSpPr/>
          <p:nvPr/>
        </p:nvSpPr>
        <p:spPr>
          <a:xfrm>
            <a:off x="1621790" y="4955002"/>
            <a:ext cx="801885" cy="918748"/>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4</a:t>
            </a:r>
            <a:endParaRPr lang="en-US" altLang="zh-CN" sz="3200" b="1">
              <a:solidFill>
                <a:srgbClr val="FFFFFF"/>
              </a:solidFill>
            </a:endParaRPr>
          </a:p>
        </p:txBody>
      </p:sp>
      <p:sp>
        <p:nvSpPr>
          <p:cNvPr id="4" name=" 220"/>
          <p:cNvSpPr/>
          <p:nvPr/>
        </p:nvSpPr>
        <p:spPr>
          <a:xfrm>
            <a:off x="2947412" y="4954737"/>
            <a:ext cx="6875824" cy="905678"/>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rgbClr val="FFFFFF"/>
                </a:solidFill>
                <a:latin typeface="方正清刻本悦宋简体" panose="02000000000000000000" pitchFamily="2" charset="-122"/>
                <a:ea typeface="方正清刻本悦宋简体" panose="02000000000000000000" pitchFamily="2" charset="-122"/>
                <a:sym typeface="Arial" panose="020B0604020202020204" pitchFamily="34" charset="0"/>
              </a:rPr>
              <a:t>解放思想实事求是</a:t>
            </a:r>
            <a:endParaRPr lang="zh-CN" altLang="zh-CN" sz="2800" b="1">
              <a:solidFill>
                <a:srgbClr val="FFFFFF"/>
              </a:solidFill>
              <a:latin typeface="方正清刻本悦宋简体" panose="02000000000000000000" pitchFamily="2" charset="-122"/>
              <a:ea typeface="方正清刻本悦宋简体" panose="02000000000000000000" pitchFamily="2"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1055370" y="1413510"/>
            <a:ext cx="10225405" cy="2676525"/>
          </a:xfrm>
          <a:prstGeom prst="rect">
            <a:avLst/>
          </a:prstGeom>
          <a:noFill/>
        </p:spPr>
        <p:txBody>
          <a:bodyPr wrap="square" rtlCol="0">
            <a:spAutoFit/>
          </a:bodyPr>
          <a:lstStyle/>
          <a:p>
            <a:pPr algn="just">
              <a:lnSpc>
                <a:spcPct val="200000"/>
              </a:lnSpc>
            </a:pPr>
            <a:r>
              <a:rPr lang="en-US" altLang="zh-CN" sz="2800" b="1" dirty="0" smtClean="0">
                <a:solidFill>
                  <a:schemeClr val="tx1"/>
                </a:solidFill>
                <a:latin typeface="华文中宋" panose="02010600040101010101" charset="-122"/>
                <a:ea typeface="华文中宋" panose="02010600040101010101" charset="-122"/>
              </a:rPr>
              <a:t>【</a:t>
            </a:r>
            <a:r>
              <a:rPr lang="zh-CN" altLang="en-US" sz="2800" b="1" dirty="0" smtClean="0">
                <a:solidFill>
                  <a:schemeClr val="tx1"/>
                </a:solidFill>
                <a:latin typeface="华文中宋" panose="02010600040101010101" charset="-122"/>
                <a:ea typeface="华文中宋" panose="02010600040101010101" charset="-122"/>
              </a:rPr>
              <a:t>知识点</a:t>
            </a:r>
            <a:r>
              <a:rPr lang="en-US" altLang="zh-CN" sz="2800" b="1" dirty="0" smtClean="0">
                <a:solidFill>
                  <a:schemeClr val="tx1"/>
                </a:solidFill>
                <a:latin typeface="华文中宋" panose="02010600040101010101" charset="-122"/>
                <a:ea typeface="华文中宋" panose="02010600040101010101" charset="-122"/>
              </a:rPr>
              <a:t>1】</a:t>
            </a:r>
            <a:r>
              <a:rPr lang="zh-CN" altLang="en-US" sz="2800" b="1" dirty="0" smtClean="0">
                <a:solidFill>
                  <a:schemeClr val="tx1"/>
                </a:solidFill>
                <a:latin typeface="华文中宋" panose="02010600040101010101" charset="-122"/>
                <a:ea typeface="华文中宋" panose="02010600040101010101" charset="-122"/>
              </a:rPr>
              <a:t>解放思想</a:t>
            </a:r>
            <a:endParaRPr lang="zh-CN" altLang="en-US" sz="2800" b="1" dirty="0" smtClean="0">
              <a:solidFill>
                <a:schemeClr val="tx1"/>
              </a:solidFill>
              <a:latin typeface="华文中宋" panose="02010600040101010101" charset="-122"/>
              <a:ea typeface="华文中宋" panose="02010600040101010101" charset="-122"/>
            </a:endParaRPr>
          </a:p>
          <a:p>
            <a:pPr algn="just">
              <a:lnSpc>
                <a:spcPct val="200000"/>
              </a:lnSpc>
            </a:pPr>
            <a:r>
              <a:rPr lang="zh-CN" altLang="en-US" sz="2400" b="1" dirty="0">
                <a:latin typeface="华文中宋" panose="02010600040101010101" charset="-122"/>
                <a:ea typeface="华文中宋" panose="02010600040101010101" charset="-122"/>
                <a:sym typeface="+mn-ea"/>
              </a:rPr>
              <a:t> </a:t>
            </a:r>
            <a:r>
              <a:rPr lang="zh-CN" altLang="en-US" sz="2800" b="1" dirty="0">
                <a:latin typeface="华文中宋" panose="02010600040101010101" charset="-122"/>
                <a:ea typeface="华文中宋" panose="02010600040101010101" charset="-122"/>
                <a:sym typeface="+mn-ea"/>
              </a:rPr>
              <a:t>解放思想</a:t>
            </a:r>
            <a:r>
              <a:rPr lang="zh-CN" altLang="en-US" sz="2800" dirty="0">
                <a:latin typeface="华文中宋" panose="02010600040101010101" charset="-122"/>
                <a:ea typeface="华文中宋" panose="02010600040101010101" charset="-122"/>
                <a:sym typeface="+mn-ea"/>
              </a:rPr>
              <a:t>：就是要从那种</a:t>
            </a:r>
            <a:r>
              <a:rPr lang="zh-CN" altLang="en-US" sz="2800" dirty="0">
                <a:solidFill>
                  <a:srgbClr val="FF0000"/>
                </a:solidFill>
                <a:latin typeface="华文中宋" panose="02010600040101010101" charset="-122"/>
                <a:ea typeface="华文中宋" panose="02010600040101010101" charset="-122"/>
                <a:sym typeface="+mn-ea"/>
              </a:rPr>
              <a:t>落后的传统观念</a:t>
            </a:r>
            <a:r>
              <a:rPr lang="zh-CN" altLang="en-US" sz="2800" dirty="0">
                <a:latin typeface="华文中宋" panose="02010600040101010101" charset="-122"/>
                <a:ea typeface="华文中宋" panose="02010600040101010101" charset="-122"/>
                <a:sym typeface="+mn-ea"/>
              </a:rPr>
              <a:t>和</a:t>
            </a:r>
            <a:r>
              <a:rPr lang="zh-CN" altLang="en-US" sz="2800" dirty="0">
                <a:solidFill>
                  <a:srgbClr val="FF0000"/>
                </a:solidFill>
                <a:latin typeface="华文中宋" panose="02010600040101010101" charset="-122"/>
                <a:ea typeface="华文中宋" panose="02010600040101010101" charset="-122"/>
                <a:sym typeface="+mn-ea"/>
              </a:rPr>
              <a:t>僵化的教条的束缚</a:t>
            </a:r>
            <a:r>
              <a:rPr lang="zh-CN" altLang="en-US" sz="2800" dirty="0">
                <a:latin typeface="华文中宋" panose="02010600040101010101" charset="-122"/>
                <a:ea typeface="华文中宋" panose="02010600040101010101" charset="-122"/>
                <a:sym typeface="+mn-ea"/>
              </a:rPr>
              <a:t>中解放出来。</a:t>
            </a:r>
            <a:endParaRPr lang="zh-CN" altLang="en-US" sz="2800" dirty="0" smtClean="0">
              <a:latin typeface="华文中宋" panose="02010600040101010101" charset="-122"/>
              <a:ea typeface="华文中宋" panose="02010600040101010101" charset="-122"/>
              <a:sym typeface="+mn-ea"/>
            </a:endParaRPr>
          </a:p>
        </p:txBody>
      </p:sp>
      <p:grpSp>
        <p:nvGrpSpPr>
          <p:cNvPr id="7" name="组合 6"/>
          <p:cNvGrpSpPr/>
          <p:nvPr/>
        </p:nvGrpSpPr>
        <p:grpSpPr>
          <a:xfrm>
            <a:off x="1202055" y="116632"/>
            <a:ext cx="12192000" cy="1155055"/>
            <a:chOff x="1202055" y="116632"/>
            <a:chExt cx="12192000" cy="1155055"/>
          </a:xfrm>
          <a:noFill/>
        </p:grpSpPr>
        <p:sp>
          <p:nvSpPr>
            <p:cNvPr id="8" name="矩形 7"/>
            <p:cNvSpPr/>
            <p:nvPr/>
          </p:nvSpPr>
          <p:spPr>
            <a:xfrm>
              <a:off x="1202055" y="434975"/>
              <a:ext cx="12192000" cy="836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smtClean="0">
                  <a:solidFill>
                    <a:schemeClr val="tx1"/>
                  </a:solidFill>
                  <a:latin typeface="方正清刻本悦宋简体" panose="02000000000000000000" pitchFamily="2" charset="-122"/>
                  <a:ea typeface="方正清刻本悦宋简体" panose="02000000000000000000" pitchFamily="2" charset="-122"/>
                </a:rPr>
                <a:t>   </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9" name="TextBox 8"/>
            <p:cNvSpPr txBox="1"/>
            <p:nvPr/>
          </p:nvSpPr>
          <p:spPr>
            <a:xfrm>
              <a:off x="10488488" y="116632"/>
              <a:ext cx="1498258" cy="523220"/>
            </a:xfrm>
            <a:prstGeom prst="rect">
              <a:avLst/>
            </a:prstGeom>
            <a:grp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grpSp>
      <p:sp>
        <p:nvSpPr>
          <p:cNvPr id="3" name="文本框 2"/>
          <p:cNvSpPr txBox="1"/>
          <p:nvPr/>
        </p:nvSpPr>
        <p:spPr>
          <a:xfrm>
            <a:off x="1202055" y="530860"/>
            <a:ext cx="5924550" cy="645160"/>
          </a:xfrm>
          <a:prstGeom prst="rect">
            <a:avLst/>
          </a:prstGeom>
          <a:noFill/>
        </p:spPr>
        <p:txBody>
          <a:bodyPr wrap="none" rtlCol="0">
            <a:spAutoFit/>
          </a:bodyPr>
          <a:lstStyle/>
          <a:p>
            <a:pPr algn="l"/>
            <a:r>
              <a:rPr lang="zh-CN" altLang="en-US" sz="3600" b="1" dirty="0" smtClean="0">
                <a:latin typeface="方正清刻本悦宋简体" panose="02000000000000000000" pitchFamily="2" charset="-122"/>
                <a:ea typeface="方正清刻本悦宋简体" panose="02000000000000000000" pitchFamily="2" charset="-122"/>
                <a:sym typeface="+mn-ea"/>
              </a:rPr>
              <a:t>第</a:t>
            </a:r>
            <a:r>
              <a:rPr lang="zh-CN" altLang="en-US" sz="3600" b="1" dirty="0">
                <a:latin typeface="方正清刻本悦宋简体" panose="02000000000000000000" pitchFamily="2" charset="-122"/>
                <a:ea typeface="方正清刻本悦宋简体" panose="02000000000000000000" pitchFamily="2" charset="-122"/>
                <a:sym typeface="+mn-ea"/>
              </a:rPr>
              <a:t>四</a:t>
            </a:r>
            <a:r>
              <a:rPr lang="zh-CN" altLang="en-US" sz="3600" b="1" dirty="0" smtClean="0">
                <a:latin typeface="方正清刻本悦宋简体" panose="02000000000000000000" pitchFamily="2" charset="-122"/>
                <a:ea typeface="方正清刻本悦宋简体" panose="02000000000000000000" pitchFamily="2" charset="-122"/>
                <a:sym typeface="+mn-ea"/>
              </a:rPr>
              <a:t>节  解放思想、实事求是</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01010" y="1078230"/>
            <a:ext cx="6189980" cy="4445635"/>
          </a:xfrm>
          <a:prstGeom prst="rect">
            <a:avLst/>
          </a:prstGeom>
        </p:spPr>
      </p:pic>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99970" y="1804670"/>
            <a:ext cx="7185660" cy="290512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标题 1"/>
          <p:cNvSpPr>
            <a:spLocks noGrp="1"/>
          </p:cNvSpPr>
          <p:nvPr>
            <p:ph type="title"/>
          </p:nvPr>
        </p:nvSpPr>
        <p:spPr>
          <a:xfrm>
            <a:off x="1231265" y="516255"/>
            <a:ext cx="9730105" cy="722630"/>
          </a:xfrm>
        </p:spPr>
        <p:txBody>
          <a:bodyPr/>
          <a:lstStyle/>
          <a:p>
            <a:r>
              <a:rPr lang="zh-CN" altLang="en-US"/>
              <a:t>纪律说明</a:t>
            </a:r>
            <a:endParaRPr lang="zh-CN" altLang="en-US"/>
          </a:p>
        </p:txBody>
      </p:sp>
      <p:sp>
        <p:nvSpPr>
          <p:cNvPr id="2" name="矩形 0"/>
          <p:cNvSpPr/>
          <p:nvPr/>
        </p:nvSpPr>
        <p:spPr>
          <a:xfrm>
            <a:off x="-1270" y="3834130"/>
            <a:ext cx="2432050" cy="30746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48597" name="内容占位符 2"/>
          <p:cNvSpPr>
            <a:spLocks noGrp="1"/>
          </p:cNvSpPr>
          <p:nvPr>
            <p:ph idx="4294967295"/>
          </p:nvPr>
        </p:nvSpPr>
        <p:spPr>
          <a:xfrm>
            <a:off x="669925" y="1564640"/>
            <a:ext cx="11296015" cy="4351655"/>
          </a:xfrm>
        </p:spPr>
        <p:txBody>
          <a:bodyPr/>
          <a:lstStyle/>
          <a:p>
            <a:pPr marL="342900" indent="-342900">
              <a:lnSpc>
                <a:spcPct val="125000"/>
              </a:lnSpc>
              <a:spcAft>
                <a:spcPts val="0"/>
              </a:spcAft>
              <a:buFont typeface="Wingdings" panose="05000000000000000000" charset="0"/>
              <a:buChar char=""/>
            </a:pPr>
            <a:r>
              <a:rPr lang="zh-CN" altLang="en-US" sz="2400" dirty="0">
                <a:latin typeface="华文中宋" panose="02010600040101010101" charset="-122"/>
                <a:ea typeface="华文中宋" panose="02010600040101010101" charset="-122"/>
                <a:sym typeface="+mn-ea"/>
              </a:rPr>
              <a:t>按时上课，必须听完整堂课，</a:t>
            </a:r>
            <a:r>
              <a:rPr lang="zh-CN" altLang="en-US" sz="2400" b="1" dirty="0">
                <a:solidFill>
                  <a:srgbClr val="FF0000"/>
                </a:solidFill>
                <a:latin typeface="华文中宋" panose="02010600040101010101" charset="-122"/>
                <a:ea typeface="华文中宋" panose="02010600040101010101" charset="-122"/>
                <a:sym typeface="+mn-ea"/>
              </a:rPr>
              <a:t>中途不得无故退出。</a:t>
            </a:r>
            <a:endParaRPr lang="zh-CN" altLang="en-US" sz="2400" b="1" dirty="0">
              <a:solidFill>
                <a:srgbClr val="FF0000"/>
              </a:solidFill>
              <a:latin typeface="华文中宋" panose="02010600040101010101" charset="-122"/>
              <a:ea typeface="华文中宋" panose="02010600040101010101" charset="-122"/>
              <a:sym typeface="+mn-ea"/>
            </a:endParaRPr>
          </a:p>
          <a:p>
            <a:pPr marL="342900" indent="-342900">
              <a:lnSpc>
                <a:spcPct val="125000"/>
              </a:lnSpc>
              <a:spcAft>
                <a:spcPts val="0"/>
              </a:spcAft>
              <a:buFont typeface="Wingdings" panose="05000000000000000000" charset="0"/>
              <a:buChar char=""/>
            </a:pPr>
            <a:r>
              <a:rPr lang="zh-CN" altLang="en-US" sz="2400" b="1" u="sng" dirty="0">
                <a:solidFill>
                  <a:srgbClr val="FF0000"/>
                </a:solidFill>
                <a:latin typeface="华文中宋" panose="02010600040101010101" charset="-122"/>
                <a:ea typeface="华文中宋" panose="02010600040101010101" charset="-122"/>
                <a:sym typeface="+mn-ea"/>
              </a:rPr>
              <a:t>随堂考</a:t>
            </a:r>
            <a:r>
              <a:rPr lang="en-US" altLang="zh-CN" sz="2400" b="1" u="sng" dirty="0">
                <a:solidFill>
                  <a:srgbClr val="FF0000"/>
                </a:solidFill>
                <a:latin typeface="华文中宋" panose="02010600040101010101" charset="-122"/>
                <a:ea typeface="华文中宋" panose="02010600040101010101" charset="-122"/>
                <a:sym typeface="+mn-ea"/>
              </a:rPr>
              <a:t>+</a:t>
            </a:r>
            <a:r>
              <a:rPr lang="zh-CN" altLang="en-US" sz="2400" b="1" u="sng" dirty="0">
                <a:solidFill>
                  <a:srgbClr val="FF0000"/>
                </a:solidFill>
                <a:latin typeface="华文中宋" panose="02010600040101010101" charset="-122"/>
                <a:ea typeface="华文中宋" panose="02010600040101010101" charset="-122"/>
                <a:sym typeface="+mn-ea"/>
              </a:rPr>
              <a:t>作业</a:t>
            </a:r>
            <a:r>
              <a:rPr lang="en-US" altLang="zh-CN" sz="2400" b="1" u="sng" dirty="0">
                <a:solidFill>
                  <a:srgbClr val="FF0000"/>
                </a:solidFill>
                <a:latin typeface="华文中宋" panose="02010600040101010101" charset="-122"/>
                <a:ea typeface="华文中宋" panose="02010600040101010101" charset="-122"/>
                <a:sym typeface="+mn-ea"/>
              </a:rPr>
              <a:t>+</a:t>
            </a:r>
            <a:r>
              <a:rPr lang="zh-CN" altLang="en-US" sz="2400" b="1" u="sng" dirty="0">
                <a:solidFill>
                  <a:srgbClr val="FF0000"/>
                </a:solidFill>
                <a:latin typeface="华文中宋" panose="02010600040101010101" charset="-122"/>
                <a:ea typeface="华文中宋" panose="02010600040101010101" charset="-122"/>
                <a:sym typeface="+mn-ea"/>
              </a:rPr>
              <a:t>刷题链接</a:t>
            </a:r>
            <a:r>
              <a:rPr lang="zh-CN" altLang="en-US" sz="2400" b="1" dirty="0">
                <a:solidFill>
                  <a:srgbClr val="FF0000"/>
                </a:solidFill>
                <a:latin typeface="华文中宋" panose="02010600040101010101" charset="-122"/>
                <a:ea typeface="华文中宋" panose="02010600040101010101" charset="-122"/>
                <a:sym typeface="+mn-ea"/>
              </a:rPr>
              <a:t>  必须做，巩固当天所学知识。</a:t>
            </a:r>
            <a:endParaRPr lang="zh-CN" altLang="en-US" sz="2400" b="1" dirty="0">
              <a:solidFill>
                <a:schemeClr val="tx1"/>
              </a:solidFill>
              <a:latin typeface="华文中宋" panose="02010600040101010101" charset="-122"/>
              <a:ea typeface="华文中宋" panose="02010600040101010101" charset="-122"/>
              <a:sym typeface="+mn-ea"/>
            </a:endParaRPr>
          </a:p>
          <a:p>
            <a:pPr marL="342900" indent="-342900">
              <a:lnSpc>
                <a:spcPct val="125000"/>
              </a:lnSpc>
              <a:spcAft>
                <a:spcPts val="0"/>
              </a:spcAft>
              <a:buFont typeface="Wingdings" panose="05000000000000000000" charset="0"/>
              <a:buChar char=""/>
            </a:pPr>
            <a:r>
              <a:rPr lang="zh-CN" altLang="en-US" sz="2400" dirty="0">
                <a:latin typeface="华文中宋" panose="02010600040101010101" charset="-122"/>
                <a:ea typeface="华文中宋" panose="02010600040101010101" charset="-122"/>
                <a:sym typeface="+mn-ea"/>
              </a:rPr>
              <a:t>上课不要提与课程无关的问题。</a:t>
            </a:r>
            <a:endParaRPr lang="zh-CN" altLang="en-US" sz="2400" dirty="0">
              <a:latin typeface="华文中宋" panose="02010600040101010101" charset="-122"/>
              <a:ea typeface="华文中宋" panose="02010600040101010101" charset="-122"/>
              <a:sym typeface="+mn-ea"/>
            </a:endParaRPr>
          </a:p>
          <a:p>
            <a:pPr marL="342900" indent="-342900">
              <a:lnSpc>
                <a:spcPct val="125000"/>
              </a:lnSpc>
              <a:spcAft>
                <a:spcPts val="0"/>
              </a:spcAft>
              <a:buFont typeface="Wingdings" panose="05000000000000000000" charset="0"/>
              <a:buChar char=""/>
            </a:pPr>
            <a:r>
              <a:rPr lang="zh-CN" altLang="en-US" sz="2400" dirty="0">
                <a:latin typeface="华文中宋" panose="02010600040101010101" charset="-122"/>
                <a:ea typeface="华文中宋" panose="02010600040101010101" charset="-122"/>
                <a:sym typeface="+mn-ea"/>
              </a:rPr>
              <a:t>大家可以帮助回答其他同学的问题，并维护课堂纪律。</a:t>
            </a:r>
            <a:endParaRPr lang="zh-CN" altLang="en-US" sz="2400" dirty="0">
              <a:latin typeface="华文中宋" panose="02010600040101010101" charset="-122"/>
              <a:ea typeface="华文中宋" panose="02010600040101010101" charset="-122"/>
              <a:sym typeface="+mn-ea"/>
            </a:endParaRPr>
          </a:p>
          <a:p>
            <a:pPr marL="342900" indent="-342900">
              <a:lnSpc>
                <a:spcPct val="125000"/>
              </a:lnSpc>
              <a:spcAft>
                <a:spcPts val="0"/>
              </a:spcAft>
              <a:buFont typeface="Wingdings" panose="05000000000000000000" charset="0"/>
              <a:buChar char=""/>
            </a:pPr>
            <a:r>
              <a:rPr lang="zh-CN" altLang="en-US" sz="2400" dirty="0" smtClean="0">
                <a:latin typeface="华文中宋" panose="02010600040101010101" charset="-122"/>
                <a:ea typeface="华文中宋" panose="02010600040101010101" charset="-122"/>
                <a:sym typeface="+mn-ea"/>
              </a:rPr>
              <a:t>课后会在</a:t>
            </a:r>
            <a:r>
              <a:rPr lang="en-US" altLang="zh-CN" sz="2400" dirty="0" smtClean="0">
                <a:latin typeface="华文中宋" panose="02010600040101010101" charset="-122"/>
                <a:ea typeface="华文中宋" panose="02010600040101010101" charset="-122"/>
                <a:sym typeface="+mn-ea"/>
              </a:rPr>
              <a:t>APP</a:t>
            </a:r>
            <a:r>
              <a:rPr lang="zh-CN" altLang="en-US" sz="2400" dirty="0" smtClean="0">
                <a:latin typeface="华文中宋" panose="02010600040101010101" charset="-122"/>
                <a:ea typeface="华文中宋" panose="02010600040101010101" charset="-122"/>
                <a:sym typeface="+mn-ea"/>
              </a:rPr>
              <a:t>群进行答疑。</a:t>
            </a:r>
            <a:endParaRPr lang="zh-CN" altLang="en-US" sz="2400" dirty="0">
              <a:latin typeface="华文中宋" panose="02010600040101010101" charset="-122"/>
              <a:ea typeface="华文中宋" panose="02010600040101010101" charset="-122"/>
              <a:sym typeface="+mn-ea"/>
            </a:endParaRPr>
          </a:p>
          <a:p>
            <a:pPr marL="342900" indent="-342900">
              <a:lnSpc>
                <a:spcPct val="125000"/>
              </a:lnSpc>
              <a:spcAft>
                <a:spcPts val="0"/>
              </a:spcAft>
              <a:buFont typeface="Wingdings" panose="05000000000000000000" charset="0"/>
              <a:buChar char=""/>
            </a:pPr>
            <a:r>
              <a:rPr lang="zh-CN" altLang="en-US" sz="2400" dirty="0">
                <a:latin typeface="华文中宋" panose="02010600040101010101" charset="-122"/>
                <a:ea typeface="华文中宋" panose="02010600040101010101" charset="-122"/>
                <a:sym typeface="+mn-ea"/>
              </a:rPr>
              <a:t>第八次课结束后</a:t>
            </a:r>
            <a:r>
              <a:rPr lang="en-US" altLang="zh-CN" sz="2400" dirty="0">
                <a:latin typeface="华文中宋" panose="02010600040101010101" charset="-122"/>
                <a:ea typeface="华文中宋" panose="02010600040101010101" charset="-122"/>
                <a:sym typeface="+mn-ea"/>
              </a:rPr>
              <a:t>48</a:t>
            </a:r>
            <a:r>
              <a:rPr lang="zh-CN" altLang="zh-CN" sz="2400" dirty="0">
                <a:latin typeface="华文中宋" panose="02010600040101010101" charset="-122"/>
                <a:ea typeface="华文中宋" panose="02010600040101010101" charset="-122"/>
                <a:sym typeface="+mn-ea"/>
              </a:rPr>
              <a:t>小时内</a:t>
            </a:r>
            <a:r>
              <a:rPr lang="zh-CN" altLang="en-US" sz="2400" dirty="0">
                <a:latin typeface="华文中宋" panose="02010600040101010101" charset="-122"/>
                <a:ea typeface="华文中宋" panose="02010600040101010101" charset="-122"/>
                <a:sym typeface="+mn-ea"/>
              </a:rPr>
              <a:t>，会有</a:t>
            </a:r>
            <a:r>
              <a:rPr lang="zh-CN" altLang="en-US" sz="2400" b="1" dirty="0">
                <a:solidFill>
                  <a:srgbClr val="FF0000"/>
                </a:solidFill>
                <a:latin typeface="华文中宋" panose="02010600040101010101" charset="-122"/>
                <a:ea typeface="华文中宋" panose="02010600040101010101" charset="-122"/>
                <a:sym typeface="+mn-ea"/>
              </a:rPr>
              <a:t>模拟考试</a:t>
            </a:r>
            <a:r>
              <a:rPr lang="zh-CN" altLang="en-US" sz="2400" dirty="0">
                <a:latin typeface="华文中宋" panose="02010600040101010101" charset="-122"/>
                <a:ea typeface="华文中宋" panose="02010600040101010101" charset="-122"/>
                <a:sym typeface="+mn-ea"/>
              </a:rPr>
              <a:t>，一定要进行自我检测，查漏补缺。</a:t>
            </a:r>
            <a:endParaRPr lang="zh-CN" altLang="en-US" sz="2400" dirty="0">
              <a:latin typeface="华文中宋" panose="02010600040101010101" charset="-122"/>
              <a:ea typeface="华文中宋" panose="02010600040101010101" charset="-122"/>
              <a:sym typeface="+mn-ea"/>
            </a:endParaRPr>
          </a:p>
          <a:p>
            <a:endParaRPr lang="zh-CN" altLang="en-US" sz="2400" dirty="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buNone/>
            </a:pPr>
            <a:r>
              <a:rPr lang="en-US" altLang="zh-CN" sz="2400" dirty="0">
                <a:sym typeface="+mn-ea"/>
              </a:rPr>
              <a:t>#6.</a:t>
            </a:r>
            <a:r>
              <a:rPr lang="zh-CN" altLang="en-US" sz="2400" dirty="0" smtClean="0"/>
              <a:t>下列</a:t>
            </a:r>
            <a:r>
              <a:rPr lang="zh-CN" altLang="en-US" sz="2400" dirty="0"/>
              <a:t>各项不属于为马克思主义的形成提供了自然科学基础的有</a:t>
            </a:r>
            <a:r>
              <a:rPr lang="zh-CN" altLang="en-US" sz="2400" dirty="0" smtClean="0"/>
              <a:t>（</a:t>
            </a:r>
            <a:r>
              <a:rPr lang="en-US" altLang="zh-CN" sz="2400" dirty="0" smtClean="0">
                <a:solidFill>
                  <a:srgbClr val="FF0000"/>
                </a:solidFill>
              </a:rPr>
              <a:t>B</a:t>
            </a:r>
            <a:r>
              <a:rPr lang="zh-CN" altLang="en-US" sz="2400" dirty="0" smtClean="0"/>
              <a:t> </a:t>
            </a:r>
            <a:r>
              <a:rPr lang="zh-CN" altLang="en-US" sz="2400" dirty="0"/>
              <a:t>）</a:t>
            </a:r>
            <a:endParaRPr lang="zh-CN" altLang="en-US" sz="2400" dirty="0"/>
          </a:p>
          <a:p>
            <a:pPr marL="0" indent="0">
              <a:buNone/>
            </a:pPr>
            <a:r>
              <a:rPr lang="en-US" altLang="zh-CN" sz="2400" dirty="0" smtClean="0"/>
              <a:t>A</a:t>
            </a:r>
            <a:r>
              <a:rPr lang="en-US" altLang="zh-CN" sz="2400" dirty="0"/>
              <a:t> </a:t>
            </a:r>
            <a:r>
              <a:rPr lang="zh-CN" altLang="en-US" sz="2400" dirty="0"/>
              <a:t>、细胞学说</a:t>
            </a:r>
            <a:endParaRPr lang="zh-CN" altLang="en-US" sz="2400" dirty="0"/>
          </a:p>
          <a:p>
            <a:pPr marL="0" indent="0">
              <a:buNone/>
            </a:pPr>
            <a:r>
              <a:rPr lang="en-US" altLang="zh-CN" sz="2400" dirty="0" smtClean="0">
                <a:solidFill>
                  <a:srgbClr val="FF0000"/>
                </a:solidFill>
              </a:rPr>
              <a:t>B</a:t>
            </a:r>
            <a:r>
              <a:rPr lang="en-US" altLang="zh-CN" sz="2400" dirty="0">
                <a:solidFill>
                  <a:srgbClr val="FF0000"/>
                </a:solidFill>
              </a:rPr>
              <a:t> </a:t>
            </a:r>
            <a:r>
              <a:rPr lang="zh-CN" altLang="en-US" sz="2400" dirty="0">
                <a:solidFill>
                  <a:srgbClr val="FF0000"/>
                </a:solidFill>
              </a:rPr>
              <a:t>、狭义相对论</a:t>
            </a:r>
            <a:endParaRPr lang="zh-CN" altLang="en-US" sz="2400" dirty="0">
              <a:solidFill>
                <a:srgbClr val="FF0000"/>
              </a:solidFill>
            </a:endParaRPr>
          </a:p>
          <a:p>
            <a:pPr marL="0" indent="0">
              <a:buNone/>
            </a:pPr>
            <a:r>
              <a:rPr lang="en-US" altLang="zh-CN" sz="2400" dirty="0" smtClean="0"/>
              <a:t>C</a:t>
            </a:r>
            <a:r>
              <a:rPr lang="en-US" altLang="zh-CN" sz="2400" dirty="0"/>
              <a:t> </a:t>
            </a:r>
            <a:r>
              <a:rPr lang="zh-CN" altLang="en-US" sz="2400" dirty="0"/>
              <a:t>、能量守恒和转化定律</a:t>
            </a:r>
            <a:endParaRPr lang="zh-CN" altLang="en-US" sz="2400" dirty="0"/>
          </a:p>
          <a:p>
            <a:pPr marL="0" indent="0">
              <a:buNone/>
            </a:pPr>
            <a:r>
              <a:rPr lang="en-US" altLang="zh-CN" sz="2400" dirty="0" smtClean="0"/>
              <a:t>D</a:t>
            </a:r>
            <a:r>
              <a:rPr lang="en-US" altLang="zh-CN" sz="2400" dirty="0"/>
              <a:t> </a:t>
            </a:r>
            <a:r>
              <a:rPr lang="zh-CN" altLang="en-US" sz="2400" dirty="0"/>
              <a:t>、生物进化论</a:t>
            </a:r>
            <a:endParaRPr lang="zh-CN" altLang="en-US" sz="2400" dirty="0"/>
          </a:p>
          <a:p>
            <a:pPr marL="0" indent="0">
              <a:buNone/>
            </a:pPr>
            <a:br>
              <a:rPr lang="zh-CN" altLang="en-US" sz="2400" dirty="0"/>
            </a:br>
            <a:r>
              <a:rPr lang="zh-CN" altLang="en-US" sz="2400" dirty="0"/>
              <a:t>正确答案： </a:t>
            </a:r>
            <a:r>
              <a:rPr lang="en-US" altLang="zh-CN" sz="2400" dirty="0"/>
              <a:t>B</a:t>
            </a:r>
            <a:endParaRPr lang="en-US" altLang="zh-CN" sz="2400" dirty="0"/>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1055370" y="1413510"/>
            <a:ext cx="10930890" cy="3416320"/>
          </a:xfrm>
          <a:prstGeom prst="rect">
            <a:avLst/>
          </a:prstGeom>
          <a:noFill/>
        </p:spPr>
        <p:txBody>
          <a:bodyPr wrap="square" rtlCol="0">
            <a:spAutoFit/>
          </a:bodyPr>
          <a:lstStyle/>
          <a:p>
            <a:pPr algn="just">
              <a:lnSpc>
                <a:spcPct val="200000"/>
              </a:lnSpc>
            </a:pPr>
            <a:r>
              <a:rPr lang="en-US" altLang="zh-CN" sz="2400" b="1" dirty="0" smtClean="0">
                <a:solidFill>
                  <a:srgbClr val="C00000"/>
                </a:solidFill>
                <a:latin typeface="华文中宋" panose="02010600040101010101" charset="-122"/>
                <a:ea typeface="华文中宋" panose="02010600040101010101" charset="-122"/>
              </a:rPr>
              <a:t>【</a:t>
            </a:r>
            <a:r>
              <a:rPr lang="zh-CN" altLang="en-US" sz="2400" b="1" dirty="0" smtClean="0">
                <a:solidFill>
                  <a:srgbClr val="C00000"/>
                </a:solidFill>
                <a:latin typeface="华文中宋" panose="02010600040101010101" charset="-122"/>
                <a:ea typeface="华文中宋" panose="02010600040101010101" charset="-122"/>
              </a:rPr>
              <a:t>知识点</a:t>
            </a:r>
            <a:r>
              <a:rPr lang="en-US" altLang="zh-CN" sz="2400" b="1" dirty="0" smtClean="0">
                <a:solidFill>
                  <a:srgbClr val="C00000"/>
                </a:solidFill>
                <a:latin typeface="华文中宋" panose="02010600040101010101" charset="-122"/>
                <a:ea typeface="华文中宋" panose="02010600040101010101" charset="-122"/>
              </a:rPr>
              <a:t>1】</a:t>
            </a:r>
            <a:r>
              <a:rPr lang="zh-CN" altLang="en-US" sz="2400" b="1" dirty="0" smtClean="0">
                <a:solidFill>
                  <a:srgbClr val="C00000"/>
                </a:solidFill>
                <a:latin typeface="华文中宋" panose="02010600040101010101" charset="-122"/>
                <a:ea typeface="华文中宋" panose="02010600040101010101" charset="-122"/>
              </a:rPr>
              <a:t>实事求是</a:t>
            </a:r>
            <a:r>
              <a:rPr lang="zh-CN" altLang="en-US" sz="2400" b="1" dirty="0" smtClean="0">
                <a:latin typeface="华文中宋" panose="02010600040101010101" charset="-122"/>
                <a:ea typeface="华文中宋" panose="02010600040101010101" charset="-122"/>
              </a:rPr>
              <a:t>是马克思主义哲学的</a:t>
            </a:r>
            <a:r>
              <a:rPr lang="zh-CN" altLang="en-US" sz="2400" b="1" dirty="0">
                <a:solidFill>
                  <a:srgbClr val="C00000"/>
                </a:solidFill>
                <a:latin typeface="华文中宋" panose="02010600040101010101" charset="-122"/>
                <a:ea typeface="华文中宋" panose="02010600040101010101" charset="-122"/>
              </a:rPr>
              <a:t>精髓</a:t>
            </a:r>
            <a:r>
              <a:rPr lang="zh-CN" altLang="en-US" sz="2400" b="1" dirty="0">
                <a:solidFill>
                  <a:srgbClr val="0070C0"/>
                </a:solidFill>
                <a:latin typeface="华文中宋" panose="02010600040101010101" charset="-122"/>
                <a:ea typeface="华文中宋" panose="02010600040101010101" charset="-122"/>
              </a:rPr>
              <a:t> </a:t>
            </a:r>
            <a:endParaRPr lang="zh-CN" altLang="en-US" sz="2400" b="1" dirty="0">
              <a:solidFill>
                <a:srgbClr val="0070C0"/>
              </a:solidFill>
              <a:latin typeface="华文中宋" panose="02010600040101010101" charset="-122"/>
              <a:ea typeface="华文中宋" panose="02010600040101010101" charset="-122"/>
            </a:endParaRPr>
          </a:p>
          <a:p>
            <a:pPr algn="just">
              <a:lnSpc>
                <a:spcPct val="200000"/>
              </a:lnSpc>
            </a:pPr>
            <a:r>
              <a:rPr lang="zh-CN" altLang="en-US" sz="2400" dirty="0" smtClean="0">
                <a:latin typeface="华文中宋" panose="02010600040101010101" charset="-122"/>
                <a:ea typeface="华文中宋" panose="02010600040101010101" charset="-122"/>
                <a:sym typeface="+mn-ea"/>
              </a:rPr>
              <a:t>实事求是</a:t>
            </a:r>
            <a:r>
              <a:rPr lang="en-US" altLang="zh-CN" sz="2400" dirty="0" smtClean="0">
                <a:latin typeface="华文中宋" panose="02010600040101010101" charset="-122"/>
                <a:ea typeface="华文中宋" panose="02010600040101010101" charset="-122"/>
                <a:sym typeface="+mn-ea"/>
              </a:rPr>
              <a:t>=</a:t>
            </a:r>
            <a:r>
              <a:rPr lang="zh-CN" altLang="en-US" sz="2400" dirty="0" smtClean="0">
                <a:latin typeface="华文中宋" panose="02010600040101010101" charset="-122"/>
                <a:ea typeface="华文中宋" panose="02010600040101010101" charset="-122"/>
                <a:sym typeface="+mn-ea"/>
              </a:rPr>
              <a:t>求真务实</a:t>
            </a:r>
            <a:r>
              <a:rPr lang="en-US" altLang="zh-CN" sz="2400" dirty="0" smtClean="0">
                <a:latin typeface="华文中宋" panose="02010600040101010101" charset="-122"/>
                <a:ea typeface="华文中宋" panose="02010600040101010101" charset="-122"/>
                <a:sym typeface="+mn-ea"/>
              </a:rPr>
              <a:t>+</a:t>
            </a:r>
            <a:r>
              <a:rPr lang="zh-CN" altLang="en-US" sz="2400" dirty="0" smtClean="0">
                <a:latin typeface="华文中宋" panose="02010600040101010101" charset="-122"/>
                <a:ea typeface="华文中宋" panose="02010600040101010101" charset="-122"/>
                <a:sym typeface="+mn-ea"/>
              </a:rPr>
              <a:t>实践</a:t>
            </a:r>
            <a:endParaRPr lang="en-US" altLang="zh-CN" sz="2400" dirty="0" smtClean="0">
              <a:latin typeface="华文中宋" panose="02010600040101010101" charset="-122"/>
              <a:ea typeface="华文中宋" panose="02010600040101010101" charset="-122"/>
            </a:endParaRPr>
          </a:p>
          <a:p>
            <a:pPr algn="just">
              <a:lnSpc>
                <a:spcPct val="150000"/>
              </a:lnSpc>
            </a:pPr>
            <a:r>
              <a:rPr lang="zh-CN" altLang="en-US" sz="2400" dirty="0">
                <a:latin typeface="华文中宋" panose="02010600040101010101" charset="-122"/>
                <a:ea typeface="华文中宋" panose="02010600040101010101" charset="-122"/>
                <a:sym typeface="+mn-ea"/>
              </a:rPr>
              <a:t> 求真</a:t>
            </a:r>
            <a:r>
              <a:rPr lang="zh-CN" altLang="en-US" sz="2400" dirty="0" smtClean="0">
                <a:latin typeface="华文中宋" panose="02010600040101010101" charset="-122"/>
                <a:ea typeface="华文中宋" panose="02010600040101010101" charset="-122"/>
                <a:sym typeface="+mn-ea"/>
              </a:rPr>
              <a:t>务实：正确认识世界，把握规律</a:t>
            </a:r>
            <a:endParaRPr lang="en-US" altLang="zh-CN" sz="2400" dirty="0" smtClean="0">
              <a:latin typeface="华文中宋" panose="02010600040101010101" charset="-122"/>
              <a:ea typeface="华文中宋" panose="02010600040101010101" charset="-122"/>
            </a:endParaRPr>
          </a:p>
          <a:p>
            <a:pPr algn="just">
              <a:lnSpc>
                <a:spcPct val="150000"/>
              </a:lnSpc>
            </a:pPr>
            <a:r>
              <a:rPr lang="zh-CN" altLang="en-US" sz="2400" dirty="0" smtClean="0">
                <a:latin typeface="华文中宋" panose="02010600040101010101" charset="-122"/>
                <a:ea typeface="华文中宋" panose="02010600040101010101" charset="-122"/>
                <a:sym typeface="+mn-ea"/>
              </a:rPr>
              <a:t> 实践：脚踏实地，身体力行</a:t>
            </a:r>
            <a:endParaRPr lang="en-US" altLang="zh-CN" sz="2400" dirty="0" smtClean="0">
              <a:latin typeface="华文中宋" panose="02010600040101010101" charset="-122"/>
              <a:ea typeface="华文中宋" panose="02010600040101010101" charset="-122"/>
            </a:endParaRPr>
          </a:p>
          <a:p>
            <a:pPr algn="just">
              <a:lnSpc>
                <a:spcPct val="200000"/>
              </a:lnSpc>
            </a:pPr>
            <a:endParaRPr lang="zh-CN" altLang="en-US" sz="2400" dirty="0" smtClean="0">
              <a:latin typeface="华文中宋" panose="02010600040101010101" charset="-122"/>
              <a:ea typeface="华文中宋" panose="02010600040101010101" charset="-122"/>
            </a:endParaRPr>
          </a:p>
        </p:txBody>
      </p:sp>
      <p:grpSp>
        <p:nvGrpSpPr>
          <p:cNvPr id="7" name="组合 6"/>
          <p:cNvGrpSpPr/>
          <p:nvPr/>
        </p:nvGrpSpPr>
        <p:grpSpPr>
          <a:xfrm>
            <a:off x="1202055" y="116632"/>
            <a:ext cx="12192000" cy="1155055"/>
            <a:chOff x="1202055" y="116632"/>
            <a:chExt cx="12192000" cy="1155055"/>
          </a:xfrm>
          <a:noFill/>
        </p:grpSpPr>
        <p:sp>
          <p:nvSpPr>
            <p:cNvPr id="8" name="矩形 7"/>
            <p:cNvSpPr/>
            <p:nvPr/>
          </p:nvSpPr>
          <p:spPr>
            <a:xfrm>
              <a:off x="1202055" y="434975"/>
              <a:ext cx="12192000" cy="836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smtClean="0">
                  <a:solidFill>
                    <a:schemeClr val="tx1"/>
                  </a:solidFill>
                  <a:latin typeface="方正清刻本悦宋简体" panose="02000000000000000000" pitchFamily="2" charset="-122"/>
                  <a:ea typeface="方正清刻本悦宋简体" panose="02000000000000000000" pitchFamily="2" charset="-122"/>
                </a:rPr>
                <a:t>   </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9" name="TextBox 8"/>
            <p:cNvSpPr txBox="1"/>
            <p:nvPr/>
          </p:nvSpPr>
          <p:spPr>
            <a:xfrm>
              <a:off x="10488488" y="116632"/>
              <a:ext cx="1498258" cy="523220"/>
            </a:xfrm>
            <a:prstGeom prst="rect">
              <a:avLst/>
            </a:prstGeom>
            <a:grp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grpSp>
      <p:pic>
        <p:nvPicPr>
          <p:cNvPr id="2" name="图片 1"/>
          <p:cNvPicPr>
            <a:picLocks noChangeAspect="1"/>
          </p:cNvPicPr>
          <p:nvPr/>
        </p:nvPicPr>
        <p:blipFill>
          <a:blip r:embed="rId1"/>
          <a:stretch>
            <a:fillRect/>
          </a:stretch>
        </p:blipFill>
        <p:spPr>
          <a:xfrm>
            <a:off x="6749415" y="2560320"/>
            <a:ext cx="4815205" cy="1946275"/>
          </a:xfrm>
          <a:prstGeom prst="rect">
            <a:avLst/>
          </a:prstGeom>
          <a:ln>
            <a:noFill/>
          </a:ln>
          <a:effectLst>
            <a:softEdge rad="112500"/>
          </a:effectLst>
        </p:spPr>
      </p:pic>
      <p:sp>
        <p:nvSpPr>
          <p:cNvPr id="3" name="文本框 2"/>
          <p:cNvSpPr txBox="1"/>
          <p:nvPr/>
        </p:nvSpPr>
        <p:spPr>
          <a:xfrm>
            <a:off x="1202055" y="530860"/>
            <a:ext cx="5924550" cy="645160"/>
          </a:xfrm>
          <a:prstGeom prst="rect">
            <a:avLst/>
          </a:prstGeom>
          <a:noFill/>
        </p:spPr>
        <p:txBody>
          <a:bodyPr wrap="none" rtlCol="0">
            <a:spAutoFit/>
          </a:bodyPr>
          <a:lstStyle/>
          <a:p>
            <a:pPr algn="l"/>
            <a:r>
              <a:rPr lang="zh-CN" altLang="en-US" sz="3600" b="1" dirty="0" smtClean="0">
                <a:latin typeface="方正清刻本悦宋简体" panose="02000000000000000000" pitchFamily="2" charset="-122"/>
                <a:ea typeface="方正清刻本悦宋简体" panose="02000000000000000000" pitchFamily="2" charset="-122"/>
                <a:sym typeface="+mn-ea"/>
              </a:rPr>
              <a:t>第</a:t>
            </a:r>
            <a:r>
              <a:rPr lang="zh-CN" altLang="en-US" sz="3600" b="1" dirty="0">
                <a:latin typeface="方正清刻本悦宋简体" panose="02000000000000000000" pitchFamily="2" charset="-122"/>
                <a:ea typeface="方正清刻本悦宋简体" panose="02000000000000000000" pitchFamily="2" charset="-122"/>
                <a:sym typeface="+mn-ea"/>
              </a:rPr>
              <a:t>四</a:t>
            </a:r>
            <a:r>
              <a:rPr lang="zh-CN" altLang="en-US" sz="3600" b="1" dirty="0" smtClean="0">
                <a:latin typeface="方正清刻本悦宋简体" panose="02000000000000000000" pitchFamily="2" charset="-122"/>
                <a:ea typeface="方正清刻本悦宋简体" panose="02000000000000000000" pitchFamily="2" charset="-122"/>
                <a:sym typeface="+mn-ea"/>
              </a:rPr>
              <a:t>节  解放思想、实事求是</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1055370" y="1413510"/>
            <a:ext cx="10930890" cy="3785652"/>
          </a:xfrm>
          <a:prstGeom prst="rect">
            <a:avLst/>
          </a:prstGeom>
          <a:noFill/>
        </p:spPr>
        <p:txBody>
          <a:bodyPr wrap="square" rtlCol="0">
            <a:spAutoFit/>
          </a:bodyPr>
          <a:lstStyle/>
          <a:p>
            <a:pPr algn="just">
              <a:lnSpc>
                <a:spcPct val="200000"/>
              </a:lnSpc>
            </a:pPr>
            <a:r>
              <a:rPr lang="en-US" altLang="zh-CN" sz="2400" b="1" dirty="0" smtClean="0">
                <a:solidFill>
                  <a:srgbClr val="C00000"/>
                </a:solidFill>
                <a:latin typeface="华文中宋" panose="02010600040101010101" charset="-122"/>
                <a:ea typeface="华文中宋" panose="02010600040101010101" charset="-122"/>
              </a:rPr>
              <a:t>【</a:t>
            </a:r>
            <a:r>
              <a:rPr lang="zh-CN" altLang="en-US" sz="2400" b="1" dirty="0" smtClean="0">
                <a:solidFill>
                  <a:srgbClr val="C00000"/>
                </a:solidFill>
                <a:latin typeface="华文中宋" panose="02010600040101010101" charset="-122"/>
                <a:ea typeface="华文中宋" panose="02010600040101010101" charset="-122"/>
              </a:rPr>
              <a:t>知识点</a:t>
            </a:r>
            <a:r>
              <a:rPr lang="en-US" altLang="zh-CN" sz="2400" b="1" dirty="0" smtClean="0">
                <a:solidFill>
                  <a:srgbClr val="C00000"/>
                </a:solidFill>
                <a:latin typeface="华文中宋" panose="02010600040101010101" charset="-122"/>
                <a:ea typeface="华文中宋" panose="02010600040101010101" charset="-122"/>
              </a:rPr>
              <a:t>2】</a:t>
            </a:r>
            <a:r>
              <a:rPr lang="zh-CN" altLang="en-US" sz="2400" b="1" dirty="0" smtClean="0">
                <a:solidFill>
                  <a:srgbClr val="C00000"/>
                </a:solidFill>
                <a:latin typeface="华文中宋" panose="02010600040101010101" charset="-122"/>
                <a:ea typeface="华文中宋" panose="02010600040101010101" charset="-122"/>
              </a:rPr>
              <a:t>实事求是</a:t>
            </a:r>
            <a:r>
              <a:rPr lang="zh-CN" altLang="en-US" sz="2400" b="1" dirty="0" smtClean="0">
                <a:latin typeface="华文中宋" panose="02010600040101010101" charset="-122"/>
                <a:ea typeface="华文中宋" panose="02010600040101010101" charset="-122"/>
              </a:rPr>
              <a:t>是马克思主义哲学的</a:t>
            </a:r>
            <a:r>
              <a:rPr lang="zh-CN" altLang="en-US" sz="2400" b="1" dirty="0">
                <a:solidFill>
                  <a:srgbClr val="C00000"/>
                </a:solidFill>
                <a:latin typeface="华文中宋" panose="02010600040101010101" charset="-122"/>
                <a:ea typeface="华文中宋" panose="02010600040101010101" charset="-122"/>
              </a:rPr>
              <a:t>精髓</a:t>
            </a:r>
            <a:r>
              <a:rPr lang="zh-CN" altLang="en-US" sz="2400" b="1" dirty="0">
                <a:solidFill>
                  <a:srgbClr val="0070C0"/>
                </a:solidFill>
                <a:latin typeface="华文中宋" panose="02010600040101010101" charset="-122"/>
                <a:ea typeface="华文中宋" panose="02010600040101010101" charset="-122"/>
              </a:rPr>
              <a:t> </a:t>
            </a:r>
            <a:endParaRPr lang="zh-CN" altLang="en-US" sz="2400" b="1" dirty="0">
              <a:solidFill>
                <a:srgbClr val="0070C0"/>
              </a:solidFill>
              <a:latin typeface="华文中宋" panose="02010600040101010101" charset="-122"/>
              <a:ea typeface="华文中宋" panose="02010600040101010101" charset="-122"/>
            </a:endParaRPr>
          </a:p>
          <a:p>
            <a:pPr algn="just">
              <a:lnSpc>
                <a:spcPct val="200000"/>
              </a:lnSpc>
            </a:pPr>
            <a:r>
              <a:rPr lang="en-US" altLang="zh-CN" sz="2400" dirty="0" smtClean="0">
                <a:latin typeface="华文中宋" panose="02010600040101010101" charset="-122"/>
                <a:ea typeface="华文中宋" panose="02010600040101010101" charset="-122"/>
              </a:rPr>
              <a:t>1..</a:t>
            </a:r>
            <a:r>
              <a:rPr lang="zh-CN" altLang="en-US" sz="2400" dirty="0" smtClean="0">
                <a:latin typeface="华文中宋" panose="02010600040101010101" charset="-122"/>
                <a:ea typeface="华文中宋" panose="02010600040101010101" charset="-122"/>
              </a:rPr>
              <a:t>实事求是是马克思主义的</a:t>
            </a:r>
            <a:r>
              <a:rPr lang="zh-CN" altLang="en-US" sz="2400" b="1" dirty="0" smtClean="0">
                <a:solidFill>
                  <a:srgbClr val="C00000"/>
                </a:solidFill>
                <a:latin typeface="华文中宋" panose="02010600040101010101" charset="-122"/>
                <a:ea typeface="华文中宋" panose="02010600040101010101" charset="-122"/>
              </a:rPr>
              <a:t>灵魂</a:t>
            </a:r>
            <a:endParaRPr lang="en-US" altLang="zh-CN" sz="2400" b="1" dirty="0" smtClean="0">
              <a:solidFill>
                <a:srgbClr val="C00000"/>
              </a:solidFill>
              <a:latin typeface="华文中宋" panose="02010600040101010101" charset="-122"/>
              <a:ea typeface="华文中宋" panose="02010600040101010101" charset="-122"/>
            </a:endParaRPr>
          </a:p>
          <a:p>
            <a:pPr algn="just">
              <a:lnSpc>
                <a:spcPct val="200000"/>
              </a:lnSpc>
            </a:pPr>
            <a:r>
              <a:rPr lang="en-US" altLang="zh-CN" sz="2400" dirty="0">
                <a:latin typeface="华文中宋" panose="02010600040101010101" charset="-122"/>
                <a:ea typeface="华文中宋" panose="02010600040101010101" charset="-122"/>
              </a:rPr>
              <a:t>2</a:t>
            </a:r>
            <a:r>
              <a:rPr lang="en-US" altLang="zh-CN" sz="2400" dirty="0" smtClean="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rPr>
              <a:t>实事求是</a:t>
            </a:r>
            <a:r>
              <a:rPr lang="zh-CN" altLang="en-US" sz="2400" dirty="0" smtClean="0">
                <a:latin typeface="华文中宋" panose="02010600040101010101" charset="-122"/>
                <a:ea typeface="华文中宋" panose="02010600040101010101" charset="-122"/>
              </a:rPr>
              <a:t>是</a:t>
            </a:r>
            <a:r>
              <a:rPr lang="zh-CN" altLang="en-US" sz="2400" u="sng" dirty="0" smtClean="0">
                <a:latin typeface="华文中宋" panose="02010600040101010101" charset="-122"/>
                <a:ea typeface="华文中宋" panose="02010600040101010101" charset="-122"/>
              </a:rPr>
              <a:t>党的思想路线的</a:t>
            </a:r>
            <a:r>
              <a:rPr lang="zh-CN" altLang="en-US" sz="2400" b="1" u="sng" dirty="0" smtClean="0">
                <a:solidFill>
                  <a:srgbClr val="C00000"/>
                </a:solidFill>
                <a:latin typeface="华文中宋" panose="02010600040101010101" charset="-122"/>
                <a:ea typeface="华文中宋" panose="02010600040101010101" charset="-122"/>
              </a:rPr>
              <a:t>核心</a:t>
            </a:r>
            <a:r>
              <a:rPr lang="zh-CN" altLang="en-US" sz="2400" dirty="0">
                <a:latin typeface="华文中宋" panose="02010600040101010101" charset="-122"/>
                <a:ea typeface="华文中宋" panose="02010600040101010101" charset="-122"/>
              </a:rPr>
              <a:t>（选择题）</a:t>
            </a:r>
            <a:endParaRPr lang="en-US" altLang="zh-CN" sz="2400" dirty="0">
              <a:latin typeface="华文中宋" panose="02010600040101010101" charset="-122"/>
              <a:ea typeface="华文中宋" panose="02010600040101010101" charset="-122"/>
            </a:endParaRPr>
          </a:p>
          <a:p>
            <a:pPr algn="just">
              <a:lnSpc>
                <a:spcPct val="200000"/>
              </a:lnSpc>
            </a:pPr>
            <a:r>
              <a:rPr lang="en-US" altLang="zh-CN" sz="2400" dirty="0">
                <a:latin typeface="华文中宋" panose="02010600040101010101" charset="-122"/>
                <a:ea typeface="华文中宋" panose="02010600040101010101" charset="-122"/>
              </a:rPr>
              <a:t>3</a:t>
            </a:r>
            <a:r>
              <a:rPr lang="en-US" altLang="zh-CN" sz="2400" dirty="0" smtClean="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rPr>
              <a:t>实事求是是</a:t>
            </a:r>
            <a:r>
              <a:rPr lang="zh-CN" altLang="en-US" sz="2400" u="sng" dirty="0">
                <a:latin typeface="华文中宋" panose="02010600040101010101" charset="-122"/>
                <a:ea typeface="华文中宋" panose="02010600040101010101" charset="-122"/>
              </a:rPr>
              <a:t>中国共产党人认识世界和改造世界的</a:t>
            </a:r>
            <a:r>
              <a:rPr lang="zh-CN" altLang="en-US" sz="2400" b="1" u="sng" dirty="0">
                <a:solidFill>
                  <a:srgbClr val="C00000"/>
                </a:solidFill>
                <a:latin typeface="华文中宋" panose="02010600040101010101" charset="-122"/>
                <a:ea typeface="华文中宋" panose="02010600040101010101" charset="-122"/>
              </a:rPr>
              <a:t>根本</a:t>
            </a:r>
            <a:r>
              <a:rPr lang="zh-CN" altLang="en-US" sz="2400" b="1" u="sng" dirty="0" smtClean="0">
                <a:solidFill>
                  <a:srgbClr val="C00000"/>
                </a:solidFill>
                <a:latin typeface="华文中宋" panose="02010600040101010101" charset="-122"/>
                <a:ea typeface="华文中宋" panose="02010600040101010101" charset="-122"/>
              </a:rPr>
              <a:t>要求</a:t>
            </a:r>
            <a:r>
              <a:rPr lang="zh-CN" altLang="en-US" sz="2400" dirty="0">
                <a:latin typeface="华文中宋" panose="02010600040101010101" charset="-122"/>
                <a:ea typeface="华文中宋" panose="02010600040101010101" charset="-122"/>
              </a:rPr>
              <a:t>（选择题</a:t>
            </a:r>
            <a:r>
              <a:rPr lang="zh-CN" altLang="en-US" sz="2400" dirty="0" smtClean="0">
                <a:latin typeface="华文中宋" panose="02010600040101010101" charset="-122"/>
                <a:ea typeface="华文中宋" panose="02010600040101010101" charset="-122"/>
              </a:rPr>
              <a:t>）</a:t>
            </a:r>
            <a:endParaRPr lang="en-US" altLang="zh-CN" sz="2400" b="1" dirty="0" smtClean="0">
              <a:solidFill>
                <a:srgbClr val="C00000"/>
              </a:solidFill>
              <a:latin typeface="华文中宋" panose="02010600040101010101" charset="-122"/>
              <a:ea typeface="华文中宋" panose="02010600040101010101" charset="-122"/>
            </a:endParaRPr>
          </a:p>
          <a:p>
            <a:pPr algn="just">
              <a:lnSpc>
                <a:spcPct val="200000"/>
              </a:lnSpc>
            </a:pPr>
            <a:r>
              <a:rPr lang="en-US" altLang="zh-CN" sz="2400" dirty="0" smtClean="0">
                <a:latin typeface="华文中宋" panose="02010600040101010101" charset="-122"/>
                <a:ea typeface="华文中宋" panose="02010600040101010101" charset="-122"/>
              </a:rPr>
              <a:t>4.</a:t>
            </a:r>
            <a:r>
              <a:rPr lang="zh-CN" altLang="en-US" sz="2400" dirty="0" smtClean="0">
                <a:latin typeface="华文中宋" panose="02010600040101010101" charset="-122"/>
                <a:ea typeface="华文中宋" panose="02010600040101010101" charset="-122"/>
              </a:rPr>
              <a:t>实事求是是带领人民推动中国革命、建设和改革事业不断取得胜利的</a:t>
            </a:r>
            <a:r>
              <a:rPr lang="zh-CN" altLang="en-US" sz="2400" b="1" dirty="0" smtClean="0">
                <a:solidFill>
                  <a:srgbClr val="C00000"/>
                </a:solidFill>
                <a:latin typeface="华文中宋" panose="02010600040101010101" charset="-122"/>
                <a:ea typeface="华文中宋" panose="02010600040101010101" charset="-122"/>
              </a:rPr>
              <a:t>重要法宝</a:t>
            </a:r>
            <a:endParaRPr lang="en-US" altLang="zh-CN" sz="2400" dirty="0" smtClean="0">
              <a:latin typeface="华文中宋" panose="02010600040101010101" charset="-122"/>
              <a:ea typeface="华文中宋" panose="02010600040101010101" charset="-122"/>
            </a:endParaRPr>
          </a:p>
        </p:txBody>
      </p:sp>
      <p:grpSp>
        <p:nvGrpSpPr>
          <p:cNvPr id="7" name="组合 6"/>
          <p:cNvGrpSpPr/>
          <p:nvPr/>
        </p:nvGrpSpPr>
        <p:grpSpPr>
          <a:xfrm>
            <a:off x="1202055" y="116632"/>
            <a:ext cx="12192000" cy="1155055"/>
            <a:chOff x="1202055" y="116632"/>
            <a:chExt cx="12192000" cy="1155055"/>
          </a:xfrm>
          <a:noFill/>
        </p:grpSpPr>
        <p:sp>
          <p:nvSpPr>
            <p:cNvPr id="8" name="矩形 7"/>
            <p:cNvSpPr/>
            <p:nvPr/>
          </p:nvSpPr>
          <p:spPr>
            <a:xfrm>
              <a:off x="1202055" y="434975"/>
              <a:ext cx="12192000" cy="836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smtClean="0">
                  <a:solidFill>
                    <a:schemeClr val="tx1"/>
                  </a:solidFill>
                  <a:latin typeface="方正清刻本悦宋简体" panose="02000000000000000000" pitchFamily="2" charset="-122"/>
                  <a:ea typeface="方正清刻本悦宋简体" panose="02000000000000000000" pitchFamily="2" charset="-122"/>
                </a:rPr>
                <a:t>   </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9" name="TextBox 8"/>
            <p:cNvSpPr txBox="1"/>
            <p:nvPr/>
          </p:nvSpPr>
          <p:spPr>
            <a:xfrm>
              <a:off x="10488488" y="116632"/>
              <a:ext cx="1498258" cy="523220"/>
            </a:xfrm>
            <a:prstGeom prst="rect">
              <a:avLst/>
            </a:prstGeom>
            <a:grp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grpSp>
      <p:pic>
        <p:nvPicPr>
          <p:cNvPr id="2" name="图片 1"/>
          <p:cNvPicPr>
            <a:picLocks noChangeAspect="1"/>
          </p:cNvPicPr>
          <p:nvPr/>
        </p:nvPicPr>
        <p:blipFill>
          <a:blip r:embed="rId1"/>
          <a:stretch>
            <a:fillRect/>
          </a:stretch>
        </p:blipFill>
        <p:spPr>
          <a:xfrm>
            <a:off x="3972590" y="5107940"/>
            <a:ext cx="4589780" cy="1855470"/>
          </a:xfrm>
          <a:prstGeom prst="rect">
            <a:avLst/>
          </a:prstGeom>
          <a:ln>
            <a:noFill/>
          </a:ln>
          <a:effectLst>
            <a:softEdge rad="112500"/>
          </a:effectLst>
        </p:spPr>
      </p:pic>
      <p:sp>
        <p:nvSpPr>
          <p:cNvPr id="3" name="文本框 2"/>
          <p:cNvSpPr txBox="1"/>
          <p:nvPr/>
        </p:nvSpPr>
        <p:spPr>
          <a:xfrm>
            <a:off x="1202055" y="530860"/>
            <a:ext cx="5924550" cy="645160"/>
          </a:xfrm>
          <a:prstGeom prst="rect">
            <a:avLst/>
          </a:prstGeom>
          <a:noFill/>
        </p:spPr>
        <p:txBody>
          <a:bodyPr wrap="none" rtlCol="0">
            <a:spAutoFit/>
          </a:bodyPr>
          <a:lstStyle/>
          <a:p>
            <a:pPr algn="l"/>
            <a:r>
              <a:rPr lang="zh-CN" altLang="en-US" sz="3600" b="1" dirty="0" smtClean="0">
                <a:latin typeface="方正清刻本悦宋简体" panose="02000000000000000000" pitchFamily="2" charset="-122"/>
                <a:ea typeface="方正清刻本悦宋简体" panose="02000000000000000000" pitchFamily="2" charset="-122"/>
                <a:sym typeface="+mn-ea"/>
              </a:rPr>
              <a:t>第</a:t>
            </a:r>
            <a:r>
              <a:rPr lang="zh-CN" altLang="en-US" sz="3600" b="1" dirty="0">
                <a:latin typeface="方正清刻本悦宋简体" panose="02000000000000000000" pitchFamily="2" charset="-122"/>
                <a:ea typeface="方正清刻本悦宋简体" panose="02000000000000000000" pitchFamily="2" charset="-122"/>
                <a:sym typeface="+mn-ea"/>
              </a:rPr>
              <a:t>四</a:t>
            </a:r>
            <a:r>
              <a:rPr lang="zh-CN" altLang="en-US" sz="3600" b="1" dirty="0" smtClean="0">
                <a:latin typeface="方正清刻本悦宋简体" panose="02000000000000000000" pitchFamily="2" charset="-122"/>
                <a:ea typeface="方正清刻本悦宋简体" panose="02000000000000000000" pitchFamily="2" charset="-122"/>
                <a:sym typeface="+mn-ea"/>
              </a:rPr>
              <a:t>节  解放思想、实事求是</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8"/>
            <a:ext cx="10657184" cy="499622"/>
          </a:xfrm>
          <a:prstGeom prst="rect">
            <a:avLst/>
          </a:prstGeom>
          <a:noFill/>
        </p:spPr>
        <p:txBody>
          <a:bodyPr wrap="square" lIns="91438" tIns="45719" rIns="91438" bIns="45719" rtlCol="0">
            <a:spAutoFit/>
          </a:bodyPr>
          <a:lstStyle/>
          <a:p>
            <a:pPr>
              <a:lnSpc>
                <a:spcPct val="150000"/>
              </a:lnSpc>
            </a:pPr>
            <a:endParaRPr lang="en-US" altLang="zh-CN" sz="2000" b="1" dirty="0" smtClean="0">
              <a:latin typeface="微软雅黑" panose="020B0503020204020204" pitchFamily="34" charset="-122"/>
              <a:ea typeface="微软雅黑" panose="020B0503020204020204" pitchFamily="34" charset="-122"/>
            </a:endParaRPr>
          </a:p>
        </p:txBody>
      </p:sp>
      <p:grpSp>
        <p:nvGrpSpPr>
          <p:cNvPr id="7" name="组合 6"/>
          <p:cNvGrpSpPr/>
          <p:nvPr/>
        </p:nvGrpSpPr>
        <p:grpSpPr>
          <a:xfrm>
            <a:off x="1202055" y="116632"/>
            <a:ext cx="12192000" cy="1155055"/>
            <a:chOff x="1202055" y="116632"/>
            <a:chExt cx="12192000" cy="1155055"/>
          </a:xfrm>
          <a:noFill/>
        </p:grpSpPr>
        <p:sp>
          <p:nvSpPr>
            <p:cNvPr id="8" name="矩形 7"/>
            <p:cNvSpPr/>
            <p:nvPr/>
          </p:nvSpPr>
          <p:spPr>
            <a:xfrm>
              <a:off x="1202055" y="434975"/>
              <a:ext cx="12192000" cy="836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smtClean="0">
                  <a:solidFill>
                    <a:schemeClr val="tx1"/>
                  </a:solidFill>
                  <a:latin typeface="方正清刻本悦宋简体" panose="02000000000000000000" pitchFamily="2" charset="-122"/>
                  <a:ea typeface="方正清刻本悦宋简体" panose="02000000000000000000" pitchFamily="2" charset="-122"/>
                </a:rPr>
                <a:t>   </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9" name="TextBox 8"/>
            <p:cNvSpPr txBox="1"/>
            <p:nvPr/>
          </p:nvSpPr>
          <p:spPr>
            <a:xfrm>
              <a:off x="10488488" y="116632"/>
              <a:ext cx="1498258" cy="523220"/>
            </a:xfrm>
            <a:prstGeom prst="rect">
              <a:avLst/>
            </a:prstGeom>
            <a:grp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第一章</a:t>
              </a:r>
              <a:endParaRPr lang="zh-CN" altLang="en-US" sz="2800" b="1" dirty="0">
                <a:solidFill>
                  <a:schemeClr val="bg1"/>
                </a:solidFill>
                <a:latin typeface="楷体" panose="02010609060101010101" pitchFamily="49" charset="-122"/>
                <a:ea typeface="楷体" panose="02010609060101010101" pitchFamily="49" charset="-122"/>
              </a:endParaRPr>
            </a:p>
          </p:txBody>
        </p:sp>
      </p:grpSp>
      <p:sp>
        <p:nvSpPr>
          <p:cNvPr id="3" name="文本框 2"/>
          <p:cNvSpPr txBox="1"/>
          <p:nvPr/>
        </p:nvSpPr>
        <p:spPr>
          <a:xfrm>
            <a:off x="1202055" y="530860"/>
            <a:ext cx="5924550" cy="645160"/>
          </a:xfrm>
          <a:prstGeom prst="rect">
            <a:avLst/>
          </a:prstGeom>
          <a:noFill/>
        </p:spPr>
        <p:txBody>
          <a:bodyPr wrap="none" rtlCol="0">
            <a:spAutoFit/>
          </a:bodyPr>
          <a:lstStyle/>
          <a:p>
            <a:pPr algn="l"/>
            <a:r>
              <a:rPr lang="zh-CN" altLang="en-US" sz="3600" b="1" dirty="0" smtClean="0">
                <a:latin typeface="方正清刻本悦宋简体" panose="02000000000000000000" pitchFamily="2" charset="-122"/>
                <a:ea typeface="方正清刻本悦宋简体" panose="02000000000000000000" pitchFamily="2" charset="-122"/>
                <a:sym typeface="+mn-ea"/>
              </a:rPr>
              <a:t>第</a:t>
            </a:r>
            <a:r>
              <a:rPr lang="zh-CN" altLang="en-US" sz="3600" b="1" dirty="0">
                <a:latin typeface="方正清刻本悦宋简体" panose="02000000000000000000" pitchFamily="2" charset="-122"/>
                <a:ea typeface="方正清刻本悦宋简体" panose="02000000000000000000" pitchFamily="2" charset="-122"/>
                <a:sym typeface="+mn-ea"/>
              </a:rPr>
              <a:t>四</a:t>
            </a:r>
            <a:r>
              <a:rPr lang="zh-CN" altLang="en-US" sz="3600" b="1" dirty="0" smtClean="0">
                <a:latin typeface="方正清刻本悦宋简体" panose="02000000000000000000" pitchFamily="2" charset="-122"/>
                <a:ea typeface="方正清刻本悦宋简体" panose="02000000000000000000" pitchFamily="2" charset="-122"/>
                <a:sym typeface="+mn-ea"/>
              </a:rPr>
              <a:t>节  解放思想、实事求是</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6" name="矩形 5"/>
          <p:cNvSpPr/>
          <p:nvPr/>
        </p:nvSpPr>
        <p:spPr>
          <a:xfrm>
            <a:off x="969039" y="1574840"/>
            <a:ext cx="11017223" cy="2861310"/>
          </a:xfrm>
          <a:prstGeom prst="rect">
            <a:avLst/>
          </a:prstGeom>
        </p:spPr>
        <p:txBody>
          <a:bodyPr wrap="square">
            <a:spAutoFit/>
          </a:bodyPr>
          <a:lstStyle/>
          <a:p>
            <a:pPr>
              <a:lnSpc>
                <a:spcPct val="150000"/>
              </a:lnSpc>
            </a:pPr>
            <a:r>
              <a:rPr lang="en-US" altLang="zh-CN" sz="2400" b="1" dirty="0">
                <a:latin typeface="华文中宋" panose="02010600040101010101" charset="-122"/>
                <a:ea typeface="华文中宋" panose="02010600040101010101" charset="-122"/>
              </a:rPr>
              <a:t>【</a:t>
            </a:r>
            <a:r>
              <a:rPr lang="zh-CN" altLang="en-US" sz="2400" b="1" dirty="0">
                <a:latin typeface="华文中宋" panose="02010600040101010101" charset="-122"/>
                <a:ea typeface="华文中宋" panose="02010600040101010101" charset="-122"/>
              </a:rPr>
              <a:t>知识点</a:t>
            </a:r>
            <a:r>
              <a:rPr lang="en-US" altLang="zh-CN" sz="2400" b="1" dirty="0">
                <a:latin typeface="华文中宋" panose="02010600040101010101" charset="-122"/>
                <a:ea typeface="华文中宋" panose="02010600040101010101" charset="-122"/>
              </a:rPr>
              <a:t>3】</a:t>
            </a:r>
            <a:r>
              <a:rPr lang="zh-CN" altLang="en-US" sz="2400" b="1" dirty="0">
                <a:solidFill>
                  <a:srgbClr val="C00000"/>
                </a:solidFill>
                <a:latin typeface="华文中宋" panose="02010600040101010101" charset="-122"/>
                <a:ea typeface="华文中宋" panose="02010600040101010101" charset="-122"/>
              </a:rPr>
              <a:t>解放思想</a:t>
            </a:r>
            <a:r>
              <a:rPr lang="zh-CN" altLang="en-US" sz="2400" dirty="0">
                <a:latin typeface="华文中宋" panose="02010600040101010101" charset="-122"/>
                <a:ea typeface="华文中宋" panose="02010600040101010101" charset="-122"/>
              </a:rPr>
              <a:t>和</a:t>
            </a:r>
            <a:r>
              <a:rPr lang="zh-CN" altLang="en-US" sz="2400" b="1" dirty="0">
                <a:solidFill>
                  <a:srgbClr val="C00000"/>
                </a:solidFill>
                <a:latin typeface="华文中宋" panose="02010600040101010101" charset="-122"/>
                <a:ea typeface="华文中宋" panose="02010600040101010101" charset="-122"/>
              </a:rPr>
              <a:t>实事求是</a:t>
            </a:r>
            <a:r>
              <a:rPr lang="zh-CN" altLang="en-US" sz="2400" dirty="0">
                <a:latin typeface="华文中宋" panose="02010600040101010101" charset="-122"/>
                <a:ea typeface="华文中宋" panose="02010600040101010101" charset="-122"/>
              </a:rPr>
              <a:t>的辩证统一   </a:t>
            </a:r>
            <a:r>
              <a:rPr lang="zh-CN" altLang="en-US" sz="2400" b="1" dirty="0" smtClean="0">
                <a:solidFill>
                  <a:schemeClr val="tx1"/>
                </a:solidFill>
                <a:latin typeface="华文中宋" panose="02010600040101010101" charset="-122"/>
                <a:ea typeface="华文中宋" panose="02010600040101010101" charset="-122"/>
              </a:rPr>
              <a:t>（理解）</a:t>
            </a:r>
            <a:endParaRPr lang="zh-CN" altLang="en-US" sz="2400" b="1" dirty="0" smtClean="0">
              <a:solidFill>
                <a:schemeClr val="tx1"/>
              </a:solidFill>
              <a:latin typeface="华文中宋" panose="02010600040101010101" charset="-122"/>
              <a:ea typeface="华文中宋" panose="02010600040101010101" charset="-122"/>
            </a:endParaRPr>
          </a:p>
          <a:p>
            <a:pPr>
              <a:lnSpc>
                <a:spcPct val="150000"/>
              </a:lnSpc>
            </a:pPr>
            <a:endParaRPr lang="en-US" altLang="zh-CN" sz="2400" dirty="0" smtClean="0">
              <a:latin typeface="华文中宋" panose="02010600040101010101" charset="-122"/>
              <a:ea typeface="华文中宋" panose="02010600040101010101" charset="-122"/>
            </a:endParaRPr>
          </a:p>
          <a:p>
            <a:pPr>
              <a:lnSpc>
                <a:spcPct val="150000"/>
              </a:lnSpc>
            </a:pPr>
            <a:r>
              <a:rPr lang="en-US" altLang="zh-CN" sz="2400" dirty="0" smtClean="0">
                <a:latin typeface="华文中宋" panose="02010600040101010101" charset="-122"/>
                <a:ea typeface="华文中宋" panose="02010600040101010101" charset="-122"/>
              </a:rPr>
              <a:t>   A</a:t>
            </a:r>
            <a:r>
              <a:rPr lang="en-US" altLang="zh-CN" sz="2400" dirty="0">
                <a:latin typeface="华文中宋" panose="02010600040101010101" charset="-122"/>
                <a:ea typeface="华文中宋" panose="02010600040101010101" charset="-122"/>
              </a:rPr>
              <a:t>.</a:t>
            </a:r>
            <a:r>
              <a:rPr lang="en-US" altLang="zh-CN" sz="2400" b="1" dirty="0">
                <a:solidFill>
                  <a:srgbClr val="FF0000"/>
                </a:solidFill>
                <a:latin typeface="华文中宋" panose="02010600040101010101" charset="-122"/>
                <a:ea typeface="华文中宋" panose="02010600040101010101" charset="-122"/>
              </a:rPr>
              <a:t> </a:t>
            </a:r>
            <a:r>
              <a:rPr lang="zh-CN" altLang="en-US" sz="2400" b="1" dirty="0">
                <a:solidFill>
                  <a:srgbClr val="FF0000"/>
                </a:solidFill>
                <a:latin typeface="华文中宋" panose="02010600040101010101" charset="-122"/>
                <a:ea typeface="华文中宋" panose="02010600040101010101" charset="-122"/>
              </a:rPr>
              <a:t>实事求是</a:t>
            </a:r>
            <a:r>
              <a:rPr lang="zh-CN" altLang="en-US" sz="2400" dirty="0">
                <a:latin typeface="华文中宋" panose="02010600040101010101" charset="-122"/>
                <a:ea typeface="华文中宋" panose="02010600040101010101" charset="-122"/>
              </a:rPr>
              <a:t>是解放思想的</a:t>
            </a:r>
            <a:r>
              <a:rPr lang="zh-CN" altLang="en-US" sz="2400" b="1" dirty="0">
                <a:solidFill>
                  <a:srgbClr val="FF0000"/>
                </a:solidFill>
                <a:latin typeface="华文中宋" panose="02010600040101010101" charset="-122"/>
                <a:ea typeface="华文中宋" panose="02010600040101010101" charset="-122"/>
              </a:rPr>
              <a:t>目的</a:t>
            </a:r>
            <a:r>
              <a:rPr lang="zh-CN" altLang="en-US" sz="2400" dirty="0">
                <a:latin typeface="华文中宋" panose="02010600040101010101" charset="-122"/>
                <a:ea typeface="华文中宋" panose="02010600040101010101" charset="-122"/>
              </a:rPr>
              <a:t>，解放思想就是为了更好地做到实事求是</a:t>
            </a:r>
            <a:r>
              <a:rPr lang="zh-CN" altLang="en-US" sz="2400" dirty="0" smtClean="0">
                <a:latin typeface="华文中宋" panose="02010600040101010101" charset="-122"/>
                <a:ea typeface="华文中宋" panose="02010600040101010101" charset="-122"/>
              </a:rPr>
              <a:t>。</a:t>
            </a:r>
            <a:endParaRPr lang="en-US" altLang="zh-CN" sz="2400" dirty="0" smtClean="0">
              <a:latin typeface="华文中宋" panose="02010600040101010101" charset="-122"/>
              <a:ea typeface="华文中宋" panose="02010600040101010101" charset="-122"/>
            </a:endParaRPr>
          </a:p>
          <a:p>
            <a:pPr>
              <a:lnSpc>
                <a:spcPct val="150000"/>
              </a:lnSpc>
            </a:pPr>
            <a:r>
              <a:rPr lang="en-US" altLang="zh-CN" sz="2400" dirty="0" smtClean="0">
                <a:latin typeface="华文中宋" panose="02010600040101010101" charset="-122"/>
                <a:ea typeface="华文中宋" panose="02010600040101010101" charset="-122"/>
              </a:rPr>
              <a:t>   B</a:t>
            </a:r>
            <a:r>
              <a:rPr lang="en-US" altLang="zh-CN" sz="2400" dirty="0">
                <a:latin typeface="华文中宋" panose="02010600040101010101" charset="-122"/>
                <a:ea typeface="华文中宋" panose="02010600040101010101" charset="-122"/>
              </a:rPr>
              <a:t>. </a:t>
            </a:r>
            <a:r>
              <a:rPr lang="zh-CN" altLang="en-US" sz="2400" b="1" dirty="0">
                <a:solidFill>
                  <a:srgbClr val="FF0000"/>
                </a:solidFill>
                <a:latin typeface="华文中宋" panose="02010600040101010101" charset="-122"/>
                <a:ea typeface="华文中宋" panose="02010600040101010101" charset="-122"/>
              </a:rPr>
              <a:t>解放思想</a:t>
            </a:r>
            <a:r>
              <a:rPr lang="zh-CN" altLang="en-US" sz="2400" dirty="0">
                <a:latin typeface="华文中宋" panose="02010600040101010101" charset="-122"/>
                <a:ea typeface="华文中宋" panose="02010600040101010101" charset="-122"/>
              </a:rPr>
              <a:t>是坚持实事求是的</a:t>
            </a:r>
            <a:r>
              <a:rPr lang="zh-CN" altLang="en-US" sz="2400" b="1" dirty="0">
                <a:solidFill>
                  <a:srgbClr val="FF0000"/>
                </a:solidFill>
                <a:latin typeface="华文中宋" panose="02010600040101010101" charset="-122"/>
                <a:ea typeface="华文中宋" panose="02010600040101010101" charset="-122"/>
              </a:rPr>
              <a:t>前提</a:t>
            </a:r>
            <a:r>
              <a:rPr lang="zh-CN" altLang="en-US" sz="2400" dirty="0">
                <a:latin typeface="华文中宋" panose="02010600040101010101" charset="-122"/>
                <a:ea typeface="华文中宋" panose="02010600040101010101" charset="-122"/>
              </a:rPr>
              <a:t>，只有解放思想，才能切实做到实事求是。</a:t>
            </a:r>
            <a:endParaRPr lang="zh-CN" altLang="en-US" sz="2400" dirty="0">
              <a:latin typeface="华文中宋" panose="02010600040101010101" charset="-122"/>
              <a:ea typeface="华文中宋" panose="02010600040101010101" charset="-122"/>
            </a:endParaRPr>
          </a:p>
          <a:p>
            <a:pPr>
              <a:lnSpc>
                <a:spcPct val="150000"/>
              </a:lnSpc>
            </a:pPr>
            <a:endParaRPr lang="zh-CN" altLang="en-US" sz="2400" dirty="0">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lang="en-US" altLang="zh-CN" sz="2400" dirty="0" smtClean="0"/>
              <a:t>##</a:t>
            </a:r>
            <a:r>
              <a:rPr lang="zh-CN" altLang="en-US" sz="2400" dirty="0" smtClean="0"/>
              <a:t>解放思想的目的是（ ）</a:t>
            </a:r>
            <a:endParaRPr lang="en-US" altLang="zh-CN" sz="2400" dirty="0" smtClean="0"/>
          </a:p>
          <a:p>
            <a:pPr marL="0" indent="0" algn="l">
              <a:lnSpc>
                <a:spcPct val="150000"/>
              </a:lnSpc>
              <a:buNone/>
            </a:pPr>
            <a:r>
              <a:rPr sz="2400" dirty="0" smtClean="0"/>
              <a:t>A 、团结一致</a:t>
            </a:r>
            <a:endParaRPr sz="2400" dirty="0" smtClean="0"/>
          </a:p>
          <a:p>
            <a:pPr marL="0" indent="0" algn="l">
              <a:lnSpc>
                <a:spcPct val="150000"/>
              </a:lnSpc>
              <a:buNone/>
            </a:pPr>
            <a:r>
              <a:rPr sz="2400" dirty="0" smtClean="0"/>
              <a:t> B 、改革开放</a:t>
            </a:r>
            <a:endParaRPr sz="2400" dirty="0" smtClean="0"/>
          </a:p>
          <a:p>
            <a:pPr marL="0" indent="0" algn="l">
              <a:lnSpc>
                <a:spcPct val="150000"/>
              </a:lnSpc>
              <a:buNone/>
            </a:pPr>
            <a:r>
              <a:rPr sz="2400" dirty="0" smtClean="0"/>
              <a:t>C 、实事求是</a:t>
            </a:r>
            <a:endParaRPr sz="2400" dirty="0" smtClean="0"/>
          </a:p>
          <a:p>
            <a:pPr marL="0" indent="0" algn="l">
              <a:lnSpc>
                <a:spcPct val="150000"/>
              </a:lnSpc>
              <a:buNone/>
            </a:pPr>
            <a:r>
              <a:rPr sz="2400" dirty="0" smtClean="0"/>
              <a:t>D 、思想独立</a:t>
            </a:r>
            <a:endParaRPr sz="2400" dirty="0" smtClean="0"/>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0445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615" y="2012950"/>
            <a:ext cx="10769600" cy="4706620"/>
          </a:xfrm>
        </p:spPr>
        <p:txBody>
          <a:bodyPr>
            <a:normAutofit/>
          </a:bodyPr>
          <a:lstStyle/>
          <a:p>
            <a:pPr marL="0" indent="0" algn="l">
              <a:lnSpc>
                <a:spcPct val="150000"/>
              </a:lnSpc>
              <a:buNone/>
            </a:pPr>
            <a:r>
              <a:rPr lang="en-US" altLang="zh-CN" sz="2400" dirty="0" smtClean="0"/>
              <a:t>##</a:t>
            </a:r>
            <a:r>
              <a:rPr lang="zh-CN" altLang="en-US" sz="2400" dirty="0" smtClean="0"/>
              <a:t>解放思想的目的是（</a:t>
            </a:r>
            <a:r>
              <a:rPr lang="en-US" altLang="zh-CN" sz="2400" dirty="0" smtClean="0">
                <a:solidFill>
                  <a:srgbClr val="FF0000"/>
                </a:solidFill>
              </a:rPr>
              <a:t>C</a:t>
            </a:r>
            <a:r>
              <a:rPr lang="zh-CN" altLang="en-US" sz="2400" dirty="0" smtClean="0"/>
              <a:t> ）</a:t>
            </a:r>
            <a:endParaRPr lang="en-US" altLang="zh-CN" sz="2400" dirty="0" smtClean="0"/>
          </a:p>
          <a:p>
            <a:pPr marL="0" indent="0" algn="l">
              <a:lnSpc>
                <a:spcPct val="150000"/>
              </a:lnSpc>
              <a:buNone/>
            </a:pPr>
            <a:r>
              <a:rPr sz="2400" dirty="0" smtClean="0">
                <a:sym typeface="+mn-ea"/>
              </a:rPr>
              <a:t>A 、团结一致</a:t>
            </a:r>
            <a:endParaRPr sz="2400" dirty="0" smtClean="0"/>
          </a:p>
          <a:p>
            <a:pPr marL="0" indent="0" algn="l">
              <a:lnSpc>
                <a:spcPct val="150000"/>
              </a:lnSpc>
              <a:buNone/>
            </a:pPr>
            <a:r>
              <a:rPr sz="2400" dirty="0" smtClean="0">
                <a:sym typeface="+mn-ea"/>
              </a:rPr>
              <a:t> B 、改革开放</a:t>
            </a:r>
            <a:endParaRPr sz="2400" dirty="0" smtClean="0"/>
          </a:p>
          <a:p>
            <a:pPr marL="0" indent="0" algn="l">
              <a:lnSpc>
                <a:spcPct val="150000"/>
              </a:lnSpc>
              <a:buNone/>
            </a:pPr>
            <a:r>
              <a:rPr sz="2400" b="1" dirty="0" smtClean="0">
                <a:solidFill>
                  <a:srgbClr val="FF0000"/>
                </a:solidFill>
                <a:sym typeface="+mn-ea"/>
              </a:rPr>
              <a:t>C 、实事求是</a:t>
            </a:r>
            <a:endParaRPr sz="2400" b="1" dirty="0" smtClean="0">
              <a:solidFill>
                <a:srgbClr val="FF0000"/>
              </a:solidFill>
              <a:sym typeface="+mn-ea"/>
            </a:endParaRPr>
          </a:p>
          <a:p>
            <a:pPr marL="0" indent="0" algn="l">
              <a:lnSpc>
                <a:spcPct val="150000"/>
              </a:lnSpc>
              <a:buNone/>
            </a:pPr>
            <a:r>
              <a:rPr sz="2400" dirty="0" smtClean="0">
                <a:sym typeface="+mn-ea"/>
              </a:rPr>
              <a:t>D 、思想独立</a:t>
            </a:r>
            <a:endParaRPr sz="2400" dirty="0">
              <a:solidFill>
                <a:sysClr val="windowText" lastClr="000000"/>
              </a:solidFill>
              <a:latin typeface="华文中宋" panose="02010600040101010101" charset="-122"/>
              <a:ea typeface="华文中宋" panose="02010600040101010101" charset="-122"/>
              <a:cs typeface="+mn-ea"/>
              <a:sym typeface="+mn-ea"/>
            </a:endParaRPr>
          </a:p>
        </p:txBody>
      </p:sp>
      <p:pic>
        <p:nvPicPr>
          <p:cNvPr id="4" name="图片 3"/>
          <p:cNvPicPr>
            <a:picLocks noChangeAspect="1"/>
          </p:cNvPicPr>
          <p:nvPr/>
        </p:nvPicPr>
        <p:blipFill>
          <a:blip r:embed="rId1"/>
          <a:srcRect l="10773" t="7730" r="4815" b="9710"/>
          <a:stretch>
            <a:fillRect/>
          </a:stretch>
        </p:blipFill>
        <p:spPr>
          <a:xfrm>
            <a:off x="568325" y="3181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5764" y="529361"/>
            <a:ext cx="10515600" cy="645130"/>
          </a:xfrm>
        </p:spPr>
        <p:txBody>
          <a:bodyPr>
            <a:normAutofit/>
          </a:bodyPr>
          <a:lstStyle/>
          <a:p>
            <a:r>
              <a:rPr lang="zh-CN" altLang="en-US" sz="3200" b="1" dirty="0" smtClean="0">
                <a:solidFill>
                  <a:schemeClr val="tx1"/>
                </a:solidFill>
              </a:rPr>
              <a:t>第二节总结</a:t>
            </a:r>
            <a:endParaRPr lang="zh-CN" altLang="en-US" sz="3200" b="1" dirty="0" smtClean="0">
              <a:solidFill>
                <a:schemeClr val="tx1"/>
              </a:solidFill>
            </a:endParaRPr>
          </a:p>
        </p:txBody>
      </p:sp>
      <p:sp>
        <p:nvSpPr>
          <p:cNvPr id="4" name="灯片编号占位符 3"/>
          <p:cNvSpPr>
            <a:spLocks noGrp="1"/>
          </p:cNvSpPr>
          <p:nvPr>
            <p:ph type="sldNum" sz="quarter" idx="12"/>
          </p:nvPr>
        </p:nvSpPr>
        <p:spPr>
          <a:xfrm>
            <a:off x="8610600" y="6356350"/>
            <a:ext cx="2743200" cy="365125"/>
          </a:xfr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47" name="任意多边形 46"/>
          <p:cNvSpPr/>
          <p:nvPr/>
        </p:nvSpPr>
        <p:spPr>
          <a:xfrm>
            <a:off x="3701611" y="5477786"/>
            <a:ext cx="251373" cy="957979"/>
          </a:xfrm>
          <a:custGeom>
            <a:avLst/>
            <a:gdLst>
              <a:gd name="connsiteX0" fmla="*/ 0 w 251373"/>
              <a:gd name="connsiteY0" fmla="*/ 0 h 957979"/>
              <a:gd name="connsiteX1" fmla="*/ 125686 w 251373"/>
              <a:gd name="connsiteY1" fmla="*/ 0 h 957979"/>
              <a:gd name="connsiteX2" fmla="*/ 125686 w 251373"/>
              <a:gd name="connsiteY2" fmla="*/ 957979 h 957979"/>
              <a:gd name="connsiteX3" fmla="*/ 251373 w 251373"/>
              <a:gd name="connsiteY3" fmla="*/ 957979 h 957979"/>
            </a:gdLst>
            <a:ahLst/>
            <a:cxnLst>
              <a:cxn ang="0">
                <a:pos x="connsiteX0" y="connsiteY0"/>
              </a:cxn>
              <a:cxn ang="0">
                <a:pos x="connsiteX1" y="connsiteY1"/>
              </a:cxn>
              <a:cxn ang="0">
                <a:pos x="connsiteX2" y="connsiteY2"/>
              </a:cxn>
              <a:cxn ang="0">
                <a:pos x="connsiteX3" y="connsiteY3"/>
              </a:cxn>
            </a:cxnLst>
            <a:rect l="l" t="t" r="r" b="b"/>
            <a:pathLst>
              <a:path w="251373" h="957979">
                <a:moveTo>
                  <a:pt x="0" y="0"/>
                </a:moveTo>
                <a:lnTo>
                  <a:pt x="125686" y="0"/>
                </a:lnTo>
                <a:lnTo>
                  <a:pt x="125686" y="957979"/>
                </a:lnTo>
                <a:lnTo>
                  <a:pt x="251373" y="957979"/>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3627" tIns="454230" rIns="113626" bIns="45422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8" name="任意多边形 47"/>
          <p:cNvSpPr/>
          <p:nvPr/>
        </p:nvSpPr>
        <p:spPr>
          <a:xfrm>
            <a:off x="3701611" y="5477786"/>
            <a:ext cx="251373" cy="478989"/>
          </a:xfrm>
          <a:custGeom>
            <a:avLst/>
            <a:gdLst>
              <a:gd name="connsiteX0" fmla="*/ 0 w 251373"/>
              <a:gd name="connsiteY0" fmla="*/ 0 h 478989"/>
              <a:gd name="connsiteX1" fmla="*/ 125686 w 251373"/>
              <a:gd name="connsiteY1" fmla="*/ 0 h 478989"/>
              <a:gd name="connsiteX2" fmla="*/ 125686 w 251373"/>
              <a:gd name="connsiteY2" fmla="*/ 478989 h 478989"/>
              <a:gd name="connsiteX3" fmla="*/ 251373 w 251373"/>
              <a:gd name="connsiteY3" fmla="*/ 478989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0"/>
                </a:moveTo>
                <a:lnTo>
                  <a:pt x="125686" y="0"/>
                </a:lnTo>
                <a:lnTo>
                  <a:pt x="125686" y="478989"/>
                </a:lnTo>
                <a:lnTo>
                  <a:pt x="251373" y="478989"/>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3701611" y="5432066"/>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6" rIns="132102" bIns="3943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0" name="任意多边形 49"/>
          <p:cNvSpPr/>
          <p:nvPr/>
        </p:nvSpPr>
        <p:spPr>
          <a:xfrm>
            <a:off x="3701611" y="4998796"/>
            <a:ext cx="251373" cy="478989"/>
          </a:xfrm>
          <a:custGeom>
            <a:avLst/>
            <a:gdLst>
              <a:gd name="connsiteX0" fmla="*/ 0 w 251373"/>
              <a:gd name="connsiteY0" fmla="*/ 478989 h 478989"/>
              <a:gd name="connsiteX1" fmla="*/ 125686 w 251373"/>
              <a:gd name="connsiteY1" fmla="*/ 478989 h 478989"/>
              <a:gd name="connsiteX2" fmla="*/ 125686 w 251373"/>
              <a:gd name="connsiteY2" fmla="*/ 0 h 478989"/>
              <a:gd name="connsiteX3" fmla="*/ 251373 w 251373"/>
              <a:gd name="connsiteY3" fmla="*/ 0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478989"/>
                </a:moveTo>
                <a:lnTo>
                  <a:pt x="125686" y="478989"/>
                </a:lnTo>
                <a:lnTo>
                  <a:pt x="125686" y="0"/>
                </a:lnTo>
                <a:lnTo>
                  <a:pt x="251373" y="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2" rIns="124862" bIns="225970"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1" name="任意多边形 50"/>
          <p:cNvSpPr/>
          <p:nvPr/>
        </p:nvSpPr>
        <p:spPr>
          <a:xfrm>
            <a:off x="3701611" y="4519806"/>
            <a:ext cx="251373" cy="957979"/>
          </a:xfrm>
          <a:custGeom>
            <a:avLst/>
            <a:gdLst>
              <a:gd name="connsiteX0" fmla="*/ 0 w 251373"/>
              <a:gd name="connsiteY0" fmla="*/ 957979 h 957979"/>
              <a:gd name="connsiteX1" fmla="*/ 125686 w 251373"/>
              <a:gd name="connsiteY1" fmla="*/ 957979 h 957979"/>
              <a:gd name="connsiteX2" fmla="*/ 125686 w 251373"/>
              <a:gd name="connsiteY2" fmla="*/ 0 h 957979"/>
              <a:gd name="connsiteX3" fmla="*/ 251373 w 251373"/>
              <a:gd name="connsiteY3" fmla="*/ 0 h 957979"/>
            </a:gdLst>
            <a:ahLst/>
            <a:cxnLst>
              <a:cxn ang="0">
                <a:pos x="connsiteX0" y="connsiteY0"/>
              </a:cxn>
              <a:cxn ang="0">
                <a:pos x="connsiteX1" y="connsiteY1"/>
              </a:cxn>
              <a:cxn ang="0">
                <a:pos x="connsiteX2" y="connsiteY2"/>
              </a:cxn>
              <a:cxn ang="0">
                <a:pos x="connsiteX3" y="connsiteY3"/>
              </a:cxn>
            </a:cxnLst>
            <a:rect l="l" t="t" r="r" b="b"/>
            <a:pathLst>
              <a:path w="251373" h="957979">
                <a:moveTo>
                  <a:pt x="0" y="957979"/>
                </a:moveTo>
                <a:lnTo>
                  <a:pt x="125686" y="957979"/>
                </a:lnTo>
                <a:lnTo>
                  <a:pt x="125686" y="0"/>
                </a:lnTo>
                <a:lnTo>
                  <a:pt x="251373" y="0"/>
                </a:lnTo>
              </a:path>
            </a:pathLst>
          </a:custGeom>
          <a:noFill/>
          <a:ln>
            <a:solidFill>
              <a:schemeClr val="accent6">
                <a:lumMod val="75000"/>
              </a:schemeClr>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3627" tIns="454230" rIns="113626" bIns="45422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2" name="任意多边形 51"/>
          <p:cNvSpPr/>
          <p:nvPr/>
        </p:nvSpPr>
        <p:spPr>
          <a:xfrm>
            <a:off x="2193368" y="3428819"/>
            <a:ext cx="251373" cy="2052000"/>
          </a:xfrm>
          <a:custGeom>
            <a:avLst/>
            <a:gdLst>
              <a:gd name="connsiteX0" fmla="*/ 0 w 251373"/>
              <a:gd name="connsiteY0" fmla="*/ 0 h 1915959"/>
              <a:gd name="connsiteX1" fmla="*/ 125686 w 251373"/>
              <a:gd name="connsiteY1" fmla="*/ 0 h 1915959"/>
              <a:gd name="connsiteX2" fmla="*/ 125686 w 251373"/>
              <a:gd name="connsiteY2" fmla="*/ 1915959 h 1915959"/>
              <a:gd name="connsiteX3" fmla="*/ 251373 w 251373"/>
              <a:gd name="connsiteY3" fmla="*/ 1915959 h 1915959"/>
            </a:gdLst>
            <a:ahLst/>
            <a:cxnLst>
              <a:cxn ang="0">
                <a:pos x="connsiteX0" y="connsiteY0"/>
              </a:cxn>
              <a:cxn ang="0">
                <a:pos x="connsiteX1" y="connsiteY1"/>
              </a:cxn>
              <a:cxn ang="0">
                <a:pos x="connsiteX2" y="connsiteY2"/>
              </a:cxn>
              <a:cxn ang="0">
                <a:pos x="connsiteX3" y="connsiteY3"/>
              </a:cxn>
            </a:cxnLst>
            <a:rect l="l" t="t" r="r" b="b"/>
            <a:pathLst>
              <a:path w="251373" h="1915959">
                <a:moveTo>
                  <a:pt x="0" y="0"/>
                </a:moveTo>
                <a:lnTo>
                  <a:pt x="125686" y="0"/>
                </a:lnTo>
                <a:lnTo>
                  <a:pt x="125686" y="1915959"/>
                </a:lnTo>
                <a:lnTo>
                  <a:pt x="251373" y="1915959"/>
                </a:lnTo>
              </a:path>
            </a:pathLst>
          </a:custGeom>
          <a:noFill/>
          <a:ln>
            <a:solidFill>
              <a:schemeClr val="accent6">
                <a:lumMod val="75000"/>
              </a:schemeClr>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0078" tIns="909670" rIns="90077" bIns="9096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3" name="任意多边形 52"/>
          <p:cNvSpPr/>
          <p:nvPr/>
        </p:nvSpPr>
        <p:spPr>
          <a:xfrm>
            <a:off x="5475863" y="3862089"/>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6" rIns="132103" bIns="3943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4" name="任意多边形 53"/>
          <p:cNvSpPr/>
          <p:nvPr/>
        </p:nvSpPr>
        <p:spPr>
          <a:xfrm>
            <a:off x="3701611" y="3428820"/>
            <a:ext cx="251373" cy="478989"/>
          </a:xfrm>
          <a:custGeom>
            <a:avLst/>
            <a:gdLst>
              <a:gd name="connsiteX0" fmla="*/ 0 w 251373"/>
              <a:gd name="connsiteY0" fmla="*/ 0 h 478989"/>
              <a:gd name="connsiteX1" fmla="*/ 125686 w 251373"/>
              <a:gd name="connsiteY1" fmla="*/ 0 h 478989"/>
              <a:gd name="connsiteX2" fmla="*/ 125686 w 251373"/>
              <a:gd name="connsiteY2" fmla="*/ 478989 h 478989"/>
              <a:gd name="connsiteX3" fmla="*/ 251373 w 251373"/>
              <a:gd name="connsiteY3" fmla="*/ 478989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0"/>
                </a:moveTo>
                <a:lnTo>
                  <a:pt x="125686" y="0"/>
                </a:lnTo>
                <a:lnTo>
                  <a:pt x="125686" y="478989"/>
                </a:lnTo>
                <a:lnTo>
                  <a:pt x="251373" y="478989"/>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5" name="任意多边形 54"/>
          <p:cNvSpPr/>
          <p:nvPr/>
        </p:nvSpPr>
        <p:spPr>
          <a:xfrm>
            <a:off x="5475863"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5" rIns="132103"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6" name="任意多边形 55"/>
          <p:cNvSpPr/>
          <p:nvPr/>
        </p:nvSpPr>
        <p:spPr>
          <a:xfrm>
            <a:off x="3701611"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5" rIns="132102"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7" name="任意多边形 56"/>
          <p:cNvSpPr/>
          <p:nvPr/>
        </p:nvSpPr>
        <p:spPr>
          <a:xfrm>
            <a:off x="9157368" y="3668315"/>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8" name="任意多边形 57"/>
          <p:cNvSpPr/>
          <p:nvPr/>
        </p:nvSpPr>
        <p:spPr>
          <a:xfrm>
            <a:off x="9157368" y="3428820"/>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9" name="任意多边形 58"/>
          <p:cNvSpPr/>
          <p:nvPr/>
        </p:nvSpPr>
        <p:spPr>
          <a:xfrm>
            <a:off x="6984106" y="2949830"/>
            <a:ext cx="251373" cy="718484"/>
          </a:xfrm>
          <a:custGeom>
            <a:avLst/>
            <a:gdLst>
              <a:gd name="connsiteX0" fmla="*/ 0 w 251373"/>
              <a:gd name="connsiteY0" fmla="*/ 0 h 718484"/>
              <a:gd name="connsiteX1" fmla="*/ 125686 w 251373"/>
              <a:gd name="connsiteY1" fmla="*/ 0 h 718484"/>
              <a:gd name="connsiteX2" fmla="*/ 125686 w 251373"/>
              <a:gd name="connsiteY2" fmla="*/ 718484 h 718484"/>
              <a:gd name="connsiteX3" fmla="*/ 251373 w 251373"/>
              <a:gd name="connsiteY3" fmla="*/ 718484 h 718484"/>
            </a:gdLst>
            <a:ahLst/>
            <a:cxnLst>
              <a:cxn ang="0">
                <a:pos x="connsiteX0" y="connsiteY0"/>
              </a:cxn>
              <a:cxn ang="0">
                <a:pos x="connsiteX1" y="connsiteY1"/>
              </a:cxn>
              <a:cxn ang="0">
                <a:pos x="connsiteX2" y="connsiteY2"/>
              </a:cxn>
              <a:cxn ang="0">
                <a:pos x="connsiteX3" y="connsiteY3"/>
              </a:cxn>
            </a:cxnLst>
            <a:rect l="l" t="t" r="r" b="b"/>
            <a:pathLst>
              <a:path w="251373" h="718484">
                <a:moveTo>
                  <a:pt x="0" y="0"/>
                </a:moveTo>
                <a:lnTo>
                  <a:pt x="125686" y="0"/>
                </a:lnTo>
                <a:lnTo>
                  <a:pt x="125686" y="718484"/>
                </a:lnTo>
                <a:lnTo>
                  <a:pt x="251373" y="71848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9357" tIns="340212" rIns="119357" bIns="340213"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0" name="任意多边形 59"/>
          <p:cNvSpPr/>
          <p:nvPr/>
        </p:nvSpPr>
        <p:spPr>
          <a:xfrm>
            <a:off x="6984106" y="2949830"/>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1" name="任意多边形 60"/>
          <p:cNvSpPr/>
          <p:nvPr/>
        </p:nvSpPr>
        <p:spPr>
          <a:xfrm>
            <a:off x="6984106" y="2710335"/>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7" rIns="129707" bIns="111068"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2" name="任意多边形 61"/>
          <p:cNvSpPr/>
          <p:nvPr/>
        </p:nvSpPr>
        <p:spPr>
          <a:xfrm>
            <a:off x="6984106" y="2231345"/>
            <a:ext cx="251373" cy="718484"/>
          </a:xfrm>
          <a:custGeom>
            <a:avLst/>
            <a:gdLst>
              <a:gd name="connsiteX0" fmla="*/ 0 w 251373"/>
              <a:gd name="connsiteY0" fmla="*/ 718484 h 718484"/>
              <a:gd name="connsiteX1" fmla="*/ 125686 w 251373"/>
              <a:gd name="connsiteY1" fmla="*/ 718484 h 718484"/>
              <a:gd name="connsiteX2" fmla="*/ 125686 w 251373"/>
              <a:gd name="connsiteY2" fmla="*/ 0 h 718484"/>
              <a:gd name="connsiteX3" fmla="*/ 251373 w 251373"/>
              <a:gd name="connsiteY3" fmla="*/ 0 h 718484"/>
            </a:gdLst>
            <a:ahLst/>
            <a:cxnLst>
              <a:cxn ang="0">
                <a:pos x="connsiteX0" y="connsiteY0"/>
              </a:cxn>
              <a:cxn ang="0">
                <a:pos x="connsiteX1" y="connsiteY1"/>
              </a:cxn>
              <a:cxn ang="0">
                <a:pos x="connsiteX2" y="connsiteY2"/>
              </a:cxn>
              <a:cxn ang="0">
                <a:pos x="connsiteX3" y="connsiteY3"/>
              </a:cxn>
            </a:cxnLst>
            <a:rect l="l" t="t" r="r" b="b"/>
            <a:pathLst>
              <a:path w="251373" h="718484">
                <a:moveTo>
                  <a:pt x="0" y="718484"/>
                </a:moveTo>
                <a:lnTo>
                  <a:pt x="125686" y="718484"/>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9357" tIns="340213" rIns="119357" bIns="340212"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3" name="任意多边形 62"/>
          <p:cNvSpPr/>
          <p:nvPr/>
        </p:nvSpPr>
        <p:spPr>
          <a:xfrm>
            <a:off x="5475863" y="290411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prstDash val="sysDash"/>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2" tIns="39435" rIns="132103"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4" name="任意多边形 63"/>
          <p:cNvSpPr/>
          <p:nvPr/>
        </p:nvSpPr>
        <p:spPr>
          <a:xfrm>
            <a:off x="3701611" y="2949830"/>
            <a:ext cx="251373" cy="478989"/>
          </a:xfrm>
          <a:custGeom>
            <a:avLst/>
            <a:gdLst>
              <a:gd name="connsiteX0" fmla="*/ 0 w 251373"/>
              <a:gd name="connsiteY0" fmla="*/ 478989 h 478989"/>
              <a:gd name="connsiteX1" fmla="*/ 125686 w 251373"/>
              <a:gd name="connsiteY1" fmla="*/ 478989 h 478989"/>
              <a:gd name="connsiteX2" fmla="*/ 125686 w 251373"/>
              <a:gd name="connsiteY2" fmla="*/ 0 h 478989"/>
              <a:gd name="connsiteX3" fmla="*/ 251373 w 251373"/>
              <a:gd name="connsiteY3" fmla="*/ 0 h 478989"/>
            </a:gdLst>
            <a:ahLst/>
            <a:cxnLst>
              <a:cxn ang="0">
                <a:pos x="connsiteX0" y="connsiteY0"/>
              </a:cxn>
              <a:cxn ang="0">
                <a:pos x="connsiteX1" y="connsiteY1"/>
              </a:cxn>
              <a:cxn ang="0">
                <a:pos x="connsiteX2" y="connsiteY2"/>
              </a:cxn>
              <a:cxn ang="0">
                <a:pos x="connsiteX3" y="connsiteY3"/>
              </a:cxn>
            </a:cxnLst>
            <a:rect l="l" t="t" r="r" b="b"/>
            <a:pathLst>
              <a:path w="251373" h="478989">
                <a:moveTo>
                  <a:pt x="0" y="478989"/>
                </a:moveTo>
                <a:lnTo>
                  <a:pt x="125686" y="478989"/>
                </a:lnTo>
                <a:lnTo>
                  <a:pt x="125686" y="0"/>
                </a:lnTo>
                <a:lnTo>
                  <a:pt x="251373" y="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4864" tIns="225971" rIns="124862" bIns="2259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5" name="任意多边形 64"/>
          <p:cNvSpPr/>
          <p:nvPr/>
        </p:nvSpPr>
        <p:spPr>
          <a:xfrm>
            <a:off x="2193368" y="3383100"/>
            <a:ext cx="251373" cy="91440"/>
          </a:xfrm>
          <a:custGeom>
            <a:avLst/>
            <a:gdLst>
              <a:gd name="connsiteX0" fmla="*/ 0 w 251373"/>
              <a:gd name="connsiteY0" fmla="*/ 45720 h 91440"/>
              <a:gd name="connsiteX1" fmla="*/ 251373 w 251373"/>
              <a:gd name="connsiteY1" fmla="*/ 45720 h 91440"/>
            </a:gdLst>
            <a:ahLst/>
            <a:cxnLst>
              <a:cxn ang="0">
                <a:pos x="connsiteX0" y="connsiteY0"/>
              </a:cxn>
              <a:cxn ang="0">
                <a:pos x="connsiteX1" y="connsiteY1"/>
              </a:cxn>
            </a:cxnLst>
            <a:rect l="l" t="t" r="r" b="b"/>
            <a:pathLst>
              <a:path w="251373" h="91440">
                <a:moveTo>
                  <a:pt x="0" y="45720"/>
                </a:moveTo>
                <a:lnTo>
                  <a:pt x="251373" y="45720"/>
                </a:lnTo>
              </a:path>
            </a:pathLst>
          </a:custGeom>
          <a:noFill/>
          <a:ln>
            <a:solidFill>
              <a:schemeClr val="accent2"/>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2103" tIns="39435" rIns="132102" bIns="3943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7" name="任意多边形 66"/>
          <p:cNvSpPr/>
          <p:nvPr/>
        </p:nvSpPr>
        <p:spPr>
          <a:xfrm>
            <a:off x="3701611" y="1512860"/>
            <a:ext cx="251373" cy="239494"/>
          </a:xfrm>
          <a:custGeom>
            <a:avLst/>
            <a:gdLst>
              <a:gd name="connsiteX0" fmla="*/ 0 w 251373"/>
              <a:gd name="connsiteY0" fmla="*/ 0 h 239494"/>
              <a:gd name="connsiteX1" fmla="*/ 125686 w 251373"/>
              <a:gd name="connsiteY1" fmla="*/ 0 h 239494"/>
              <a:gd name="connsiteX2" fmla="*/ 125686 w 251373"/>
              <a:gd name="connsiteY2" fmla="*/ 239494 h 239494"/>
              <a:gd name="connsiteX3" fmla="*/ 251373 w 251373"/>
              <a:gd name="connsiteY3" fmla="*/ 239494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0"/>
                </a:moveTo>
                <a:lnTo>
                  <a:pt x="125686" y="0"/>
                </a:lnTo>
                <a:lnTo>
                  <a:pt x="125686" y="239494"/>
                </a:lnTo>
                <a:lnTo>
                  <a:pt x="251373" y="239494"/>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8" rIns="129707" bIns="11106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9" name="任意多边形 68"/>
          <p:cNvSpPr/>
          <p:nvPr/>
        </p:nvSpPr>
        <p:spPr>
          <a:xfrm>
            <a:off x="3701611" y="1273365"/>
            <a:ext cx="251373" cy="239494"/>
          </a:xfrm>
          <a:custGeom>
            <a:avLst/>
            <a:gdLst>
              <a:gd name="connsiteX0" fmla="*/ 0 w 251373"/>
              <a:gd name="connsiteY0" fmla="*/ 239494 h 239494"/>
              <a:gd name="connsiteX1" fmla="*/ 125686 w 251373"/>
              <a:gd name="connsiteY1" fmla="*/ 239494 h 239494"/>
              <a:gd name="connsiteX2" fmla="*/ 125686 w 251373"/>
              <a:gd name="connsiteY2" fmla="*/ 0 h 239494"/>
              <a:gd name="connsiteX3" fmla="*/ 251373 w 251373"/>
              <a:gd name="connsiteY3" fmla="*/ 0 h 239494"/>
            </a:gdLst>
            <a:ahLst/>
            <a:cxnLst>
              <a:cxn ang="0">
                <a:pos x="connsiteX0" y="connsiteY0"/>
              </a:cxn>
              <a:cxn ang="0">
                <a:pos x="connsiteX1" y="connsiteY1"/>
              </a:cxn>
              <a:cxn ang="0">
                <a:pos x="connsiteX2" y="connsiteY2"/>
              </a:cxn>
              <a:cxn ang="0">
                <a:pos x="connsiteX3" y="connsiteY3"/>
              </a:cxn>
            </a:cxnLst>
            <a:rect l="l" t="t" r="r" b="b"/>
            <a:pathLst>
              <a:path w="251373" h="239494">
                <a:moveTo>
                  <a:pt x="0" y="239494"/>
                </a:moveTo>
                <a:lnTo>
                  <a:pt x="125686" y="239494"/>
                </a:lnTo>
                <a:lnTo>
                  <a:pt x="125686" y="0"/>
                </a:lnTo>
                <a:lnTo>
                  <a:pt x="251373"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29707" tIns="111068" rIns="129707" bIns="11106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0" name="任意多边形 69"/>
          <p:cNvSpPr/>
          <p:nvPr/>
        </p:nvSpPr>
        <p:spPr>
          <a:xfrm>
            <a:off x="2193368" y="1512860"/>
            <a:ext cx="251373" cy="1915959"/>
          </a:xfrm>
          <a:custGeom>
            <a:avLst/>
            <a:gdLst>
              <a:gd name="connsiteX0" fmla="*/ 0 w 251373"/>
              <a:gd name="connsiteY0" fmla="*/ 1915959 h 1915959"/>
              <a:gd name="connsiteX1" fmla="*/ 125686 w 251373"/>
              <a:gd name="connsiteY1" fmla="*/ 1915959 h 1915959"/>
              <a:gd name="connsiteX2" fmla="*/ 125686 w 251373"/>
              <a:gd name="connsiteY2" fmla="*/ 0 h 1915959"/>
              <a:gd name="connsiteX3" fmla="*/ 251373 w 251373"/>
              <a:gd name="connsiteY3" fmla="*/ 0 h 1915959"/>
            </a:gdLst>
            <a:ahLst/>
            <a:cxnLst>
              <a:cxn ang="0">
                <a:pos x="connsiteX0" y="connsiteY0"/>
              </a:cxn>
              <a:cxn ang="0">
                <a:pos x="connsiteX1" y="connsiteY1"/>
              </a:cxn>
              <a:cxn ang="0">
                <a:pos x="connsiteX2" y="connsiteY2"/>
              </a:cxn>
              <a:cxn ang="0">
                <a:pos x="connsiteX3" y="connsiteY3"/>
              </a:cxn>
            </a:cxnLst>
            <a:rect l="l" t="t" r="r" b="b"/>
            <a:pathLst>
              <a:path w="251373" h="1915959">
                <a:moveTo>
                  <a:pt x="0" y="1915959"/>
                </a:moveTo>
                <a:lnTo>
                  <a:pt x="125686" y="1915959"/>
                </a:lnTo>
                <a:lnTo>
                  <a:pt x="125686" y="0"/>
                </a:lnTo>
                <a:lnTo>
                  <a:pt x="251373" y="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90078" tIns="909670" rIns="90077" bIns="90967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71" name="任意多边形 70"/>
          <p:cNvSpPr/>
          <p:nvPr/>
        </p:nvSpPr>
        <p:spPr>
          <a:xfrm rot="16200000">
            <a:off x="993373" y="3237224"/>
            <a:ext cx="2016799" cy="383191"/>
          </a:xfrm>
          <a:custGeom>
            <a:avLst/>
            <a:gdLst>
              <a:gd name="connsiteX0" fmla="*/ 0 w 2016799"/>
              <a:gd name="connsiteY0" fmla="*/ 0 h 383191"/>
              <a:gd name="connsiteX1" fmla="*/ 2016799 w 2016799"/>
              <a:gd name="connsiteY1" fmla="*/ 0 h 383191"/>
              <a:gd name="connsiteX2" fmla="*/ 2016799 w 2016799"/>
              <a:gd name="connsiteY2" fmla="*/ 383191 h 383191"/>
              <a:gd name="connsiteX3" fmla="*/ 0 w 2016799"/>
              <a:gd name="connsiteY3" fmla="*/ 383191 h 383191"/>
              <a:gd name="connsiteX4" fmla="*/ 0 w 201679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99" h="383191">
                <a:moveTo>
                  <a:pt x="0" y="0"/>
                </a:moveTo>
                <a:lnTo>
                  <a:pt x="2016799" y="0"/>
                </a:lnTo>
                <a:lnTo>
                  <a:pt x="201679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699" rIns="12701" bIns="12700" numCol="1" spcCol="1270" anchor="ctr" anchorCtr="0">
            <a:noAutofit/>
          </a:bodyPr>
          <a:lstStyle/>
          <a:p>
            <a:pPr algn="ctr" defTabSz="889000">
              <a:lnSpc>
                <a:spcPct val="90000"/>
              </a:lnSpc>
              <a:spcBef>
                <a:spcPct val="0"/>
              </a:spcBef>
              <a:spcAft>
                <a:spcPct val="35000"/>
              </a:spcAft>
            </a:pPr>
            <a:r>
              <a:rPr lang="zh-CN" altLang="en-US" sz="2400" smtClean="0">
                <a:solidFill>
                  <a:prstClr val="black">
                    <a:hueOff val="0"/>
                    <a:satOff val="0"/>
                    <a:lumOff val="0"/>
                    <a:alphaOff val="0"/>
                  </a:prstClr>
                </a:solidFill>
                <a:latin typeface="+mj-ea"/>
                <a:ea typeface="方正清刻本悦宋简体" panose="02000000000000000000" pitchFamily="2" charset="-122"/>
              </a:rPr>
              <a:t>唯物辩证法</a:t>
            </a:r>
            <a:endParaRPr lang="zh-CN" altLang="en-US" sz="2400" dirty="0">
              <a:solidFill>
                <a:prstClr val="black">
                  <a:hueOff val="0"/>
                  <a:satOff val="0"/>
                  <a:lumOff val="0"/>
                  <a:alphaOff val="0"/>
                </a:prstClr>
              </a:solidFill>
              <a:latin typeface="+mj-ea"/>
              <a:ea typeface="方正清刻本悦宋简体" panose="02000000000000000000" pitchFamily="2" charset="-122"/>
            </a:endParaRPr>
          </a:p>
        </p:txBody>
      </p:sp>
      <p:sp>
        <p:nvSpPr>
          <p:cNvPr id="72" name="任意多边形 71"/>
          <p:cNvSpPr/>
          <p:nvPr/>
        </p:nvSpPr>
        <p:spPr>
          <a:xfrm>
            <a:off x="2444742" y="132126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4472C4"/>
                </a:solidFill>
                <a:latin typeface="微软雅黑" panose="020B0503020204020204" pitchFamily="34" charset="-122"/>
                <a:ea typeface="微软雅黑" panose="020B0503020204020204" pitchFamily="34" charset="-122"/>
              </a:rPr>
              <a:t>2</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总特征</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73" name="任意多边形 72"/>
          <p:cNvSpPr/>
          <p:nvPr/>
        </p:nvSpPr>
        <p:spPr>
          <a:xfrm>
            <a:off x="3952985" y="1081769"/>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white"/>
                </a:solidFill>
              </a:rPr>
              <a:t>联系</a:t>
            </a:r>
            <a:endParaRPr lang="zh-CN" altLang="en-US" sz="2000" dirty="0">
              <a:solidFill>
                <a:prstClr val="white"/>
              </a:solidFill>
            </a:endParaRPr>
          </a:p>
        </p:txBody>
      </p:sp>
      <p:sp>
        <p:nvSpPr>
          <p:cNvPr id="75" name="任意多边形 74"/>
          <p:cNvSpPr/>
          <p:nvPr/>
        </p:nvSpPr>
        <p:spPr>
          <a:xfrm>
            <a:off x="3952985" y="1560759"/>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发展</a:t>
            </a:r>
            <a:endParaRPr lang="zh-CN" altLang="en-US" sz="2000" dirty="0">
              <a:solidFill>
                <a:prstClr val="black">
                  <a:hueOff val="0"/>
                  <a:satOff val="0"/>
                  <a:lumOff val="0"/>
                  <a:alphaOff val="0"/>
                </a:prstClr>
              </a:solidFill>
            </a:endParaRPr>
          </a:p>
        </p:txBody>
      </p:sp>
      <p:sp>
        <p:nvSpPr>
          <p:cNvPr id="77" name="任意多边形 76"/>
          <p:cNvSpPr/>
          <p:nvPr/>
        </p:nvSpPr>
        <p:spPr>
          <a:xfrm>
            <a:off x="2444742" y="323722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ED7D31"/>
                </a:solidFill>
                <a:latin typeface="微软雅黑" panose="020B0503020204020204" pitchFamily="34" charset="-122"/>
                <a:ea typeface="微软雅黑" panose="020B0503020204020204" pitchFamily="34" charset="-122"/>
              </a:rPr>
              <a:t>3</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规律</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78" name="任意多边形 77"/>
          <p:cNvSpPr/>
          <p:nvPr/>
        </p:nvSpPr>
        <p:spPr>
          <a:xfrm>
            <a:off x="3952985" y="275823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white"/>
                </a:solidFill>
              </a:rPr>
              <a:t>对立统一</a:t>
            </a:r>
            <a:endParaRPr lang="zh-CN" altLang="en-US" sz="2000" b="1" dirty="0">
              <a:solidFill>
                <a:prstClr val="white"/>
              </a:solidFill>
            </a:endParaRPr>
          </a:p>
        </p:txBody>
      </p:sp>
      <p:sp>
        <p:nvSpPr>
          <p:cNvPr id="79" name="任意多边形 78"/>
          <p:cNvSpPr/>
          <p:nvPr/>
        </p:nvSpPr>
        <p:spPr>
          <a:xfrm>
            <a:off x="5727237" y="275823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动力</a:t>
            </a:r>
            <a:endParaRPr lang="zh-CN" altLang="en-US" sz="2000" dirty="0">
              <a:solidFill>
                <a:prstClr val="black">
                  <a:hueOff val="0"/>
                  <a:satOff val="0"/>
                  <a:lumOff val="0"/>
                  <a:alphaOff val="0"/>
                </a:prstClr>
              </a:solidFill>
            </a:endParaRPr>
          </a:p>
        </p:txBody>
      </p:sp>
      <p:sp>
        <p:nvSpPr>
          <p:cNvPr id="80" name="任意多边形 79"/>
          <p:cNvSpPr/>
          <p:nvPr/>
        </p:nvSpPr>
        <p:spPr>
          <a:xfrm>
            <a:off x="7235480" y="203974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同一性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斗争性</a:t>
            </a:r>
            <a:endParaRPr lang="zh-CN" altLang="en-US" sz="2000" dirty="0">
              <a:solidFill>
                <a:prstClr val="black">
                  <a:hueOff val="0"/>
                  <a:satOff val="0"/>
                  <a:lumOff val="0"/>
                  <a:alphaOff val="0"/>
                </a:prstClr>
              </a:solidFill>
            </a:endParaRPr>
          </a:p>
        </p:txBody>
      </p:sp>
      <p:sp>
        <p:nvSpPr>
          <p:cNvPr id="81" name="任意多边形 80"/>
          <p:cNvSpPr/>
          <p:nvPr/>
        </p:nvSpPr>
        <p:spPr>
          <a:xfrm>
            <a:off x="7235480" y="251873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内因</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外因</a:t>
            </a:r>
            <a:endParaRPr lang="zh-CN" altLang="en-US" sz="2000" dirty="0">
              <a:solidFill>
                <a:prstClr val="black">
                  <a:hueOff val="0"/>
                  <a:satOff val="0"/>
                  <a:lumOff val="0"/>
                  <a:alphaOff val="0"/>
                </a:prstClr>
              </a:solidFill>
            </a:endParaRPr>
          </a:p>
        </p:txBody>
      </p:sp>
      <p:sp>
        <p:nvSpPr>
          <p:cNvPr id="82" name="任意多边形 81"/>
          <p:cNvSpPr/>
          <p:nvPr/>
        </p:nvSpPr>
        <p:spPr>
          <a:xfrm>
            <a:off x="7235480" y="299772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white"/>
                </a:solidFill>
              </a:rPr>
              <a:t>普遍性</a:t>
            </a:r>
            <a:r>
              <a:rPr lang="en-US" altLang="zh-CN" sz="2000" dirty="0">
                <a:solidFill>
                  <a:prstClr val="white"/>
                </a:solidFill>
              </a:rPr>
              <a:t>VS</a:t>
            </a:r>
            <a:r>
              <a:rPr lang="zh-CN" altLang="en-US" sz="2000" dirty="0">
                <a:solidFill>
                  <a:prstClr val="white"/>
                </a:solidFill>
              </a:rPr>
              <a:t>特殊性</a:t>
            </a:r>
            <a:endParaRPr lang="zh-CN" altLang="en-US" sz="2000" dirty="0">
              <a:solidFill>
                <a:prstClr val="white"/>
              </a:solidFill>
            </a:endParaRPr>
          </a:p>
        </p:txBody>
      </p:sp>
      <p:sp>
        <p:nvSpPr>
          <p:cNvPr id="83" name="任意多边形 82"/>
          <p:cNvSpPr/>
          <p:nvPr/>
        </p:nvSpPr>
        <p:spPr>
          <a:xfrm>
            <a:off x="7235480" y="3476719"/>
            <a:ext cx="1942348"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a:solidFill>
                  <a:prstClr val="white"/>
                </a:solidFill>
              </a:rPr>
              <a:t>不平衡性</a:t>
            </a:r>
            <a:endParaRPr lang="zh-CN" altLang="en-US" sz="2000" dirty="0">
              <a:solidFill>
                <a:prstClr val="white"/>
              </a:solidFill>
            </a:endParaRPr>
          </a:p>
        </p:txBody>
      </p:sp>
      <p:sp>
        <p:nvSpPr>
          <p:cNvPr id="84" name="任意多边形 83"/>
          <p:cNvSpPr/>
          <p:nvPr/>
        </p:nvSpPr>
        <p:spPr>
          <a:xfrm>
            <a:off x="9408742" y="3237224"/>
            <a:ext cx="192188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主次矛盾</a:t>
            </a:r>
            <a:endParaRPr lang="zh-CN" altLang="en-US" sz="2000" dirty="0">
              <a:solidFill>
                <a:prstClr val="black">
                  <a:hueOff val="0"/>
                  <a:satOff val="0"/>
                  <a:lumOff val="0"/>
                  <a:alphaOff val="0"/>
                </a:prstClr>
              </a:solidFill>
            </a:endParaRPr>
          </a:p>
        </p:txBody>
      </p:sp>
      <p:sp>
        <p:nvSpPr>
          <p:cNvPr id="85" name="任意多边形 84"/>
          <p:cNvSpPr/>
          <p:nvPr/>
        </p:nvSpPr>
        <p:spPr>
          <a:xfrm>
            <a:off x="9408742" y="3716214"/>
            <a:ext cx="192188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矛盾的主次方面</a:t>
            </a:r>
            <a:endParaRPr lang="zh-CN" altLang="en-US" sz="2000" dirty="0">
              <a:solidFill>
                <a:prstClr val="black">
                  <a:hueOff val="0"/>
                  <a:satOff val="0"/>
                  <a:lumOff val="0"/>
                  <a:alphaOff val="0"/>
                </a:prstClr>
              </a:solidFill>
            </a:endParaRPr>
          </a:p>
        </p:txBody>
      </p:sp>
      <p:sp>
        <p:nvSpPr>
          <p:cNvPr id="86" name="任意多边形 85"/>
          <p:cNvSpPr/>
          <p:nvPr/>
        </p:nvSpPr>
        <p:spPr>
          <a:xfrm>
            <a:off x="3952985" y="323722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solidFill>
            <a:srgbClr val="C00000"/>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white"/>
                </a:solidFill>
              </a:rPr>
              <a:t>质量互变</a:t>
            </a:r>
            <a:endParaRPr lang="zh-CN" altLang="en-US" sz="2000" b="1" dirty="0">
              <a:solidFill>
                <a:prstClr val="white"/>
              </a:solidFill>
            </a:endParaRPr>
          </a:p>
        </p:txBody>
      </p:sp>
      <p:sp>
        <p:nvSpPr>
          <p:cNvPr id="87" name="任意多边形 86"/>
          <p:cNvSpPr/>
          <p:nvPr/>
        </p:nvSpPr>
        <p:spPr>
          <a:xfrm>
            <a:off x="5727237" y="323722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状态</a:t>
            </a:r>
            <a:endParaRPr lang="zh-CN" altLang="en-US" sz="2000" dirty="0">
              <a:solidFill>
                <a:prstClr val="black">
                  <a:hueOff val="0"/>
                  <a:satOff val="0"/>
                  <a:lumOff val="0"/>
                  <a:alphaOff val="0"/>
                </a:prstClr>
              </a:solidFill>
            </a:endParaRPr>
          </a:p>
        </p:txBody>
      </p:sp>
      <p:sp>
        <p:nvSpPr>
          <p:cNvPr id="88" name="任意多边形 87"/>
          <p:cNvSpPr/>
          <p:nvPr/>
        </p:nvSpPr>
        <p:spPr>
          <a:xfrm>
            <a:off x="3952985" y="3716214"/>
            <a:ext cx="1522877"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否定之否定</a:t>
            </a:r>
            <a:endParaRPr lang="zh-CN" altLang="en-US" sz="2000" dirty="0">
              <a:solidFill>
                <a:prstClr val="black">
                  <a:hueOff val="0"/>
                  <a:satOff val="0"/>
                  <a:lumOff val="0"/>
                  <a:alphaOff val="0"/>
                </a:prstClr>
              </a:solidFill>
            </a:endParaRPr>
          </a:p>
        </p:txBody>
      </p:sp>
      <p:sp>
        <p:nvSpPr>
          <p:cNvPr id="89" name="任意多边形 88"/>
          <p:cNvSpPr/>
          <p:nvPr/>
        </p:nvSpPr>
        <p:spPr>
          <a:xfrm>
            <a:off x="5727237" y="3716214"/>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2"/>
            </a:solidFill>
            <a:prstDash val="sysDash"/>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趋势</a:t>
            </a:r>
            <a:endParaRPr lang="zh-CN" altLang="en-US" sz="2000" dirty="0">
              <a:solidFill>
                <a:prstClr val="black">
                  <a:hueOff val="0"/>
                  <a:satOff val="0"/>
                  <a:lumOff val="0"/>
                  <a:alphaOff val="0"/>
                </a:prstClr>
              </a:solidFill>
            </a:endParaRPr>
          </a:p>
        </p:txBody>
      </p:sp>
      <p:sp>
        <p:nvSpPr>
          <p:cNvPr id="90" name="任意多边形 89"/>
          <p:cNvSpPr/>
          <p:nvPr/>
        </p:nvSpPr>
        <p:spPr>
          <a:xfrm>
            <a:off x="2444742" y="5286190"/>
            <a:ext cx="125686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altLang="zh-CN" sz="2800" b="1" dirty="0" smtClean="0">
                <a:solidFill>
                  <a:srgbClr val="70AD47">
                    <a:lumMod val="75000"/>
                  </a:srgbClr>
                </a:solidFill>
                <a:latin typeface="微软雅黑" panose="020B0503020204020204" pitchFamily="34" charset="-122"/>
                <a:ea typeface="微软雅黑" panose="020B0503020204020204" pitchFamily="34" charset="-122"/>
              </a:rPr>
              <a:t>5</a:t>
            </a:r>
            <a:r>
              <a:rPr lang="zh-CN" altLang="en-US" sz="20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范畴</a:t>
            </a:r>
            <a:endPar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91" name="任意多边形 90"/>
          <p:cNvSpPr/>
          <p:nvPr/>
        </p:nvSpPr>
        <p:spPr>
          <a:xfrm>
            <a:off x="3952985" y="432821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原因</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结果</a:t>
            </a:r>
            <a:endParaRPr lang="zh-CN" altLang="en-US" sz="2000" dirty="0">
              <a:solidFill>
                <a:prstClr val="black">
                  <a:hueOff val="0"/>
                  <a:satOff val="0"/>
                  <a:lumOff val="0"/>
                  <a:alphaOff val="0"/>
                </a:prstClr>
              </a:solidFill>
            </a:endParaRPr>
          </a:p>
        </p:txBody>
      </p:sp>
      <p:sp>
        <p:nvSpPr>
          <p:cNvPr id="92" name="任意多边形 91"/>
          <p:cNvSpPr/>
          <p:nvPr/>
        </p:nvSpPr>
        <p:spPr>
          <a:xfrm>
            <a:off x="3952985" y="480720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必然性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偶然性</a:t>
            </a:r>
            <a:endParaRPr lang="zh-CN" altLang="en-US" sz="2000" dirty="0">
              <a:solidFill>
                <a:prstClr val="black">
                  <a:hueOff val="0"/>
                  <a:satOff val="0"/>
                  <a:lumOff val="0"/>
                  <a:alphaOff val="0"/>
                </a:prstClr>
              </a:solidFill>
            </a:endParaRPr>
          </a:p>
        </p:txBody>
      </p:sp>
      <p:sp>
        <p:nvSpPr>
          <p:cNvPr id="93" name="任意多边形 92"/>
          <p:cNvSpPr/>
          <p:nvPr/>
        </p:nvSpPr>
        <p:spPr>
          <a:xfrm>
            <a:off x="3952985" y="528619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可能性</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现实性</a:t>
            </a:r>
            <a:endParaRPr lang="zh-CN" altLang="en-US" sz="2000" dirty="0">
              <a:solidFill>
                <a:prstClr val="black">
                  <a:hueOff val="0"/>
                  <a:satOff val="0"/>
                  <a:lumOff val="0"/>
                  <a:alphaOff val="0"/>
                </a:prstClr>
              </a:solidFill>
            </a:endParaRPr>
          </a:p>
        </p:txBody>
      </p:sp>
      <p:sp>
        <p:nvSpPr>
          <p:cNvPr id="94" name="任意多边形 93"/>
          <p:cNvSpPr/>
          <p:nvPr/>
        </p:nvSpPr>
        <p:spPr>
          <a:xfrm>
            <a:off x="3952985" y="576518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内容</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形式</a:t>
            </a:r>
            <a:endParaRPr lang="zh-CN" altLang="en-US" sz="2000" dirty="0">
              <a:solidFill>
                <a:prstClr val="black">
                  <a:hueOff val="0"/>
                  <a:satOff val="0"/>
                  <a:lumOff val="0"/>
                  <a:alphaOff val="0"/>
                </a:prstClr>
              </a:solidFill>
            </a:endParaRPr>
          </a:p>
        </p:txBody>
      </p:sp>
      <p:sp>
        <p:nvSpPr>
          <p:cNvPr id="95" name="任意多边形 94"/>
          <p:cNvSpPr/>
          <p:nvPr/>
        </p:nvSpPr>
        <p:spPr>
          <a:xfrm>
            <a:off x="3952985" y="6244170"/>
            <a:ext cx="2132509" cy="383191"/>
          </a:xfrm>
          <a:custGeom>
            <a:avLst/>
            <a:gdLst>
              <a:gd name="connsiteX0" fmla="*/ 0 w 1256869"/>
              <a:gd name="connsiteY0" fmla="*/ 0 h 383191"/>
              <a:gd name="connsiteX1" fmla="*/ 1256869 w 1256869"/>
              <a:gd name="connsiteY1" fmla="*/ 0 h 383191"/>
              <a:gd name="connsiteX2" fmla="*/ 1256869 w 1256869"/>
              <a:gd name="connsiteY2" fmla="*/ 383191 h 383191"/>
              <a:gd name="connsiteX3" fmla="*/ 0 w 1256869"/>
              <a:gd name="connsiteY3" fmla="*/ 383191 h 383191"/>
              <a:gd name="connsiteX4" fmla="*/ 0 w 1256869"/>
              <a:gd name="connsiteY4" fmla="*/ 0 h 38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69" h="383191">
                <a:moveTo>
                  <a:pt x="0" y="0"/>
                </a:moveTo>
                <a:lnTo>
                  <a:pt x="1256869" y="0"/>
                </a:lnTo>
                <a:lnTo>
                  <a:pt x="1256869" y="383191"/>
                </a:lnTo>
                <a:lnTo>
                  <a:pt x="0" y="383191"/>
                </a:lnTo>
                <a:lnTo>
                  <a:pt x="0" y="0"/>
                </a:lnTo>
                <a:close/>
              </a:path>
            </a:pathLst>
          </a:custGeom>
          <a:ln>
            <a:solidFill>
              <a:schemeClr val="accent6">
                <a:lumMod val="75000"/>
              </a:schemeClr>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本质</a:t>
            </a:r>
            <a:r>
              <a:rPr lang="en-US" altLang="zh-CN" sz="2000" dirty="0" smtClean="0">
                <a:solidFill>
                  <a:prstClr val="black">
                    <a:hueOff val="0"/>
                    <a:satOff val="0"/>
                    <a:lumOff val="0"/>
                    <a:alphaOff val="0"/>
                  </a:prstClr>
                </a:solidFill>
              </a:rPr>
              <a:t>VS</a:t>
            </a:r>
            <a:r>
              <a:rPr lang="zh-CN" altLang="en-US" sz="2000" dirty="0" smtClean="0">
                <a:solidFill>
                  <a:prstClr val="black">
                    <a:hueOff val="0"/>
                    <a:satOff val="0"/>
                    <a:lumOff val="0"/>
                    <a:alphaOff val="0"/>
                  </a:prstClr>
                </a:solidFill>
              </a:rPr>
              <a:t>现象</a:t>
            </a:r>
            <a:endParaRPr lang="zh-CN" altLang="en-US" sz="2000" dirty="0">
              <a:solidFill>
                <a:prstClr val="black">
                  <a:hueOff val="0"/>
                  <a:satOff val="0"/>
                  <a:lumOff val="0"/>
                  <a:alphaOff val="0"/>
                </a:prstClr>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buNone/>
            </a:pPr>
            <a:r>
              <a:rPr lang="en-US" sz="2400" dirty="0"/>
              <a:t>#</a:t>
            </a:r>
            <a:r>
              <a:rPr sz="2400" dirty="0"/>
              <a:t>马克思主义理论体系基本组成部分不包括（ ）</a:t>
            </a:r>
            <a:endParaRPr sz="2400" dirty="0"/>
          </a:p>
          <a:p>
            <a:pPr marL="0" indent="0">
              <a:buNone/>
            </a:pPr>
            <a:r>
              <a:rPr sz="2400" dirty="0"/>
              <a:t>A、 民主社会主义</a:t>
            </a:r>
            <a:endParaRPr sz="2400" dirty="0"/>
          </a:p>
          <a:p>
            <a:pPr marL="0" indent="0">
              <a:buNone/>
            </a:pPr>
            <a:r>
              <a:rPr sz="2400" dirty="0"/>
              <a:t>B、 科学社会主义</a:t>
            </a:r>
            <a:endParaRPr sz="2400" dirty="0"/>
          </a:p>
          <a:p>
            <a:pPr marL="0" indent="0">
              <a:buNone/>
            </a:pPr>
            <a:r>
              <a:rPr sz="2400" dirty="0"/>
              <a:t>C、 马克思主义哲学</a:t>
            </a:r>
            <a:endParaRPr sz="2400" dirty="0"/>
          </a:p>
          <a:p>
            <a:pPr marL="0" indent="0">
              <a:buNone/>
            </a:pPr>
            <a:r>
              <a:rPr sz="2400" dirty="0"/>
              <a:t>D、 马克思主义政治经济学</a:t>
            </a:r>
            <a:endParaRPr sz="2400" dirty="0"/>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buNone/>
            </a:pPr>
            <a:r>
              <a:rPr lang="en-US" sz="2400" dirty="0"/>
              <a:t>#</a:t>
            </a:r>
            <a:r>
              <a:rPr sz="2400" dirty="0"/>
              <a:t>马克思主义理论体系基本组成部分不包括（</a:t>
            </a:r>
            <a:r>
              <a:rPr lang="en-US" sz="2400" b="1" dirty="0">
                <a:solidFill>
                  <a:srgbClr val="FF0000"/>
                </a:solidFill>
              </a:rPr>
              <a:t>A</a:t>
            </a:r>
            <a:r>
              <a:rPr sz="2400" b="1" dirty="0">
                <a:solidFill>
                  <a:srgbClr val="FF0000"/>
                </a:solidFill>
              </a:rPr>
              <a:t> </a:t>
            </a:r>
            <a:r>
              <a:rPr sz="2400" dirty="0"/>
              <a:t>）</a:t>
            </a:r>
            <a:endParaRPr sz="2400" dirty="0"/>
          </a:p>
          <a:p>
            <a:pPr marL="0" indent="0">
              <a:buNone/>
            </a:pPr>
            <a:r>
              <a:rPr sz="2400" b="1" dirty="0">
                <a:solidFill>
                  <a:srgbClr val="FF0000"/>
                </a:solidFill>
              </a:rPr>
              <a:t>A、 民主社会主义</a:t>
            </a:r>
            <a:endParaRPr sz="2400" b="1" dirty="0">
              <a:solidFill>
                <a:srgbClr val="FF0000"/>
              </a:solidFill>
            </a:endParaRPr>
          </a:p>
          <a:p>
            <a:pPr marL="0" indent="0">
              <a:buNone/>
            </a:pPr>
            <a:r>
              <a:rPr sz="2400" dirty="0"/>
              <a:t>B、 科学社会主义</a:t>
            </a:r>
            <a:endParaRPr sz="2400" dirty="0"/>
          </a:p>
          <a:p>
            <a:pPr marL="0" indent="0">
              <a:buNone/>
            </a:pPr>
            <a:r>
              <a:rPr sz="2400" dirty="0"/>
              <a:t>C、 马克思主义哲学</a:t>
            </a:r>
            <a:endParaRPr sz="2400" dirty="0"/>
          </a:p>
          <a:p>
            <a:pPr marL="0" indent="0">
              <a:buNone/>
            </a:pPr>
            <a:r>
              <a:rPr sz="2400" dirty="0"/>
              <a:t>D、 </a:t>
            </a:r>
            <a:r>
              <a:rPr sz="2400" dirty="0" err="1" smtClean="0"/>
              <a:t>马克思主义政治经济学</a:t>
            </a:r>
            <a:endParaRPr lang="en-US" sz="2400" dirty="0" smtClean="0"/>
          </a:p>
          <a:p>
            <a:pPr marL="0" indent="0">
              <a:buNone/>
            </a:pPr>
            <a:r>
              <a:rPr lang="zh-CN" altLang="en-US" sz="2400" dirty="0"/>
              <a:t>解析 马克思主义作为工人阶级和人类解放的科学，是包括马克思主义哲学、 政治经济学和科学社会主义在内的统一整体。 </a:t>
            </a:r>
            <a:endParaRPr sz="2400" dirty="0"/>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p:cNvSpPr txBox="1"/>
          <p:nvPr>
            <p:custDataLst>
              <p:tags r:id="rId1"/>
            </p:custDataLst>
          </p:nvPr>
        </p:nvSpPr>
        <p:spPr>
          <a:xfrm>
            <a:off x="335360" y="1130620"/>
            <a:ext cx="6810528" cy="952740"/>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知识点</a:t>
            </a:r>
            <a:r>
              <a:rPr lang="en-US" altLang="zh-CN" sz="2400" dirty="0" smtClean="0">
                <a:solidFill>
                  <a:schemeClr val="tx1"/>
                </a:solidFill>
                <a:latin typeface="微软雅黑" panose="020B0503020204020204" pitchFamily="34" charset="-122"/>
                <a:ea typeface="微软雅黑" panose="020B0503020204020204" pitchFamily="34" charset="-122"/>
              </a:rPr>
              <a:t>3】</a:t>
            </a:r>
            <a:r>
              <a:rPr lang="zh-CN" altLang="en-US" sz="2400" dirty="0" smtClean="0">
                <a:solidFill>
                  <a:schemeClr val="tx1"/>
                </a:solidFill>
                <a:latin typeface="微软雅黑" panose="020B0503020204020204" pitchFamily="34" charset="-122"/>
                <a:ea typeface="微软雅黑" panose="020B0503020204020204" pitchFamily="34" charset="-122"/>
              </a:rPr>
              <a:t>马克思主义在实践中不断发展</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177925" y="130602"/>
            <a:ext cx="12192000" cy="1188710"/>
            <a:chOff x="1163955" y="116632"/>
            <a:chExt cx="12192000" cy="1188710"/>
          </a:xfrm>
          <a:noFill/>
        </p:grpSpPr>
        <p:sp>
          <p:nvSpPr>
            <p:cNvPr id="9" name="矩形 8"/>
            <p:cNvSpPr/>
            <p:nvPr/>
          </p:nvSpPr>
          <p:spPr>
            <a:xfrm>
              <a:off x="1163955" y="468630"/>
              <a:ext cx="12192000" cy="836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solidFill>
                    <a:schemeClr val="tx1"/>
                  </a:solidFill>
                  <a:latin typeface="方正清刻本悦宋简体" panose="02000000000000000000" pitchFamily="2" charset="-122"/>
                  <a:ea typeface="方正清刻本悦宋简体" panose="02000000000000000000" pitchFamily="2" charset="-122"/>
                </a:rPr>
                <a:t>第一节  马克思主义的产生和发展</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10" name="TextBox 9"/>
            <p:cNvSpPr txBox="1"/>
            <p:nvPr/>
          </p:nvSpPr>
          <p:spPr>
            <a:xfrm>
              <a:off x="11064552" y="116632"/>
              <a:ext cx="922195" cy="523220"/>
            </a:xfrm>
            <a:prstGeom prst="rect">
              <a:avLst/>
            </a:prstGeom>
            <a:grpFill/>
          </p:spPr>
          <p:txBody>
            <a:bodyPr wrap="square" rtlCol="0">
              <a:spAutoFit/>
            </a:bodyPr>
            <a:lstStyle/>
            <a:p>
              <a:r>
                <a:rPr lang="zh-CN" altLang="en-US" sz="2800" b="1" dirty="0">
                  <a:solidFill>
                    <a:schemeClr val="bg1"/>
                  </a:solidFill>
                  <a:latin typeface="楷体" panose="02010609060101010101" pitchFamily="49" charset="-122"/>
                  <a:ea typeface="楷体" panose="02010609060101010101" pitchFamily="49" charset="-122"/>
                </a:rPr>
                <a:t>绪论</a:t>
              </a:r>
              <a:endParaRPr lang="zh-CN" altLang="en-US" sz="2800" b="1" dirty="0">
                <a:solidFill>
                  <a:schemeClr val="bg1"/>
                </a:solidFill>
                <a:latin typeface="楷体" panose="02010609060101010101" pitchFamily="49" charset="-122"/>
                <a:ea typeface="楷体" panose="02010609060101010101" pitchFamily="49" charset="-122"/>
              </a:endParaRPr>
            </a:p>
          </p:txBody>
        </p:sp>
      </p:grpSp>
      <p:pic>
        <p:nvPicPr>
          <p:cNvPr id="97282" name="Picture 2"/>
          <p:cNvPicPr>
            <a:picLocks noChangeAspect="1" noChangeArrowheads="1"/>
          </p:cNvPicPr>
          <p:nvPr/>
        </p:nvPicPr>
        <p:blipFill>
          <a:blip r:embed="rId2" cstate="print"/>
          <a:srcRect/>
          <a:stretch>
            <a:fillRect/>
          </a:stretch>
        </p:blipFill>
        <p:spPr bwMode="auto">
          <a:xfrm>
            <a:off x="1625412" y="4349128"/>
            <a:ext cx="1584176" cy="225440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a:stretch>
            <a:fillRect/>
          </a:stretch>
        </p:blipFill>
        <p:spPr bwMode="auto">
          <a:xfrm flipH="1">
            <a:off x="7740858" y="4289125"/>
            <a:ext cx="1631504" cy="2254404"/>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a:stretch>
            <a:fillRect/>
          </a:stretch>
        </p:blipFill>
        <p:spPr bwMode="auto">
          <a:xfrm>
            <a:off x="3546475" y="4357370"/>
            <a:ext cx="1534160" cy="2127250"/>
          </a:xfrm>
          <a:prstGeom prst="rect">
            <a:avLst/>
          </a:prstGeom>
          <a:noFill/>
          <a:ln w="9525">
            <a:noFill/>
            <a:miter lim="800000"/>
            <a:headEnd/>
            <a:tailEnd/>
          </a:ln>
        </p:spPr>
      </p:pic>
      <p:pic>
        <p:nvPicPr>
          <p:cNvPr id="4" name="Picture 1"/>
          <p:cNvPicPr>
            <a:picLocks noChangeAspect="1" noChangeArrowheads="1"/>
          </p:cNvPicPr>
          <p:nvPr/>
        </p:nvPicPr>
        <p:blipFill>
          <a:blip r:embed="rId4" cstate="print"/>
          <a:srcRect/>
          <a:stretch>
            <a:fillRect/>
          </a:stretch>
        </p:blipFill>
        <p:spPr bwMode="auto">
          <a:xfrm>
            <a:off x="5753100" y="4349115"/>
            <a:ext cx="1631950" cy="2135505"/>
          </a:xfrm>
          <a:prstGeom prst="rect">
            <a:avLst/>
          </a:prstGeom>
          <a:noFill/>
          <a:ln w="9525">
            <a:noFill/>
            <a:miter lim="800000"/>
            <a:headEnd/>
            <a:tailEnd/>
          </a:ln>
        </p:spPr>
      </p:pic>
      <p:sp>
        <p:nvSpPr>
          <p:cNvPr id="6" name="内容占位符 2"/>
          <p:cNvSpPr>
            <a:spLocks noGrp="1"/>
          </p:cNvSpPr>
          <p:nvPr/>
        </p:nvSpPr>
        <p:spPr>
          <a:xfrm>
            <a:off x="570865" y="2083435"/>
            <a:ext cx="9244330" cy="4509135"/>
          </a:xfrm>
          <a:prstGeom prst="rect">
            <a:avLst/>
          </a:prstGeom>
        </p:spPr>
        <p:txBody>
          <a:bodyPr vert="horz" lIns="91440" tIns="45720" rIns="91440" bIns="45720" rtlCol="0">
            <a:normAutofit/>
          </a:bodyPr>
          <a:lstStyle>
            <a:lvl1pPr marL="285750" indent="-285750" algn="just" defTabSz="685800" rtl="0" eaLnBrk="1" latinLnBrk="0" hangingPunct="1">
              <a:spcBef>
                <a:spcPts val="300"/>
              </a:spcBef>
              <a:spcAft>
                <a:spcPts val="300"/>
              </a:spcAft>
              <a:buClrTx/>
              <a:buSzPct val="100000"/>
              <a:buFont typeface="Arial" panose="020B0604020202020204" pitchFamily="34" charset="0"/>
              <a:buChar char="•"/>
              <a:defRPr sz="2400" kern="1200" baseline="0">
                <a:solidFill>
                  <a:schemeClr val="bg2"/>
                </a:solidFill>
                <a:latin typeface="Arial" panose="020B0604020202020204" pitchFamily="34" charset="0"/>
                <a:ea typeface="黑体" panose="02010609060101010101" pitchFamily="49" charset="-122"/>
                <a:cs typeface="+mn-cs"/>
              </a:defRPr>
            </a:lvl1pPr>
            <a:lvl2pPr marL="0" indent="0" algn="just" defTabSz="685800" rtl="0" eaLnBrk="1" latinLnBrk="0" hangingPunct="1">
              <a:lnSpc>
                <a:spcPct val="150000"/>
              </a:lnSpc>
              <a:spcBef>
                <a:spcPts val="600"/>
              </a:spcBef>
              <a:spcAft>
                <a:spcPts val="600"/>
              </a:spcAft>
              <a:buClr>
                <a:schemeClr val="accent2">
                  <a:lumMod val="60000"/>
                  <a:lumOff val="40000"/>
                </a:schemeClr>
              </a:buClr>
              <a:buFont typeface="幼圆" panose="02010509060101010101" pitchFamily="49" charset="-122"/>
              <a:buNone/>
              <a:defRPr sz="1800" kern="1200" baseline="0">
                <a:solidFill>
                  <a:schemeClr val="bg2"/>
                </a:solidFill>
                <a:latin typeface="Arial" panose="020B0604020202020204" pitchFamily="34" charset="0"/>
                <a:ea typeface="黑体" panose="02010609060101010101" pitchFamily="49" charset="-122"/>
                <a:cs typeface="+mn-cs"/>
              </a:defRPr>
            </a:lvl2pPr>
            <a:lvl3pPr marL="857250" indent="-171450" algn="l" defTabSz="685800" rtl="0" eaLnBrk="1" latinLnBrk="0" hangingPunct="1">
              <a:spcBef>
                <a:spcPts val="300"/>
              </a:spcBef>
              <a:spcAft>
                <a:spcPts val="300"/>
              </a:spcAft>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charset="0"/>
              <a:buNone/>
            </a:pPr>
            <a:r>
              <a:rPr lang="en-US" altLang="zh-CN" sz="2800" dirty="0">
                <a:solidFill>
                  <a:schemeClr val="tx1"/>
                </a:solidFill>
                <a:latin typeface="微软雅黑" panose="020B0503020204020204" pitchFamily="34" charset="-122"/>
                <a:ea typeface="微软雅黑" panose="020B0503020204020204" pitchFamily="34" charset="-122"/>
              </a:rPr>
              <a:t>step 1</a:t>
            </a:r>
            <a:r>
              <a:rPr lang="zh-CN" altLang="en-US" sz="2800" dirty="0">
                <a:solidFill>
                  <a:schemeClr val="tx1"/>
                </a:solidFill>
                <a:latin typeface="微软雅黑" panose="020B0503020204020204" pitchFamily="34" charset="-122"/>
                <a:ea typeface="微软雅黑" panose="020B0503020204020204" pitchFamily="34" charset="-122"/>
              </a:rPr>
              <a:t>：公开问世（标志）：</a:t>
            </a:r>
            <a:endParaRPr lang="zh-CN" altLang="en-US" sz="2800" dirty="0">
              <a:solidFill>
                <a:schemeClr val="tx1"/>
              </a:solidFill>
              <a:latin typeface="微软雅黑" panose="020B0503020204020204" pitchFamily="34" charset="-122"/>
              <a:ea typeface="微软雅黑" panose="020B0503020204020204" pitchFamily="34" charset="-122"/>
            </a:endParaRPr>
          </a:p>
          <a:p>
            <a:pPr marL="0" indent="0" eaLnBrk="1" hangingPunct="1">
              <a:lnSpc>
                <a:spcPct val="150000"/>
              </a:lnSpc>
              <a:buNone/>
            </a:pPr>
            <a:r>
              <a:rPr lang="zh-CN" altLang="zh-CN" sz="2800" dirty="0">
                <a:solidFill>
                  <a:schemeClr val="tx1"/>
                </a:solidFill>
                <a:latin typeface="微软雅黑" panose="020B0503020204020204" pitchFamily="34" charset="-122"/>
                <a:ea typeface="微软雅黑" panose="020B0503020204020204" pitchFamily="34" charset="-122"/>
                <a:sym typeface="+mn-ea"/>
              </a:rPr>
              <a:t>        1847  马克思</a:t>
            </a:r>
            <a:r>
              <a:rPr lang="zh-CN" altLang="zh-CN" sz="2800" b="1" dirty="0">
                <a:solidFill>
                  <a:srgbClr val="C00000"/>
                </a:solidFill>
                <a:latin typeface="微软雅黑" panose="020B0503020204020204" pitchFamily="34" charset="-122"/>
                <a:ea typeface="微软雅黑" panose="020B0503020204020204" pitchFamily="34" charset="-122"/>
                <a:sym typeface="+mn-ea"/>
              </a:rPr>
              <a:t>《</a:t>
            </a:r>
            <a:r>
              <a:rPr lang="zh-CN" altLang="en-US" sz="2800" b="1" dirty="0">
                <a:solidFill>
                  <a:srgbClr val="C00000"/>
                </a:solidFill>
                <a:latin typeface="微软雅黑" panose="020B0503020204020204" pitchFamily="34" charset="-122"/>
                <a:ea typeface="微软雅黑" panose="020B0503020204020204" pitchFamily="34" charset="-122"/>
                <a:sym typeface="+mn-ea"/>
              </a:rPr>
              <a:t>哲学的贫困</a:t>
            </a:r>
            <a:r>
              <a:rPr lang="zh-CN" altLang="zh-CN" sz="2800" b="1" dirty="0">
                <a:solidFill>
                  <a:srgbClr val="C00000"/>
                </a:solidFill>
                <a:latin typeface="微软雅黑" panose="020B0503020204020204" pitchFamily="34" charset="-122"/>
                <a:ea typeface="微软雅黑" panose="020B0503020204020204" pitchFamily="34" charset="-122"/>
                <a:sym typeface="+mn-ea"/>
              </a:rPr>
              <a:t>》</a:t>
            </a:r>
            <a:endParaRPr lang="zh-CN" altLang="zh-CN" sz="2800" b="1" dirty="0">
              <a:solidFill>
                <a:srgbClr val="C00000"/>
              </a:solidFill>
              <a:latin typeface="微软雅黑" panose="020B0503020204020204" pitchFamily="34" charset="-122"/>
              <a:ea typeface="微软雅黑" panose="020B0503020204020204" pitchFamily="34" charset="-122"/>
              <a:sym typeface="+mn-ea"/>
            </a:endParaRPr>
          </a:p>
          <a:p>
            <a:pPr marL="0" indent="0" eaLnBrk="1" hangingPunct="1">
              <a:lnSpc>
                <a:spcPct val="150000"/>
              </a:lnSpc>
              <a:buNone/>
            </a:pPr>
            <a:r>
              <a:rPr lang="zh-CN" altLang="zh-CN" sz="2800" b="1" dirty="0">
                <a:solidFill>
                  <a:schemeClr val="tx1"/>
                </a:solidFill>
                <a:latin typeface="微软雅黑" panose="020B0503020204020204" pitchFamily="34" charset="-122"/>
                <a:ea typeface="微软雅黑" panose="020B0503020204020204" pitchFamily="34" charset="-122"/>
                <a:sym typeface="+mn-ea"/>
              </a:rPr>
              <a:t>        </a:t>
            </a:r>
            <a:r>
              <a:rPr lang="zh-CN" altLang="zh-CN" sz="2800" dirty="0">
                <a:solidFill>
                  <a:schemeClr val="tx1"/>
                </a:solidFill>
                <a:latin typeface="微软雅黑" panose="020B0503020204020204" pitchFamily="34" charset="-122"/>
                <a:ea typeface="微软雅黑" panose="020B0503020204020204" pitchFamily="34" charset="-122"/>
                <a:sym typeface="+mn-ea"/>
              </a:rPr>
              <a:t>1848  马克思、恩格斯合写的</a:t>
            </a:r>
            <a:r>
              <a:rPr lang="zh-CN" altLang="zh-CN" sz="2800" b="1" dirty="0">
                <a:solidFill>
                  <a:srgbClr val="C00000"/>
                </a:solidFill>
                <a:latin typeface="微软雅黑" panose="020B0503020204020204" pitchFamily="34" charset="-122"/>
                <a:ea typeface="微软雅黑" panose="020B0503020204020204" pitchFamily="34" charset="-122"/>
                <a:sym typeface="+mn-ea"/>
              </a:rPr>
              <a:t>《</a:t>
            </a:r>
            <a:r>
              <a:rPr lang="zh-CN" altLang="en-US" sz="2800" b="1" dirty="0">
                <a:solidFill>
                  <a:srgbClr val="C00000"/>
                </a:solidFill>
                <a:latin typeface="微软雅黑" panose="020B0503020204020204" pitchFamily="34" charset="-122"/>
                <a:ea typeface="微软雅黑" panose="020B0503020204020204" pitchFamily="34" charset="-122"/>
                <a:sym typeface="+mn-ea"/>
              </a:rPr>
              <a:t>共产党宣言</a:t>
            </a:r>
            <a:r>
              <a:rPr lang="zh-CN" altLang="zh-CN" sz="2800" b="1" dirty="0">
                <a:solidFill>
                  <a:srgbClr val="C00000"/>
                </a:solidFill>
                <a:latin typeface="微软雅黑" panose="020B0503020204020204" pitchFamily="34" charset="-122"/>
                <a:ea typeface="微软雅黑" panose="020B0503020204020204" pitchFamily="34" charset="-122"/>
                <a:sym typeface="+mn-ea"/>
              </a:rPr>
              <a:t>》</a:t>
            </a:r>
            <a:endParaRPr lang="zh-CN" altLang="zh-CN" sz="2800" b="1" dirty="0">
              <a:solidFill>
                <a:srgbClr val="C00000"/>
              </a:solidFill>
              <a:latin typeface="微软雅黑" panose="020B0503020204020204" pitchFamily="34" charset="-122"/>
              <a:ea typeface="微软雅黑" panose="020B0503020204020204" pitchFamily="34" charset="-122"/>
              <a:sym typeface="+mn-ea"/>
            </a:endParaRPr>
          </a:p>
          <a:p>
            <a:pPr marL="0" indent="0" eaLnBrk="1" hangingPunct="1">
              <a:lnSpc>
                <a:spcPct val="150000"/>
              </a:lnSpc>
              <a:buNone/>
            </a:pPr>
            <a:r>
              <a:rPr lang="zh-CN" altLang="zh-CN" sz="3200" b="1" dirty="0">
                <a:solidFill>
                  <a:srgbClr val="FF0000"/>
                </a:solidFill>
                <a:latin typeface="微软雅黑" panose="020B0503020204020204" pitchFamily="34" charset="-122"/>
                <a:ea typeface="微软雅黑" panose="020B0503020204020204" pitchFamily="34" charset="-122"/>
                <a:sym typeface="+mn-ea"/>
              </a:rPr>
              <a:t>         </a:t>
            </a:r>
            <a:endParaRPr lang="zh-CN" altLang="en-US" sz="3200" dirty="0">
              <a:latin typeface="微软雅黑" panose="020B0503020204020204" pitchFamily="34" charset="-122"/>
              <a:ea typeface="微软雅黑" panose="020B0503020204020204" pitchFamily="34" charset="-122"/>
              <a:sym typeface="+mn-ea"/>
            </a:endParaRPr>
          </a:p>
          <a:p>
            <a:pPr marL="0" indent="0" eaLnBrk="1" hangingPunct="1">
              <a:buNone/>
            </a:pPr>
            <a:endParaRPr lang="zh-CN" altLang="en-US" dirty="0"/>
          </a:p>
        </p:txBody>
      </p:sp>
      <p:sp>
        <p:nvSpPr>
          <p:cNvPr id="11" name="文本框 10"/>
          <p:cNvSpPr txBox="1"/>
          <p:nvPr/>
        </p:nvSpPr>
        <p:spPr>
          <a:xfrm>
            <a:off x="5080635" y="2169160"/>
            <a:ext cx="1711960" cy="460375"/>
          </a:xfrm>
          <a:prstGeom prst="rect">
            <a:avLst/>
          </a:prstGeom>
          <a:noFill/>
        </p:spPr>
        <p:txBody>
          <a:bodyPr wrap="none" rtlCol="0" anchor="t">
            <a:spAutoFit/>
          </a:bodyPr>
          <a:lstStyle/>
          <a:p>
            <a:r>
              <a:rPr lang="zh-CN" altLang="en-US" sz="2400" b="1">
                <a:sym typeface="+mn-ea"/>
              </a:rPr>
              <a:t>【选择】</a:t>
            </a:r>
            <a:r>
              <a:rPr lang="zh-CN" altLang="en-US" sz="2400" dirty="0" smtClean="0">
                <a:solidFill>
                  <a:srgbClr val="FF0000"/>
                </a:solidFill>
                <a:sym typeface="+mn-ea"/>
              </a:rPr>
              <a:t>★</a:t>
            </a:r>
            <a:endParaRPr lang="zh-CN" altLang="en-US" sz="2400" dirty="0" smtClean="0">
              <a:solidFill>
                <a:srgbClr val="FF0000"/>
              </a:solidFill>
              <a:sym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p:cNvSpPr txBox="1"/>
          <p:nvPr>
            <p:custDataLst>
              <p:tags r:id="rId1"/>
            </p:custDataLst>
          </p:nvPr>
        </p:nvSpPr>
        <p:spPr>
          <a:xfrm>
            <a:off x="335360" y="1130620"/>
            <a:ext cx="6810528" cy="952740"/>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知识点</a:t>
            </a:r>
            <a:r>
              <a:rPr lang="en-US" altLang="zh-CN" sz="2400" dirty="0" smtClean="0">
                <a:solidFill>
                  <a:schemeClr val="tx1"/>
                </a:solidFill>
                <a:latin typeface="微软雅黑" panose="020B0503020204020204" pitchFamily="34" charset="-122"/>
                <a:ea typeface="微软雅黑" panose="020B0503020204020204" pitchFamily="34" charset="-122"/>
              </a:rPr>
              <a:t>3】</a:t>
            </a:r>
            <a:r>
              <a:rPr lang="zh-CN" altLang="en-US" sz="2400" dirty="0" smtClean="0">
                <a:solidFill>
                  <a:schemeClr val="tx1"/>
                </a:solidFill>
                <a:latin typeface="微软雅黑" panose="020B0503020204020204" pitchFamily="34" charset="-122"/>
                <a:ea typeface="微软雅黑" panose="020B0503020204020204" pitchFamily="34" charset="-122"/>
              </a:rPr>
              <a:t>马克思主义在实践中不断发展</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177925" y="130602"/>
            <a:ext cx="12192000" cy="1188710"/>
            <a:chOff x="1163955" y="116632"/>
            <a:chExt cx="12192000" cy="1188710"/>
          </a:xfrm>
          <a:noFill/>
        </p:grpSpPr>
        <p:sp>
          <p:nvSpPr>
            <p:cNvPr id="9" name="矩形 8"/>
            <p:cNvSpPr/>
            <p:nvPr/>
          </p:nvSpPr>
          <p:spPr>
            <a:xfrm>
              <a:off x="1163955" y="468630"/>
              <a:ext cx="12192000" cy="836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solidFill>
                    <a:schemeClr val="tx1"/>
                  </a:solidFill>
                  <a:latin typeface="方正清刻本悦宋简体" panose="02000000000000000000" pitchFamily="2" charset="-122"/>
                  <a:ea typeface="方正清刻本悦宋简体" panose="02000000000000000000" pitchFamily="2" charset="-122"/>
                </a:rPr>
                <a:t>第一节  马克思主义的产生和发展</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10" name="TextBox 9"/>
            <p:cNvSpPr txBox="1"/>
            <p:nvPr/>
          </p:nvSpPr>
          <p:spPr>
            <a:xfrm>
              <a:off x="11064552" y="116632"/>
              <a:ext cx="922195" cy="523220"/>
            </a:xfrm>
            <a:prstGeom prst="rect">
              <a:avLst/>
            </a:prstGeom>
            <a:grpFill/>
          </p:spPr>
          <p:txBody>
            <a:bodyPr wrap="square" rtlCol="0">
              <a:spAutoFit/>
            </a:bodyPr>
            <a:lstStyle/>
            <a:p>
              <a:r>
                <a:rPr lang="zh-CN" altLang="en-US" sz="2800" b="1" dirty="0">
                  <a:solidFill>
                    <a:schemeClr val="bg1"/>
                  </a:solidFill>
                  <a:latin typeface="楷体" panose="02010609060101010101" pitchFamily="49" charset="-122"/>
                  <a:ea typeface="楷体" panose="02010609060101010101" pitchFamily="49" charset="-122"/>
                </a:rPr>
                <a:t>绪论</a:t>
              </a:r>
              <a:endParaRPr lang="zh-CN" altLang="en-US" sz="2800" b="1" dirty="0">
                <a:solidFill>
                  <a:schemeClr val="bg1"/>
                </a:solidFill>
                <a:latin typeface="楷体" panose="02010609060101010101" pitchFamily="49" charset="-122"/>
                <a:ea typeface="楷体" panose="02010609060101010101" pitchFamily="49" charset="-122"/>
              </a:endParaRPr>
            </a:p>
          </p:txBody>
        </p:sp>
      </p:grpSp>
      <p:sp>
        <p:nvSpPr>
          <p:cNvPr id="6" name="内容占位符 2"/>
          <p:cNvSpPr>
            <a:spLocks noGrp="1"/>
          </p:cNvSpPr>
          <p:nvPr/>
        </p:nvSpPr>
        <p:spPr>
          <a:xfrm>
            <a:off x="570865" y="2083435"/>
            <a:ext cx="9244330" cy="4509135"/>
          </a:xfrm>
          <a:prstGeom prst="rect">
            <a:avLst/>
          </a:prstGeom>
        </p:spPr>
        <p:txBody>
          <a:bodyPr vert="horz" lIns="91440" tIns="45720" rIns="91440" bIns="45720" rtlCol="0">
            <a:normAutofit/>
          </a:bodyPr>
          <a:lstStyle>
            <a:lvl1pPr marL="285750" indent="-285750" algn="just" defTabSz="685800" rtl="0" eaLnBrk="1" latinLnBrk="0" hangingPunct="1">
              <a:spcBef>
                <a:spcPts val="300"/>
              </a:spcBef>
              <a:spcAft>
                <a:spcPts val="300"/>
              </a:spcAft>
              <a:buClrTx/>
              <a:buSzPct val="100000"/>
              <a:buFont typeface="Arial" panose="020B0604020202020204" pitchFamily="34" charset="0"/>
              <a:buChar char="•"/>
              <a:defRPr sz="2400" kern="1200" baseline="0">
                <a:solidFill>
                  <a:schemeClr val="bg2"/>
                </a:solidFill>
                <a:latin typeface="Arial" panose="020B0604020202020204" pitchFamily="34" charset="0"/>
                <a:ea typeface="黑体" panose="02010609060101010101" pitchFamily="49" charset="-122"/>
                <a:cs typeface="+mn-cs"/>
              </a:defRPr>
            </a:lvl1pPr>
            <a:lvl2pPr marL="0" indent="0" algn="just" defTabSz="685800" rtl="0" eaLnBrk="1" latinLnBrk="0" hangingPunct="1">
              <a:lnSpc>
                <a:spcPct val="150000"/>
              </a:lnSpc>
              <a:spcBef>
                <a:spcPts val="600"/>
              </a:spcBef>
              <a:spcAft>
                <a:spcPts val="600"/>
              </a:spcAft>
              <a:buClr>
                <a:schemeClr val="accent2">
                  <a:lumMod val="60000"/>
                  <a:lumOff val="40000"/>
                </a:schemeClr>
              </a:buClr>
              <a:buFont typeface="幼圆" panose="02010509060101010101" pitchFamily="49" charset="-122"/>
              <a:buNone/>
              <a:defRPr sz="1800" kern="1200" baseline="0">
                <a:solidFill>
                  <a:schemeClr val="bg2"/>
                </a:solidFill>
                <a:latin typeface="Arial" panose="020B0604020202020204" pitchFamily="34" charset="0"/>
                <a:ea typeface="黑体" panose="02010609060101010101" pitchFamily="49" charset="-122"/>
                <a:cs typeface="+mn-cs"/>
              </a:defRPr>
            </a:lvl2pPr>
            <a:lvl3pPr marL="857250" indent="-171450" algn="l" defTabSz="685800" rtl="0" eaLnBrk="1" latinLnBrk="0" hangingPunct="1">
              <a:spcBef>
                <a:spcPts val="300"/>
              </a:spcBef>
              <a:spcAft>
                <a:spcPts val="300"/>
              </a:spcAft>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charset="0"/>
              <a:buNone/>
            </a:pPr>
            <a:r>
              <a:rPr lang="en-US" altLang="zh-CN" sz="2800">
                <a:solidFill>
                  <a:schemeClr val="tx1"/>
                </a:solidFill>
                <a:latin typeface="微软雅黑" panose="020B0503020204020204" pitchFamily="34" charset="-122"/>
                <a:ea typeface="微软雅黑" panose="020B0503020204020204" pitchFamily="34" charset="-122"/>
              </a:rPr>
              <a:t>step 2</a:t>
            </a:r>
            <a:r>
              <a:rPr lang="zh-CN" altLang="en-US" sz="2800">
                <a:solidFill>
                  <a:schemeClr val="tx1"/>
                </a:solidFill>
                <a:latin typeface="微软雅黑" panose="020B0503020204020204" pitchFamily="34" charset="-122"/>
                <a:ea typeface="微软雅黑" panose="020B0503020204020204" pitchFamily="34" charset="-122"/>
              </a:rPr>
              <a:t>：进苏联</a:t>
            </a:r>
            <a:r>
              <a:rPr lang="en-US" altLang="zh-CN" sz="2800">
                <a:solidFill>
                  <a:schemeClr val="tx1"/>
                </a:solidFill>
                <a:latin typeface="微软雅黑" panose="020B0503020204020204" pitchFamily="34" charset="-122"/>
                <a:ea typeface="微软雅黑" panose="020B0503020204020204" pitchFamily="34" charset="-122"/>
              </a:rPr>
              <a:t>——</a:t>
            </a:r>
            <a:r>
              <a:rPr lang="zh-CN" altLang="en-US" sz="2800" dirty="0">
                <a:solidFill>
                  <a:schemeClr val="tx1"/>
                </a:solidFill>
                <a:latin typeface="微软雅黑" panose="020B0503020204020204" pitchFamily="34" charset="-122"/>
                <a:ea typeface="微软雅黑" panose="020B0503020204020204" pitchFamily="34" charset="-122"/>
                <a:sym typeface="+mn-ea"/>
              </a:rPr>
              <a:t>列宁对马克思主义的继承和</a:t>
            </a:r>
            <a:r>
              <a:rPr lang="zh-CN" altLang="en-US" sz="2800" dirty="0" smtClean="0">
                <a:solidFill>
                  <a:schemeClr val="tx1"/>
                </a:solidFill>
                <a:latin typeface="微软雅黑" panose="020B0503020204020204" pitchFamily="34" charset="-122"/>
                <a:ea typeface="微软雅黑" panose="020B0503020204020204" pitchFamily="34" charset="-122"/>
                <a:sym typeface="+mn-ea"/>
              </a:rPr>
              <a:t>发展</a:t>
            </a:r>
            <a:endParaRPr lang="zh-CN" altLang="en-US" sz="2800" dirty="0" smtClean="0">
              <a:solidFill>
                <a:schemeClr val="tx1"/>
              </a:solidFill>
              <a:latin typeface="微软雅黑" panose="020B0503020204020204" pitchFamily="34" charset="-122"/>
              <a:ea typeface="微软雅黑" panose="020B0503020204020204" pitchFamily="34" charset="-122"/>
              <a:sym typeface="+mn-ea"/>
            </a:endParaRPr>
          </a:p>
        </p:txBody>
      </p:sp>
      <p:pic>
        <p:nvPicPr>
          <p:cNvPr id="1027" name="Picture 3"/>
          <p:cNvPicPr>
            <a:picLocks noChangeAspect="1" noChangeArrowheads="1"/>
          </p:cNvPicPr>
          <p:nvPr/>
        </p:nvPicPr>
        <p:blipFill>
          <a:blip r:embed="rId2" cstate="print"/>
          <a:srcRect/>
          <a:stretch>
            <a:fillRect/>
          </a:stretch>
        </p:blipFill>
        <p:spPr bwMode="auto">
          <a:xfrm>
            <a:off x="695399" y="2866108"/>
            <a:ext cx="2016225" cy="1931044"/>
          </a:xfrm>
          <a:prstGeom prst="rect">
            <a:avLst/>
          </a:prstGeom>
          <a:noFill/>
          <a:ln w="9525">
            <a:noFill/>
            <a:miter lim="800000"/>
            <a:headEnd/>
            <a:tailEnd/>
          </a:ln>
        </p:spPr>
      </p:pic>
      <p:sp>
        <p:nvSpPr>
          <p:cNvPr id="13" name="流程图: 可选过程 12"/>
          <p:cNvSpPr/>
          <p:nvPr/>
        </p:nvSpPr>
        <p:spPr>
          <a:xfrm>
            <a:off x="695399" y="5373216"/>
            <a:ext cx="10337409" cy="1026666"/>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lIns="91430" tIns="45718" rIns="91430" bIns="45718" rtlCol="0" anchor="ctr"/>
          <a:lstStyle/>
          <a:p>
            <a:pPr>
              <a:lnSpc>
                <a:spcPct val="150000"/>
              </a:lnSpc>
            </a:pPr>
            <a:r>
              <a:rPr lang="zh-CN" altLang="zh-CN" sz="2800" dirty="0" smtClean="0">
                <a:solidFill>
                  <a:srgbClr val="C00000"/>
                </a:solidFill>
                <a:latin typeface="微软雅黑" panose="020B0503020204020204" pitchFamily="34" charset="-122"/>
                <a:ea typeface="微软雅黑" panose="020B0503020204020204" pitchFamily="34" charset="-122"/>
              </a:rPr>
              <a:t>社会主义</a:t>
            </a:r>
            <a:r>
              <a:rPr lang="zh-CN" altLang="zh-CN" sz="2800" dirty="0">
                <a:solidFill>
                  <a:schemeClr val="tx1"/>
                </a:solidFill>
                <a:latin typeface="微软雅黑" panose="020B0503020204020204" pitchFamily="34" charset="-122"/>
                <a:ea typeface="微软雅黑" panose="020B0503020204020204" pitchFamily="34" charset="-122"/>
              </a:rPr>
              <a:t>可以在</a:t>
            </a:r>
            <a:r>
              <a:rPr lang="zh-CN" altLang="zh-CN" sz="2800" dirty="0">
                <a:solidFill>
                  <a:srgbClr val="C00000"/>
                </a:solidFill>
                <a:latin typeface="微软雅黑" panose="020B0503020204020204" pitchFamily="34" charset="-122"/>
                <a:ea typeface="微软雅黑" panose="020B0503020204020204" pitchFamily="34" charset="-122"/>
              </a:rPr>
              <a:t>一国或多国</a:t>
            </a:r>
            <a:r>
              <a:rPr lang="zh-CN" altLang="zh-CN" sz="2800" dirty="0">
                <a:solidFill>
                  <a:schemeClr val="tx1"/>
                </a:solidFill>
                <a:latin typeface="微软雅黑" panose="020B0503020204020204" pitchFamily="34" charset="-122"/>
                <a:ea typeface="微软雅黑" panose="020B0503020204020204" pitchFamily="34" charset="-122"/>
              </a:rPr>
              <a:t>首先取得胜利！</a:t>
            </a:r>
            <a:endParaRPr lang="zh-CN" altLang="zh-CN" sz="2800" dirty="0">
              <a:solidFill>
                <a:schemeClr val="tx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954091" y="3108182"/>
            <a:ext cx="1922499" cy="1307482"/>
            <a:chOff x="2207568" y="2708920"/>
            <a:chExt cx="2304256" cy="2304256"/>
          </a:xfrm>
        </p:grpSpPr>
        <p:grpSp>
          <p:nvGrpSpPr>
            <p:cNvPr id="15" name="组合 14"/>
            <p:cNvGrpSpPr/>
            <p:nvPr/>
          </p:nvGrpSpPr>
          <p:grpSpPr>
            <a:xfrm>
              <a:off x="2207568" y="2708920"/>
              <a:ext cx="2304256" cy="2304256"/>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a:defRPr/>
                </a:pPr>
                <a:endParaRPr lang="zh-CN" altLang="en-US" sz="2400" kern="0">
                  <a:solidFill>
                    <a:sysClr val="windowText" lastClr="000000"/>
                  </a:solidFill>
                  <a:latin typeface="+mj-ea"/>
                  <a:ea typeface="+mj-ea"/>
                </a:endParaRPr>
              </a:p>
            </p:txBody>
          </p:sp>
          <p:sp>
            <p:nvSpPr>
              <p:cNvPr id="18" name="椭圆 1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a:defRPr/>
                </a:pPr>
                <a:endParaRPr lang="zh-CN" altLang="en-US" sz="2400" kern="0">
                  <a:solidFill>
                    <a:sysClr val="window" lastClr="FFFFFF"/>
                  </a:solidFill>
                  <a:latin typeface="+mj-ea"/>
                  <a:ea typeface="+mj-ea"/>
                </a:endParaRPr>
              </a:p>
            </p:txBody>
          </p:sp>
        </p:grpSp>
        <p:sp>
          <p:nvSpPr>
            <p:cNvPr id="16" name="矩形 15"/>
            <p:cNvSpPr/>
            <p:nvPr/>
          </p:nvSpPr>
          <p:spPr>
            <a:xfrm>
              <a:off x="2410588" y="3710701"/>
              <a:ext cx="1723548"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马克思主义</a:t>
              </a:r>
              <a:endParaRPr lang="zh-CN" altLang="en-US" sz="2400" b="1" dirty="0">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816458" y="3097288"/>
            <a:ext cx="2031325" cy="1307482"/>
            <a:chOff x="2142349" y="2708920"/>
            <a:chExt cx="2434692" cy="2304256"/>
          </a:xfrm>
        </p:grpSpPr>
        <p:grpSp>
          <p:nvGrpSpPr>
            <p:cNvPr id="20" name="组合 19"/>
            <p:cNvGrpSpPr/>
            <p:nvPr/>
          </p:nvGrpSpPr>
          <p:grpSpPr>
            <a:xfrm>
              <a:off x="2207568" y="2708920"/>
              <a:ext cx="2304256" cy="2304256"/>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a:defRPr/>
                </a:pPr>
                <a:endParaRPr lang="zh-CN" altLang="en-US" sz="2400" kern="0">
                  <a:solidFill>
                    <a:sysClr val="windowText" lastClr="000000"/>
                  </a:solidFill>
                  <a:latin typeface="+mj-ea"/>
                  <a:ea typeface="+mj-ea"/>
                </a:endParaRPr>
              </a:p>
            </p:txBody>
          </p:sp>
          <p:sp>
            <p:nvSpPr>
              <p:cNvPr id="23" name="椭圆 2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a:defRPr/>
                </a:pPr>
                <a:endParaRPr lang="zh-CN" altLang="en-US" sz="2400" kern="0">
                  <a:solidFill>
                    <a:sysClr val="window" lastClr="FFFFFF"/>
                  </a:solidFill>
                  <a:latin typeface="+mj-ea"/>
                  <a:ea typeface="+mj-ea"/>
                </a:endParaRPr>
              </a:p>
            </p:txBody>
          </p:sp>
        </p:grpSp>
        <p:sp>
          <p:nvSpPr>
            <p:cNvPr id="21" name="矩形 20"/>
            <p:cNvSpPr/>
            <p:nvPr/>
          </p:nvSpPr>
          <p:spPr>
            <a:xfrm>
              <a:off x="2142349" y="3624666"/>
              <a:ext cx="2434692" cy="813621"/>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俄国十月革命</a:t>
              </a:r>
              <a:endParaRPr lang="zh-CN" altLang="en-US" sz="2400" b="1" dirty="0">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9412791" y="3193992"/>
            <a:ext cx="1922499" cy="1307482"/>
            <a:chOff x="2207568" y="2708920"/>
            <a:chExt cx="2304256" cy="2304256"/>
          </a:xfrm>
        </p:grpSpPr>
        <p:grpSp>
          <p:nvGrpSpPr>
            <p:cNvPr id="25" name="组合 8"/>
            <p:cNvGrpSpPr/>
            <p:nvPr/>
          </p:nvGrpSpPr>
          <p:grpSpPr>
            <a:xfrm>
              <a:off x="2207568" y="2708920"/>
              <a:ext cx="2304256" cy="2304256"/>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a:defRPr/>
                </a:pPr>
                <a:endParaRPr lang="zh-CN" altLang="en-US" sz="2400" kern="0">
                  <a:solidFill>
                    <a:sysClr val="windowText" lastClr="000000"/>
                  </a:solidFill>
                  <a:latin typeface="+mj-ea"/>
                  <a:ea typeface="+mj-ea"/>
                </a:endParaRPr>
              </a:p>
            </p:txBody>
          </p:sp>
          <p:sp>
            <p:nvSpPr>
              <p:cNvPr id="28" name="椭圆 2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a:defRPr/>
                </a:pPr>
                <a:endParaRPr lang="zh-CN" altLang="en-US" sz="2400" kern="0">
                  <a:solidFill>
                    <a:sysClr val="window" lastClr="FFFFFF"/>
                  </a:solidFill>
                  <a:latin typeface="+mj-ea"/>
                  <a:ea typeface="+mj-ea"/>
                </a:endParaRPr>
              </a:p>
            </p:txBody>
          </p:sp>
        </p:grpSp>
        <p:sp>
          <p:nvSpPr>
            <p:cNvPr id="26" name="矩形 25"/>
            <p:cNvSpPr/>
            <p:nvPr/>
          </p:nvSpPr>
          <p:spPr>
            <a:xfrm>
              <a:off x="2464823" y="3462099"/>
              <a:ext cx="1696907" cy="813621"/>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列宁主义</a:t>
              </a:r>
              <a:endParaRPr lang="zh-CN" altLang="en-US" sz="2400" b="1" dirty="0">
                <a:latin typeface="微软雅黑" panose="020B0503020204020204" pitchFamily="34" charset="-122"/>
                <a:ea typeface="微软雅黑" panose="020B0503020204020204" pitchFamily="34" charset="-122"/>
              </a:endParaRPr>
            </a:p>
          </p:txBody>
        </p:sp>
      </p:grpSp>
      <p:sp>
        <p:nvSpPr>
          <p:cNvPr id="29" name="TextBox 28"/>
          <p:cNvSpPr txBox="1"/>
          <p:nvPr/>
        </p:nvSpPr>
        <p:spPr>
          <a:xfrm>
            <a:off x="4802522" y="2836147"/>
            <a:ext cx="781015" cy="1851552"/>
          </a:xfrm>
          <a:prstGeom prst="rect">
            <a:avLst/>
          </a:prstGeom>
          <a:noFill/>
        </p:spPr>
        <p:txBody>
          <a:bodyPr wrap="square" lIns="91430" tIns="45718" rIns="91430" bIns="45718" rtlCol="0">
            <a:spAutoFit/>
          </a:bodyPr>
          <a:lstStyle/>
          <a:p>
            <a:r>
              <a:rPr lang="en-US" altLang="zh-CN" sz="11500" b="1" dirty="0">
                <a:solidFill>
                  <a:srgbClr val="C00000"/>
                </a:solidFill>
              </a:rPr>
              <a:t>+</a:t>
            </a:r>
            <a:endParaRPr lang="zh-CN" altLang="en-US" sz="11500" b="1" dirty="0">
              <a:solidFill>
                <a:srgbClr val="C00000"/>
              </a:solidFill>
            </a:endParaRPr>
          </a:p>
        </p:txBody>
      </p:sp>
      <p:sp>
        <p:nvSpPr>
          <p:cNvPr id="30" name="TextBox 29"/>
          <p:cNvSpPr txBox="1"/>
          <p:nvPr/>
        </p:nvSpPr>
        <p:spPr>
          <a:xfrm>
            <a:off x="8040216" y="2750837"/>
            <a:ext cx="781015" cy="1851552"/>
          </a:xfrm>
          <a:prstGeom prst="rect">
            <a:avLst/>
          </a:prstGeom>
          <a:noFill/>
        </p:spPr>
        <p:txBody>
          <a:bodyPr wrap="square" lIns="91430" tIns="45718" rIns="91430" bIns="45718" rtlCol="0">
            <a:spAutoFit/>
          </a:bodyPr>
          <a:lstStyle/>
          <a:p>
            <a:r>
              <a:rPr lang="en-US" altLang="zh-CN" sz="11500" b="1" dirty="0">
                <a:solidFill>
                  <a:srgbClr val="C00000"/>
                </a:solidFill>
              </a:rPr>
              <a:t>=</a:t>
            </a:r>
            <a:endParaRPr lang="zh-CN" altLang="en-US" sz="11500" b="1" dirty="0">
              <a:solidFill>
                <a:srgbClr val="C0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p:cNvSpPr txBox="1"/>
          <p:nvPr>
            <p:custDataLst>
              <p:tags r:id="rId1"/>
            </p:custDataLst>
          </p:nvPr>
        </p:nvSpPr>
        <p:spPr>
          <a:xfrm>
            <a:off x="335360" y="1130620"/>
            <a:ext cx="6810528" cy="952740"/>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知识点</a:t>
            </a:r>
            <a:r>
              <a:rPr lang="en-US" altLang="zh-CN" sz="2400" dirty="0" smtClean="0">
                <a:solidFill>
                  <a:schemeClr val="tx1"/>
                </a:solidFill>
                <a:latin typeface="微软雅黑" panose="020B0503020204020204" pitchFamily="34" charset="-122"/>
                <a:ea typeface="微软雅黑" panose="020B0503020204020204" pitchFamily="34" charset="-122"/>
              </a:rPr>
              <a:t>3】</a:t>
            </a:r>
            <a:r>
              <a:rPr lang="zh-CN" altLang="en-US" sz="2400" dirty="0" smtClean="0">
                <a:solidFill>
                  <a:schemeClr val="tx1"/>
                </a:solidFill>
                <a:latin typeface="微软雅黑" panose="020B0503020204020204" pitchFamily="34" charset="-122"/>
                <a:ea typeface="微软雅黑" panose="020B0503020204020204" pitchFamily="34" charset="-122"/>
              </a:rPr>
              <a:t>马克思主义在实践中不断发展</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177925" y="130602"/>
            <a:ext cx="12192000" cy="1188710"/>
            <a:chOff x="1163955" y="116632"/>
            <a:chExt cx="12192000" cy="1188710"/>
          </a:xfrm>
          <a:noFill/>
        </p:grpSpPr>
        <p:sp>
          <p:nvSpPr>
            <p:cNvPr id="9" name="矩形 8"/>
            <p:cNvSpPr/>
            <p:nvPr/>
          </p:nvSpPr>
          <p:spPr>
            <a:xfrm>
              <a:off x="1163955" y="468630"/>
              <a:ext cx="12192000" cy="836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solidFill>
                    <a:schemeClr val="tx1"/>
                  </a:solidFill>
                  <a:latin typeface="方正清刻本悦宋简体" panose="02000000000000000000" pitchFamily="2" charset="-122"/>
                  <a:ea typeface="方正清刻本悦宋简体" panose="02000000000000000000" pitchFamily="2" charset="-122"/>
                </a:rPr>
                <a:t>第一节  马克思主义的产生和发展</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10" name="TextBox 9"/>
            <p:cNvSpPr txBox="1"/>
            <p:nvPr/>
          </p:nvSpPr>
          <p:spPr>
            <a:xfrm>
              <a:off x="11064552" y="116632"/>
              <a:ext cx="922195" cy="523220"/>
            </a:xfrm>
            <a:prstGeom prst="rect">
              <a:avLst/>
            </a:prstGeom>
            <a:grpFill/>
          </p:spPr>
          <p:txBody>
            <a:bodyPr wrap="square" rtlCol="0">
              <a:spAutoFit/>
            </a:bodyPr>
            <a:lstStyle/>
            <a:p>
              <a:r>
                <a:rPr lang="zh-CN" altLang="en-US" sz="2800" b="1" dirty="0">
                  <a:solidFill>
                    <a:schemeClr val="bg1"/>
                  </a:solidFill>
                  <a:latin typeface="楷体" panose="02010609060101010101" pitchFamily="49" charset="-122"/>
                  <a:ea typeface="楷体" panose="02010609060101010101" pitchFamily="49" charset="-122"/>
                </a:rPr>
                <a:t>绪论</a:t>
              </a:r>
              <a:endParaRPr lang="zh-CN" altLang="en-US" sz="2800" b="1" dirty="0">
                <a:solidFill>
                  <a:schemeClr val="bg1"/>
                </a:solidFill>
                <a:latin typeface="楷体" panose="02010609060101010101" pitchFamily="49" charset="-122"/>
                <a:ea typeface="楷体" panose="02010609060101010101" pitchFamily="49" charset="-122"/>
              </a:endParaRPr>
            </a:p>
          </p:txBody>
        </p:sp>
      </p:grpSp>
      <p:sp>
        <p:nvSpPr>
          <p:cNvPr id="6" name="内容占位符 2"/>
          <p:cNvSpPr>
            <a:spLocks noGrp="1"/>
          </p:cNvSpPr>
          <p:nvPr/>
        </p:nvSpPr>
        <p:spPr>
          <a:xfrm>
            <a:off x="447040" y="1924050"/>
            <a:ext cx="9244330" cy="4509135"/>
          </a:xfrm>
          <a:prstGeom prst="rect">
            <a:avLst/>
          </a:prstGeom>
        </p:spPr>
        <p:txBody>
          <a:bodyPr vert="horz" lIns="91440" tIns="45720" rIns="91440" bIns="45720" rtlCol="0">
            <a:normAutofit/>
          </a:bodyPr>
          <a:lstStyle>
            <a:lvl1pPr marL="285750" indent="-285750" algn="just" defTabSz="685800" rtl="0" eaLnBrk="1" latinLnBrk="0" hangingPunct="1">
              <a:spcBef>
                <a:spcPts val="300"/>
              </a:spcBef>
              <a:spcAft>
                <a:spcPts val="300"/>
              </a:spcAft>
              <a:buClrTx/>
              <a:buSzPct val="100000"/>
              <a:buFont typeface="Arial" panose="020B0604020202020204" pitchFamily="34" charset="0"/>
              <a:buChar char="•"/>
              <a:defRPr sz="2400" kern="1200" baseline="0">
                <a:solidFill>
                  <a:schemeClr val="bg2"/>
                </a:solidFill>
                <a:latin typeface="Arial" panose="020B0604020202020204" pitchFamily="34" charset="0"/>
                <a:ea typeface="黑体" panose="02010609060101010101" pitchFamily="49" charset="-122"/>
                <a:cs typeface="+mn-cs"/>
              </a:defRPr>
            </a:lvl1pPr>
            <a:lvl2pPr marL="0" indent="0" algn="just" defTabSz="685800" rtl="0" eaLnBrk="1" latinLnBrk="0" hangingPunct="1">
              <a:lnSpc>
                <a:spcPct val="150000"/>
              </a:lnSpc>
              <a:spcBef>
                <a:spcPts val="600"/>
              </a:spcBef>
              <a:spcAft>
                <a:spcPts val="600"/>
              </a:spcAft>
              <a:buClr>
                <a:schemeClr val="accent2">
                  <a:lumMod val="60000"/>
                  <a:lumOff val="40000"/>
                </a:schemeClr>
              </a:buClr>
              <a:buFont typeface="幼圆" panose="02010509060101010101" pitchFamily="49" charset="-122"/>
              <a:buNone/>
              <a:defRPr sz="1800" kern="1200" baseline="0">
                <a:solidFill>
                  <a:schemeClr val="bg2"/>
                </a:solidFill>
                <a:latin typeface="Arial" panose="020B0604020202020204" pitchFamily="34" charset="0"/>
                <a:ea typeface="黑体" panose="02010609060101010101" pitchFamily="49" charset="-122"/>
                <a:cs typeface="+mn-cs"/>
              </a:defRPr>
            </a:lvl2pPr>
            <a:lvl3pPr marL="857250" indent="-171450" algn="l" defTabSz="685800" rtl="0" eaLnBrk="1" latinLnBrk="0" hangingPunct="1">
              <a:spcBef>
                <a:spcPts val="300"/>
              </a:spcBef>
              <a:spcAft>
                <a:spcPts val="300"/>
              </a:spcAft>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charset="0"/>
              <a:buNone/>
            </a:pPr>
            <a:r>
              <a:rPr lang="en-US" altLang="zh-CN" sz="2800">
                <a:solidFill>
                  <a:schemeClr val="tx1"/>
                </a:solidFill>
                <a:latin typeface="微软雅黑" panose="020B0503020204020204" pitchFamily="34" charset="-122"/>
                <a:ea typeface="微软雅黑" panose="020B0503020204020204" pitchFamily="34" charset="-122"/>
              </a:rPr>
              <a:t>step 3</a:t>
            </a:r>
            <a:r>
              <a:rPr lang="zh-CN" altLang="en-US" sz="2800">
                <a:solidFill>
                  <a:schemeClr val="tx1"/>
                </a:solidFill>
                <a:latin typeface="微软雅黑" panose="020B0503020204020204" pitchFamily="34" charset="-122"/>
                <a:ea typeface="微软雅黑" panose="020B0503020204020204" pitchFamily="34" charset="-122"/>
              </a:rPr>
              <a:t>：进中国</a:t>
            </a:r>
            <a:r>
              <a:rPr lang="en-US" altLang="zh-CN" sz="2800">
                <a:solidFill>
                  <a:schemeClr val="tx1"/>
                </a:solidFill>
                <a:latin typeface="微软雅黑" panose="020B0503020204020204" pitchFamily="34" charset="-122"/>
                <a:ea typeface="微软雅黑" panose="020B0503020204020204" pitchFamily="34" charset="-122"/>
              </a:rPr>
              <a:t>——</a:t>
            </a:r>
            <a:r>
              <a:rPr lang="zh-CN" altLang="en-US" sz="2800">
                <a:solidFill>
                  <a:schemeClr val="tx1"/>
                </a:solidFill>
                <a:latin typeface="微软雅黑" panose="020B0503020204020204" pitchFamily="34" charset="-122"/>
                <a:ea typeface="微软雅黑" panose="020B0503020204020204" pitchFamily="34" charset="-122"/>
              </a:rPr>
              <a:t>中国化的马克思主义</a:t>
            </a:r>
            <a:endParaRPr lang="zh-CN" altLang="en-US" sz="2800">
              <a:solidFill>
                <a:schemeClr val="tx1"/>
              </a:solidFill>
              <a:latin typeface="微软雅黑" panose="020B0503020204020204" pitchFamily="34" charset="-122"/>
              <a:ea typeface="微软雅黑" panose="020B0503020204020204" pitchFamily="34" charset="-122"/>
            </a:endParaRPr>
          </a:p>
          <a:p>
            <a:pPr marL="0" indent="0">
              <a:buFont typeface="Wingdings" panose="05000000000000000000" charset="0"/>
              <a:buNone/>
            </a:pPr>
            <a:r>
              <a:rPr lang="zh-CN" altLang="en-US" sz="2800" dirty="0" smtClean="0">
                <a:solidFill>
                  <a:schemeClr val="tx1"/>
                </a:solidFill>
                <a:latin typeface="微软雅黑" panose="020B0503020204020204" pitchFamily="34" charset="-122"/>
                <a:ea typeface="微软雅黑" panose="020B0503020204020204" pitchFamily="34" charset="-122"/>
                <a:sym typeface="+mn-ea"/>
              </a:rPr>
              <a:t>两大理论成果：</a:t>
            </a:r>
            <a:r>
              <a:rPr lang="zh-CN" altLang="en-US" sz="2800" u="sng">
                <a:solidFill>
                  <a:schemeClr val="tx1"/>
                </a:solidFill>
                <a:latin typeface="微软雅黑" panose="020B0503020204020204" pitchFamily="34" charset="-122"/>
                <a:ea typeface="微软雅黑" panose="020B0503020204020204" pitchFamily="34" charset="-122"/>
                <a:sym typeface="+mn-ea"/>
              </a:rPr>
              <a:t>毛泽东思想</a:t>
            </a:r>
            <a:r>
              <a:rPr lang="zh-CN" altLang="en-US" sz="2800">
                <a:solidFill>
                  <a:schemeClr val="tx1"/>
                </a:solidFill>
                <a:latin typeface="微软雅黑" panose="020B0503020204020204" pitchFamily="34" charset="-122"/>
                <a:ea typeface="微软雅黑" panose="020B0503020204020204" pitchFamily="34" charset="-122"/>
                <a:sym typeface="+mn-ea"/>
              </a:rPr>
              <a:t>和</a:t>
            </a:r>
            <a:r>
              <a:rPr lang="zh-CN" altLang="en-US" sz="2800" u="sng">
                <a:solidFill>
                  <a:schemeClr val="tx1"/>
                </a:solidFill>
                <a:latin typeface="微软雅黑" panose="020B0503020204020204" pitchFamily="34" charset="-122"/>
                <a:ea typeface="微软雅黑" panose="020B0503020204020204" pitchFamily="34" charset="-122"/>
                <a:sym typeface="+mn-ea"/>
              </a:rPr>
              <a:t>中国特色社会主义理论体系</a:t>
            </a:r>
            <a:endParaRPr lang="zh-CN" altLang="en-US" sz="2800" u="sng">
              <a:solidFill>
                <a:schemeClr val="tx1"/>
              </a:solidFill>
              <a:latin typeface="微软雅黑" panose="020B0503020204020204" pitchFamily="34" charset="-122"/>
              <a:ea typeface="微软雅黑" panose="020B0503020204020204" pitchFamily="34" charset="-122"/>
              <a:sym typeface="+mn-ea"/>
            </a:endParaRPr>
          </a:p>
          <a:p>
            <a:pPr marL="0" indent="0">
              <a:buFont typeface="Wingdings" panose="05000000000000000000" charset="0"/>
              <a:buNone/>
            </a:pPr>
            <a:endParaRPr lang="zh-CN" altLang="en-US" sz="2800" dirty="0" smtClean="0">
              <a:solidFill>
                <a:schemeClr val="tx1"/>
              </a:solidFill>
              <a:latin typeface="微软雅黑" panose="020B0503020204020204" pitchFamily="34" charset="-122"/>
              <a:ea typeface="微软雅黑" panose="020B0503020204020204" pitchFamily="34" charset="-122"/>
              <a:sym typeface="+mn-ea"/>
            </a:endParaRPr>
          </a:p>
        </p:txBody>
      </p:sp>
      <p:cxnSp>
        <p:nvCxnSpPr>
          <p:cNvPr id="24" name="直接箭头连接符 23"/>
          <p:cNvCxnSpPr/>
          <p:nvPr/>
        </p:nvCxnSpPr>
        <p:spPr>
          <a:xfrm>
            <a:off x="1056328" y="3606780"/>
            <a:ext cx="10225136" cy="0"/>
          </a:xfrm>
          <a:prstGeom prst="straightConnector1">
            <a:avLst/>
          </a:prstGeom>
          <a:ln w="57150">
            <a:solidFill>
              <a:srgbClr val="FF33CC"/>
            </a:solidFill>
            <a:tailEnd type="arrow"/>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049891" y="4822384"/>
            <a:ext cx="10915650" cy="560727"/>
          </a:xfrm>
          <a:prstGeom prst="rect">
            <a:avLst/>
          </a:prstGeom>
          <a:ln w="19050">
            <a:noFill/>
          </a:ln>
        </p:spPr>
        <p:txBody>
          <a:bodyPr wrap="square" lIns="91430" tIns="45718" rIns="91430" bIns="45718">
            <a:spAutoFit/>
          </a:bodyPr>
          <a:lstStyle/>
          <a:p>
            <a:pPr>
              <a:lnSpc>
                <a:spcPct val="150000"/>
              </a:lnSpc>
            </a:pPr>
            <a:r>
              <a:rPr lang="zh-CN" altLang="en-US" sz="2300" dirty="0">
                <a:latin typeface="微软雅黑" panose="020B0503020204020204" pitchFamily="34" charset="-122"/>
                <a:ea typeface="微软雅黑" panose="020B0503020204020204" pitchFamily="34" charset="-122"/>
              </a:rPr>
              <a:t>       </a:t>
            </a:r>
            <a:endParaRPr lang="zh-CN" altLang="en-US" sz="2300" b="1" dirty="0">
              <a:solidFill>
                <a:srgbClr val="00B050"/>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cstate="print"/>
          <a:srcRect/>
          <a:stretch>
            <a:fillRect/>
          </a:stretch>
        </p:blipFill>
        <p:spPr bwMode="auto">
          <a:xfrm>
            <a:off x="1920240" y="3077845"/>
            <a:ext cx="762000" cy="838200"/>
          </a:xfrm>
          <a:prstGeom prst="rect">
            <a:avLst/>
          </a:prstGeom>
          <a:noFill/>
          <a:ln w="9525">
            <a:noFill/>
            <a:miter lim="800000"/>
            <a:headEnd/>
            <a:tailEnd/>
          </a:ln>
        </p:spPr>
      </p:pic>
      <p:sp>
        <p:nvSpPr>
          <p:cNvPr id="17" name="TextBox 16"/>
          <p:cNvSpPr txBox="1"/>
          <p:nvPr/>
        </p:nvSpPr>
        <p:spPr>
          <a:xfrm>
            <a:off x="1560195" y="4013835"/>
            <a:ext cx="1511935" cy="55372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38" tIns="45719" rIns="91438" bIns="45719"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毛泽东思想</a:t>
            </a:r>
            <a:endParaRPr lang="en-US" altLang="zh-CN" sz="2000" b="1"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216568" y="3077541"/>
            <a:ext cx="1512168" cy="1519719"/>
            <a:chOff x="8891340" y="2126398"/>
            <a:chExt cx="1512168" cy="1519718"/>
          </a:xfrm>
        </p:grpSpPr>
        <p:pic>
          <p:nvPicPr>
            <p:cNvPr id="2051" name="Picture 3"/>
            <p:cNvPicPr>
              <a:picLocks noChangeAspect="1" noChangeArrowheads="1"/>
            </p:cNvPicPr>
            <p:nvPr/>
          </p:nvPicPr>
          <p:blipFill>
            <a:blip r:embed="rId3" cstate="print"/>
            <a:srcRect/>
            <a:stretch>
              <a:fillRect/>
            </a:stretch>
          </p:blipFill>
          <p:spPr bwMode="auto">
            <a:xfrm>
              <a:off x="9251380" y="2126398"/>
              <a:ext cx="805060" cy="893894"/>
            </a:xfrm>
            <a:prstGeom prst="rect">
              <a:avLst/>
            </a:prstGeom>
            <a:noFill/>
            <a:ln w="9525">
              <a:noFill/>
              <a:miter lim="800000"/>
              <a:headEnd/>
              <a:tailEnd/>
            </a:ln>
          </p:spPr>
        </p:pic>
        <p:sp>
          <p:nvSpPr>
            <p:cNvPr id="18" name="TextBox 17"/>
            <p:cNvSpPr txBox="1"/>
            <p:nvPr/>
          </p:nvSpPr>
          <p:spPr>
            <a:xfrm>
              <a:off x="8891340" y="3092120"/>
              <a:ext cx="1512168" cy="55399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38" tIns="45719" rIns="91438" bIns="45719"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邓小平理论</a:t>
              </a:r>
              <a:endParaRPr lang="en-US" altLang="zh-CN" sz="2000" b="1" dirty="0">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4872752" y="3077543"/>
            <a:ext cx="2232248" cy="1562108"/>
            <a:chOff x="8616280" y="3573016"/>
            <a:chExt cx="2232248" cy="1562108"/>
          </a:xfrm>
        </p:grpSpPr>
        <p:pic>
          <p:nvPicPr>
            <p:cNvPr id="2052" name="Picture 4"/>
            <p:cNvPicPr>
              <a:picLocks noChangeAspect="1" noChangeArrowheads="1"/>
            </p:cNvPicPr>
            <p:nvPr/>
          </p:nvPicPr>
          <p:blipFill>
            <a:blip r:embed="rId4" cstate="print"/>
            <a:srcRect/>
            <a:stretch>
              <a:fillRect/>
            </a:stretch>
          </p:blipFill>
          <p:spPr bwMode="auto">
            <a:xfrm>
              <a:off x="9336360" y="3573016"/>
              <a:ext cx="766168" cy="917884"/>
            </a:xfrm>
            <a:prstGeom prst="rect">
              <a:avLst/>
            </a:prstGeom>
            <a:noFill/>
            <a:ln w="9525">
              <a:noFill/>
              <a:miter lim="800000"/>
              <a:headEnd/>
              <a:tailEnd/>
            </a:ln>
          </p:spPr>
        </p:pic>
        <p:sp>
          <p:nvSpPr>
            <p:cNvPr id="19" name="TextBox 18"/>
            <p:cNvSpPr txBox="1"/>
            <p:nvPr/>
          </p:nvSpPr>
          <p:spPr>
            <a:xfrm>
              <a:off x="8616280" y="4581128"/>
              <a:ext cx="2232248" cy="55399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1438" tIns="45719" rIns="91438" bIns="45719" rtlCol="0">
              <a:spAutoFit/>
            </a:bodyPr>
            <a:lstStyle/>
            <a:p>
              <a:pPr>
                <a:lnSpc>
                  <a:spcPct val="150000"/>
                </a:lnSpc>
              </a:pPr>
              <a:r>
                <a:rPr lang="zh-CN" altLang="en-US" sz="2000" b="1">
                  <a:latin typeface="微软雅黑" panose="020B0503020204020204" pitchFamily="34" charset="-122"/>
                  <a:ea typeface="微软雅黑" panose="020B0503020204020204" pitchFamily="34" charset="-122"/>
                </a:rPr>
                <a:t>三个代表重要思想</a:t>
              </a:r>
              <a:endParaRPr lang="en-US" altLang="zh-CN" sz="2000" b="1"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7420590" y="3077532"/>
            <a:ext cx="1512168" cy="1562272"/>
            <a:chOff x="7491710" y="3789040"/>
            <a:chExt cx="1512168" cy="1562273"/>
          </a:xfrm>
        </p:grpSpPr>
        <p:pic>
          <p:nvPicPr>
            <p:cNvPr id="2053" name="Picture 5"/>
            <p:cNvPicPr>
              <a:picLocks noChangeAspect="1" noChangeArrowheads="1"/>
            </p:cNvPicPr>
            <p:nvPr/>
          </p:nvPicPr>
          <p:blipFill>
            <a:blip r:embed="rId5" cstate="print"/>
            <a:srcRect/>
            <a:stretch>
              <a:fillRect/>
            </a:stretch>
          </p:blipFill>
          <p:spPr bwMode="auto">
            <a:xfrm>
              <a:off x="7878688" y="3789040"/>
              <a:ext cx="737592" cy="921990"/>
            </a:xfrm>
            <a:prstGeom prst="rect">
              <a:avLst/>
            </a:prstGeom>
            <a:noFill/>
            <a:ln w="9525">
              <a:noFill/>
              <a:miter lim="800000"/>
              <a:headEnd/>
              <a:tailEnd/>
            </a:ln>
          </p:spPr>
        </p:pic>
        <p:sp>
          <p:nvSpPr>
            <p:cNvPr id="29" name="TextBox 28"/>
            <p:cNvSpPr txBox="1"/>
            <p:nvPr/>
          </p:nvSpPr>
          <p:spPr>
            <a:xfrm>
              <a:off x="7491710" y="4797317"/>
              <a:ext cx="1512168" cy="55399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1438" tIns="45719" rIns="91438" bIns="45719"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科学发展观</a:t>
              </a:r>
              <a:endParaRPr lang="en-US" altLang="zh-CN" sz="2000" b="1"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9161260" y="3077531"/>
            <a:ext cx="2378357" cy="2686619"/>
            <a:chOff x="9158309" y="3861048"/>
            <a:chExt cx="1795449" cy="1975661"/>
          </a:xfrm>
        </p:grpSpPr>
        <p:pic>
          <p:nvPicPr>
            <p:cNvPr id="2054" name="Picture 6"/>
            <p:cNvPicPr>
              <a:picLocks noChangeAspect="1" noChangeArrowheads="1"/>
            </p:cNvPicPr>
            <p:nvPr/>
          </p:nvPicPr>
          <p:blipFill>
            <a:blip r:embed="rId6" cstate="print"/>
            <a:srcRect/>
            <a:stretch>
              <a:fillRect/>
            </a:stretch>
          </p:blipFill>
          <p:spPr bwMode="auto">
            <a:xfrm>
              <a:off x="9558397" y="3861048"/>
              <a:ext cx="710734" cy="792088"/>
            </a:xfrm>
            <a:prstGeom prst="rect">
              <a:avLst/>
            </a:prstGeom>
            <a:noFill/>
            <a:ln w="9525">
              <a:noFill/>
              <a:miter lim="800000"/>
              <a:headEnd/>
              <a:tailEnd/>
            </a:ln>
          </p:spPr>
        </p:pic>
        <p:sp>
          <p:nvSpPr>
            <p:cNvPr id="31" name="TextBox 30"/>
            <p:cNvSpPr txBox="1"/>
            <p:nvPr/>
          </p:nvSpPr>
          <p:spPr>
            <a:xfrm>
              <a:off x="9158309" y="4750327"/>
              <a:ext cx="1795449" cy="108638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1438" tIns="45719" rIns="91438" bIns="45719"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sym typeface="+mn-ea"/>
                </a:rPr>
                <a:t>新时代中国特色社会主义思想</a:t>
              </a:r>
              <a:endParaRPr lang="zh-CN" altLang="en-US" sz="2000" b="1" dirty="0">
                <a:latin typeface="微软雅黑" panose="020B0503020204020204" pitchFamily="34" charset="-122"/>
                <a:ea typeface="微软雅黑" panose="020B0503020204020204" pitchFamily="34" charset="-122"/>
              </a:endParaRPr>
            </a:p>
            <a:p>
              <a:pPr>
                <a:lnSpc>
                  <a:spcPct val="150000"/>
                </a:lnSpc>
              </a:pPr>
              <a:endParaRPr lang="en-US" altLang="zh-CN" sz="2000" b="1" dirty="0">
                <a:latin typeface="微软雅黑" panose="020B0503020204020204" pitchFamily="34" charset="-122"/>
                <a:ea typeface="微软雅黑" panose="020B0503020204020204" pitchFamily="34" charset="-122"/>
              </a:endParaRPr>
            </a:p>
          </p:txBody>
        </p:sp>
      </p:grpSp>
      <p:sp>
        <p:nvSpPr>
          <p:cNvPr id="26" name="左大括号 25"/>
          <p:cNvSpPr/>
          <p:nvPr/>
        </p:nvSpPr>
        <p:spPr>
          <a:xfrm rot="16200000">
            <a:off x="6802740" y="1280971"/>
            <a:ext cx="604520" cy="7322185"/>
          </a:xfrm>
          <a:prstGeom prst="leftBrace">
            <a:avLst>
              <a:gd name="adj1" fmla="val 8333"/>
              <a:gd name="adj2" fmla="val 50359"/>
            </a:avLst>
          </a:prstGeom>
          <a:ln w="190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7" name="文本框 4"/>
          <p:cNvSpPr txBox="1"/>
          <p:nvPr/>
        </p:nvSpPr>
        <p:spPr>
          <a:xfrm>
            <a:off x="5848373" y="5244586"/>
            <a:ext cx="2851150"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中国特色社会主义</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lgn="just">
              <a:lnSpc>
                <a:spcPct val="150000"/>
              </a:lnSpc>
              <a:buNone/>
            </a:pPr>
            <a:r>
              <a:rPr lang="en-US" altLang="zh-CN" sz="2400" dirty="0" smtClean="0">
                <a:latin typeface="微软雅黑" panose="020B0503020204020204" pitchFamily="34" charset="-122"/>
                <a:ea typeface="微软雅黑" panose="020B0503020204020204" pitchFamily="34" charset="-122"/>
                <a:sym typeface="+mn-ea"/>
              </a:rPr>
              <a:t>#</a:t>
            </a:r>
            <a:r>
              <a:rPr sz="2400" dirty="0"/>
              <a:t>除《哲学的贫困》外，标志马克思主义公开问世的经典著作是（ ）</a:t>
            </a:r>
            <a:endParaRPr sz="2400" dirty="0"/>
          </a:p>
          <a:p>
            <a:pPr marL="0" indent="0" algn="just">
              <a:lnSpc>
                <a:spcPct val="150000"/>
              </a:lnSpc>
              <a:buNone/>
            </a:pPr>
            <a:r>
              <a:rPr sz="2400" dirty="0"/>
              <a:t>A 、《关于费尔巴哈的提纲》</a:t>
            </a:r>
            <a:endParaRPr sz="2400" dirty="0"/>
          </a:p>
          <a:p>
            <a:pPr marL="0" indent="0" algn="just">
              <a:lnSpc>
                <a:spcPct val="150000"/>
              </a:lnSpc>
              <a:buNone/>
            </a:pPr>
            <a:r>
              <a:rPr sz="2400" dirty="0"/>
              <a:t>B 、《德意志意识形态》</a:t>
            </a:r>
            <a:endParaRPr sz="2400" dirty="0"/>
          </a:p>
          <a:p>
            <a:pPr marL="0" indent="0" algn="just">
              <a:lnSpc>
                <a:spcPct val="150000"/>
              </a:lnSpc>
              <a:buNone/>
            </a:pPr>
            <a:r>
              <a:rPr sz="2400" dirty="0"/>
              <a:t>C 、《共产党宣言》</a:t>
            </a:r>
            <a:endParaRPr sz="2400" dirty="0"/>
          </a:p>
          <a:p>
            <a:pPr marL="0" indent="0" algn="just">
              <a:lnSpc>
                <a:spcPct val="150000"/>
              </a:lnSpc>
              <a:buNone/>
            </a:pPr>
            <a:r>
              <a:rPr sz="2400" dirty="0"/>
              <a:t>D 、《资本论》</a:t>
            </a:r>
            <a:endParaRPr sz="2400" dirty="0"/>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lgn="just">
              <a:lnSpc>
                <a:spcPct val="150000"/>
              </a:lnSpc>
              <a:buNone/>
            </a:pPr>
            <a:r>
              <a:rPr lang="en-US" altLang="zh-CN" sz="2400" dirty="0" smtClean="0">
                <a:latin typeface="微软雅黑" panose="020B0503020204020204" pitchFamily="34" charset="-122"/>
                <a:ea typeface="微软雅黑" panose="020B0503020204020204" pitchFamily="34" charset="-122"/>
                <a:sym typeface="+mn-ea"/>
              </a:rPr>
              <a:t>#</a:t>
            </a:r>
            <a:r>
              <a:rPr sz="2400" dirty="0"/>
              <a:t>除《哲学的贫困》外，标志马克思主义公开问世的经典著作是（</a:t>
            </a:r>
            <a:r>
              <a:rPr lang="en-US" sz="2400" b="1" dirty="0">
                <a:solidFill>
                  <a:srgbClr val="FF0000"/>
                </a:solidFill>
              </a:rPr>
              <a:t>C</a:t>
            </a:r>
            <a:r>
              <a:rPr sz="2400" b="1" dirty="0">
                <a:solidFill>
                  <a:srgbClr val="FF0000"/>
                </a:solidFill>
              </a:rPr>
              <a:t> </a:t>
            </a:r>
            <a:r>
              <a:rPr sz="2400" dirty="0"/>
              <a:t>）</a:t>
            </a:r>
            <a:endParaRPr sz="2400" dirty="0"/>
          </a:p>
          <a:p>
            <a:pPr marL="0" indent="0" algn="just">
              <a:lnSpc>
                <a:spcPct val="150000"/>
              </a:lnSpc>
              <a:buNone/>
            </a:pPr>
            <a:r>
              <a:rPr sz="2400" dirty="0"/>
              <a:t>A 、《关于费尔巴哈的提纲》</a:t>
            </a:r>
            <a:endParaRPr sz="2400" dirty="0"/>
          </a:p>
          <a:p>
            <a:pPr marL="0" indent="0" algn="just">
              <a:lnSpc>
                <a:spcPct val="150000"/>
              </a:lnSpc>
              <a:buNone/>
            </a:pPr>
            <a:r>
              <a:rPr sz="2400" dirty="0"/>
              <a:t>B 、《德意志意识形态》</a:t>
            </a:r>
            <a:endParaRPr sz="2400" dirty="0"/>
          </a:p>
          <a:p>
            <a:pPr marL="0" indent="0" algn="just">
              <a:lnSpc>
                <a:spcPct val="150000"/>
              </a:lnSpc>
              <a:buNone/>
            </a:pPr>
            <a:r>
              <a:rPr sz="2400" b="1" dirty="0">
                <a:solidFill>
                  <a:srgbClr val="FF0000"/>
                </a:solidFill>
              </a:rPr>
              <a:t>C 、《共产党宣言》</a:t>
            </a:r>
            <a:endParaRPr sz="2400" b="1" dirty="0">
              <a:solidFill>
                <a:srgbClr val="FF0000"/>
              </a:solidFill>
            </a:endParaRPr>
          </a:p>
          <a:p>
            <a:pPr marL="0" indent="0" algn="just">
              <a:lnSpc>
                <a:spcPct val="150000"/>
              </a:lnSpc>
              <a:buNone/>
            </a:pPr>
            <a:r>
              <a:rPr sz="2400" dirty="0"/>
              <a:t>D 、《资本论》</a:t>
            </a:r>
            <a:endParaRPr sz="2400" dirty="0"/>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lgn="just">
              <a:lnSpc>
                <a:spcPct val="150000"/>
              </a:lnSpc>
              <a:buNone/>
            </a:pPr>
            <a:r>
              <a:rPr lang="en-US" altLang="zh-CN" sz="2400" dirty="0" smtClean="0">
                <a:latin typeface="微软雅黑" panose="020B0503020204020204" pitchFamily="34" charset="-122"/>
                <a:ea typeface="微软雅黑" panose="020B0503020204020204" pitchFamily="34" charset="-122"/>
                <a:sym typeface="+mn-ea"/>
              </a:rPr>
              <a:t>#</a:t>
            </a:r>
            <a:r>
              <a:rPr lang="zh-CN" altLang="en-US" sz="2400" dirty="0"/>
              <a:t>除</a:t>
            </a:r>
            <a:r>
              <a:rPr sz="2400" dirty="0"/>
              <a:t>《共产党宣言》</a:t>
            </a:r>
            <a:r>
              <a:rPr lang="zh-CN" altLang="en-US" sz="2400" dirty="0"/>
              <a:t>外，标志马克思主义公开问世的经典著作是</a:t>
            </a:r>
            <a:r>
              <a:rPr lang="zh-CN" altLang="en-US" sz="2400" dirty="0" smtClean="0"/>
              <a:t>（</a:t>
            </a:r>
            <a:r>
              <a:rPr lang="zh-CN" altLang="en-US" sz="2400" dirty="0"/>
              <a:t>）</a:t>
            </a:r>
            <a:endParaRPr lang="en-US" altLang="zh-CN" sz="2400" dirty="0" smtClean="0"/>
          </a:p>
          <a:p>
            <a:pPr marL="0" indent="0" algn="just">
              <a:lnSpc>
                <a:spcPct val="150000"/>
              </a:lnSpc>
              <a:buNone/>
            </a:pPr>
            <a:r>
              <a:rPr lang="en-US" altLang="zh-CN" sz="2400" dirty="0"/>
              <a:t>A 《</a:t>
            </a:r>
            <a:r>
              <a:rPr lang="zh-CN" altLang="en-US" sz="2400" dirty="0"/>
              <a:t>关于费尔巴哈的提纲</a:t>
            </a:r>
            <a:r>
              <a:rPr lang="en-US" altLang="zh-CN" sz="2400" dirty="0"/>
              <a:t>》 </a:t>
            </a:r>
            <a:endParaRPr lang="en-US" altLang="zh-CN" sz="2400" dirty="0" smtClean="0"/>
          </a:p>
          <a:p>
            <a:pPr marL="0" indent="0" algn="just">
              <a:lnSpc>
                <a:spcPct val="150000"/>
              </a:lnSpc>
              <a:buNone/>
            </a:pPr>
            <a:r>
              <a:rPr lang="en-US" altLang="zh-CN" sz="2400" dirty="0" smtClean="0"/>
              <a:t>B </a:t>
            </a:r>
            <a:r>
              <a:rPr lang="en-US" altLang="zh-CN" sz="2400" dirty="0"/>
              <a:t>《</a:t>
            </a:r>
            <a:r>
              <a:rPr lang="zh-CN" altLang="en-US" sz="2400" dirty="0"/>
              <a:t>德意志意识形态</a:t>
            </a:r>
            <a:r>
              <a:rPr lang="en-US" altLang="zh-CN" sz="2400" dirty="0"/>
              <a:t>》 </a:t>
            </a:r>
            <a:endParaRPr lang="en-US" altLang="zh-CN" sz="2400" dirty="0" smtClean="0"/>
          </a:p>
          <a:p>
            <a:pPr marL="0" indent="0" algn="just">
              <a:lnSpc>
                <a:spcPct val="150000"/>
              </a:lnSpc>
              <a:buNone/>
            </a:pPr>
            <a:r>
              <a:rPr lang="zh-CN" altLang="en-US" sz="2400" dirty="0"/>
              <a:t>C 《哲学的贫困》 </a:t>
            </a:r>
            <a:endParaRPr lang="zh-CN" altLang="en-US" sz="2400" dirty="0"/>
          </a:p>
          <a:p>
            <a:pPr marL="0" indent="0" algn="just">
              <a:lnSpc>
                <a:spcPct val="150000"/>
              </a:lnSpc>
              <a:buNone/>
            </a:pPr>
            <a:r>
              <a:rPr lang="en-US" altLang="zh-CN" sz="2400" dirty="0" smtClean="0"/>
              <a:t>D </a:t>
            </a:r>
            <a:r>
              <a:rPr lang="en-US" altLang="zh-CN" sz="2400" dirty="0"/>
              <a:t>《</a:t>
            </a:r>
            <a:r>
              <a:rPr lang="zh-CN" altLang="en-US" sz="2400" dirty="0"/>
              <a:t>资本论</a:t>
            </a:r>
            <a:r>
              <a:rPr lang="en-US" altLang="zh-CN" sz="2400" dirty="0"/>
              <a:t>》</a:t>
            </a: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lgn="just">
              <a:lnSpc>
                <a:spcPct val="150000"/>
              </a:lnSpc>
              <a:buNone/>
            </a:pPr>
            <a:r>
              <a:rPr lang="en-US" altLang="zh-CN" sz="2400" dirty="0" smtClean="0">
                <a:latin typeface="微软雅黑" panose="020B0503020204020204" pitchFamily="34" charset="-122"/>
                <a:ea typeface="微软雅黑" panose="020B0503020204020204" pitchFamily="34" charset="-122"/>
                <a:sym typeface="+mn-ea"/>
              </a:rPr>
              <a:t>#</a:t>
            </a:r>
            <a:r>
              <a:rPr lang="zh-CN" altLang="en-US" sz="2400" dirty="0"/>
              <a:t>除</a:t>
            </a:r>
            <a:r>
              <a:rPr sz="2400" dirty="0"/>
              <a:t>《共产党宣言》</a:t>
            </a:r>
            <a:r>
              <a:rPr lang="zh-CN" altLang="en-US" sz="2400" dirty="0"/>
              <a:t>外，标志马克思主义公开问世的经典著作是</a:t>
            </a:r>
            <a:r>
              <a:rPr lang="zh-CN" altLang="en-US" sz="2400" dirty="0" smtClean="0"/>
              <a:t>（</a:t>
            </a:r>
            <a:r>
              <a:rPr lang="en-US" altLang="zh-CN" sz="2400" b="1" dirty="0" smtClean="0">
                <a:solidFill>
                  <a:srgbClr val="FF0000"/>
                </a:solidFill>
              </a:rPr>
              <a:t>C</a:t>
            </a:r>
            <a:r>
              <a:rPr lang="zh-CN" altLang="en-US" sz="2400" dirty="0" smtClean="0"/>
              <a:t> </a:t>
            </a:r>
            <a:r>
              <a:rPr lang="zh-CN" altLang="en-US" sz="2400" dirty="0"/>
              <a:t>）</a:t>
            </a:r>
            <a:endParaRPr lang="en-US" altLang="zh-CN" sz="2400" dirty="0" smtClean="0"/>
          </a:p>
          <a:p>
            <a:pPr marL="0" indent="0" algn="just">
              <a:lnSpc>
                <a:spcPct val="150000"/>
              </a:lnSpc>
              <a:buNone/>
            </a:pPr>
            <a:r>
              <a:rPr lang="en-US" altLang="zh-CN" sz="2400" dirty="0"/>
              <a:t>A 《</a:t>
            </a:r>
            <a:r>
              <a:rPr lang="zh-CN" altLang="en-US" sz="2400" dirty="0"/>
              <a:t>关于费尔巴哈的提纲</a:t>
            </a:r>
            <a:r>
              <a:rPr lang="en-US" altLang="zh-CN" sz="2400" dirty="0"/>
              <a:t>》 </a:t>
            </a:r>
            <a:endParaRPr lang="en-US" altLang="zh-CN" sz="2400" dirty="0" smtClean="0"/>
          </a:p>
          <a:p>
            <a:pPr marL="0" indent="0" algn="just">
              <a:lnSpc>
                <a:spcPct val="150000"/>
              </a:lnSpc>
              <a:buNone/>
            </a:pPr>
            <a:r>
              <a:rPr lang="en-US" altLang="zh-CN" sz="2400" dirty="0" smtClean="0"/>
              <a:t>B </a:t>
            </a:r>
            <a:r>
              <a:rPr lang="en-US" altLang="zh-CN" sz="2400" dirty="0"/>
              <a:t>《</a:t>
            </a:r>
            <a:r>
              <a:rPr lang="zh-CN" altLang="en-US" sz="2400" dirty="0"/>
              <a:t>德意志意识形态</a:t>
            </a:r>
            <a:r>
              <a:rPr lang="en-US" altLang="zh-CN" sz="2400" dirty="0"/>
              <a:t>》 </a:t>
            </a:r>
            <a:endParaRPr lang="en-US" altLang="zh-CN" sz="2400" dirty="0" smtClean="0"/>
          </a:p>
          <a:p>
            <a:pPr marL="0" indent="0" algn="just">
              <a:lnSpc>
                <a:spcPct val="150000"/>
              </a:lnSpc>
              <a:buNone/>
            </a:pPr>
            <a:r>
              <a:rPr lang="en-US" altLang="zh-CN" sz="2400" b="1" dirty="0" smtClean="0">
                <a:solidFill>
                  <a:srgbClr val="FF0000"/>
                </a:solidFill>
              </a:rPr>
              <a:t>C </a:t>
            </a:r>
            <a:r>
              <a:rPr sz="2400" b="1" dirty="0">
                <a:solidFill>
                  <a:srgbClr val="FF0000"/>
                </a:solidFill>
              </a:rPr>
              <a:t>《哲学的贫困》</a:t>
            </a:r>
            <a:r>
              <a:rPr lang="en-US" altLang="zh-CN" sz="2400" b="1" dirty="0">
                <a:solidFill>
                  <a:srgbClr val="FF0000"/>
                </a:solidFill>
              </a:rPr>
              <a:t> </a:t>
            </a:r>
            <a:endParaRPr lang="en-US" altLang="zh-CN" sz="2400" b="1" dirty="0" smtClean="0">
              <a:solidFill>
                <a:srgbClr val="FF0000"/>
              </a:solidFill>
            </a:endParaRPr>
          </a:p>
          <a:p>
            <a:pPr marL="0" indent="0" algn="just">
              <a:lnSpc>
                <a:spcPct val="150000"/>
              </a:lnSpc>
              <a:buNone/>
            </a:pPr>
            <a:r>
              <a:rPr lang="en-US" altLang="zh-CN" sz="2400" dirty="0" smtClean="0"/>
              <a:t>D </a:t>
            </a:r>
            <a:r>
              <a:rPr lang="en-US" altLang="zh-CN" sz="2400" dirty="0"/>
              <a:t>《</a:t>
            </a:r>
            <a:r>
              <a:rPr lang="zh-CN" altLang="en-US" sz="2400" dirty="0"/>
              <a:t>资本论</a:t>
            </a:r>
            <a:r>
              <a:rPr lang="en-US" altLang="zh-CN" sz="2400" dirty="0"/>
              <a:t>》</a:t>
            </a: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idx="4294967295"/>
          </p:nvPr>
        </p:nvSpPr>
        <p:spPr>
          <a:xfrm>
            <a:off x="31631" y="1988840"/>
            <a:ext cx="10972800" cy="1143000"/>
          </a:xfrm>
          <a:prstGeom prst="rect">
            <a:avLst/>
          </a:prstGeom>
        </p:spPr>
        <p:txBody>
          <a:bodyPr lIns="91430" tIns="45718" rIns="91430" bIns="45718"/>
          <a:lstStyle/>
          <a:p>
            <a:endParaRPr lang="zh-CN" altLang="en-US"/>
          </a:p>
        </p:txBody>
      </p:sp>
      <p:sp>
        <p:nvSpPr>
          <p:cNvPr id="4" name="内容占位符 2"/>
          <p:cNvSpPr txBox="1"/>
          <p:nvPr>
            <p:custDataLst>
              <p:tags r:id="rId1"/>
            </p:custDataLst>
          </p:nvPr>
        </p:nvSpPr>
        <p:spPr>
          <a:xfrm>
            <a:off x="1127448" y="1365249"/>
            <a:ext cx="6336704" cy="3292911"/>
          </a:xfrm>
          <a:prstGeom prst="rect">
            <a:avLst/>
          </a:prstGeom>
        </p:spPr>
        <p:txBody>
          <a:bodyPr lIns="91430" tIns="45718" rIns="91430" bIns="45718"/>
          <a:lstStyle/>
          <a:p>
            <a:pPr>
              <a:lnSpc>
                <a:spcPct val="150000"/>
              </a:lnSpc>
              <a:spcBef>
                <a:spcPct val="20000"/>
              </a:spcBef>
              <a:defRPr/>
            </a:pP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马克思主义基本原理概论</a:t>
            </a:r>
            <a:r>
              <a:rPr lang="en-US" altLang="zh-CN"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3200" b="1" dirty="0">
                <a:latin typeface="楷体" panose="02010609060101010101" pitchFamily="49" charset="-122"/>
                <a:ea typeface="楷体" panose="02010609060101010101" pitchFamily="49" charset="-122"/>
              </a:rPr>
              <a:t>课程代码：</a:t>
            </a:r>
            <a:r>
              <a:rPr lang="en-US" altLang="zh-CN" sz="2400" b="1" dirty="0">
                <a:solidFill>
                  <a:srgbClr val="C00000"/>
                </a:solidFill>
                <a:latin typeface="微软雅黑" panose="020B0503020204020204" pitchFamily="34" charset="-122"/>
                <a:ea typeface="微软雅黑" panose="020B0503020204020204" pitchFamily="34" charset="-122"/>
              </a:rPr>
              <a:t>03709</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3200" b="1" dirty="0">
                <a:latin typeface="楷体" panose="02010609060101010101" pitchFamily="49" charset="-122"/>
                <a:ea typeface="楷体" panose="02010609060101010101" pitchFamily="49" charset="-122"/>
              </a:rPr>
              <a:t>版本：</a:t>
            </a:r>
            <a:r>
              <a:rPr lang="en-US" altLang="zh-CN" sz="2400" b="1" dirty="0">
                <a:solidFill>
                  <a:srgbClr val="C00000"/>
                </a:solidFill>
                <a:latin typeface="微软雅黑" panose="020B0503020204020204" pitchFamily="34" charset="-122"/>
                <a:ea typeface="微软雅黑" panose="020B0503020204020204" pitchFamily="34" charset="-122"/>
              </a:rPr>
              <a:t>2015</a:t>
            </a:r>
            <a:r>
              <a:rPr lang="zh-CN" altLang="en-US" sz="2400" b="1" dirty="0">
                <a:solidFill>
                  <a:srgbClr val="C00000"/>
                </a:solidFill>
                <a:latin typeface="微软雅黑" panose="020B0503020204020204" pitchFamily="34" charset="-122"/>
                <a:ea typeface="微软雅黑" panose="020B0503020204020204" pitchFamily="34" charset="-122"/>
              </a:rPr>
              <a:t>年版</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3200" b="1" dirty="0">
                <a:latin typeface="楷体" panose="02010609060101010101" pitchFamily="49" charset="-122"/>
                <a:ea typeface="楷体" panose="02010609060101010101" pitchFamily="49" charset="-122"/>
              </a:rPr>
              <a:t>主编：</a:t>
            </a:r>
            <a:r>
              <a:rPr lang="zh-CN" altLang="en-US" sz="2000" dirty="0">
                <a:latin typeface="微软雅黑" panose="020B0503020204020204" pitchFamily="34" charset="-122"/>
                <a:ea typeface="微软雅黑" panose="020B0503020204020204" pitchFamily="34" charset="-122"/>
              </a:rPr>
              <a:t>卫兴华、赵家祥</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sz="3200" b="1" dirty="0">
                <a:latin typeface="楷体" panose="02010609060101010101" pitchFamily="49" charset="-122"/>
                <a:ea typeface="楷体" panose="02010609060101010101" pitchFamily="49" charset="-122"/>
              </a:rPr>
              <a:t>出版社：</a:t>
            </a:r>
            <a:r>
              <a:rPr lang="zh-CN" altLang="en-US" sz="2000" dirty="0">
                <a:latin typeface="微软雅黑" panose="020B0503020204020204" pitchFamily="34" charset="-122"/>
                <a:ea typeface="微软雅黑" panose="020B0503020204020204" pitchFamily="34" charset="-122"/>
              </a:rPr>
              <a:t>北京大学出版社</a:t>
            </a:r>
            <a:endParaRPr lang="en-US" altLang="zh-CN" sz="2000" dirty="0">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4155" y="1340769"/>
            <a:ext cx="300990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lgn="just">
              <a:lnSpc>
                <a:spcPct val="150000"/>
              </a:lnSpc>
              <a:buNone/>
            </a:pPr>
            <a:r>
              <a:rPr lang="en-US" altLang="zh-CN" sz="2400" dirty="0">
                <a:latin typeface="微软雅黑" panose="020B0503020204020204" pitchFamily="34" charset="-122"/>
                <a:ea typeface="微软雅黑" panose="020B0503020204020204" pitchFamily="34" charset="-122"/>
                <a:sym typeface="+mn-ea"/>
              </a:rPr>
              <a:t>##1</a:t>
            </a:r>
            <a:r>
              <a:rPr lang="zh-CN"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rPr>
              <a:t>中国特色社会主义理论体系不包括（ ） </a:t>
            </a:r>
            <a:endParaRPr lang="en-US" altLang="zh-CN" sz="2400" dirty="0">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毛泽东思想 </a:t>
            </a:r>
            <a:endParaRPr lang="en-US" altLang="zh-CN" sz="2400" dirty="0">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latin typeface="微软雅黑" panose="020B0503020204020204" pitchFamily="34" charset="-122"/>
                <a:ea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rPr>
              <a:t>邓小平理论 </a:t>
            </a:r>
            <a:endParaRPr lang="en-US" altLang="zh-CN" sz="2400" dirty="0">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三个代表”重要思想 </a:t>
            </a:r>
            <a:endParaRPr lang="en-US" altLang="zh-CN" sz="2400" dirty="0">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latin typeface="微软雅黑" panose="020B0503020204020204" pitchFamily="34" charset="-122"/>
                <a:ea typeface="微软雅黑" panose="020B0503020204020204" pitchFamily="34" charset="-122"/>
              </a:rPr>
              <a:t>D </a:t>
            </a:r>
            <a:r>
              <a:rPr lang="zh-CN" altLang="en-US" sz="2400" dirty="0">
                <a:latin typeface="微软雅黑" panose="020B0503020204020204" pitchFamily="34" charset="-122"/>
                <a:ea typeface="微软雅黑" panose="020B0503020204020204" pitchFamily="34" charset="-122"/>
              </a:rPr>
              <a:t>科学发展观 </a:t>
            </a: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marL="0" indent="0" algn="just">
              <a:lnSpc>
                <a:spcPct val="150000"/>
              </a:lnSpc>
              <a:buNone/>
            </a:pPr>
            <a:r>
              <a:rPr lang="en-US" altLang="zh-CN" sz="2400" dirty="0">
                <a:latin typeface="微软雅黑" panose="020B0503020204020204" pitchFamily="34" charset="-122"/>
                <a:ea typeface="微软雅黑" panose="020B0503020204020204" pitchFamily="34" charset="-122"/>
                <a:sym typeface="+mn-ea"/>
              </a:rPr>
              <a:t>##1</a:t>
            </a:r>
            <a:r>
              <a:rPr lang="zh-CN"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rPr>
              <a:t>中国特色社会主义理论体系不包括</a:t>
            </a:r>
            <a:r>
              <a:rPr lang="zh-CN" altLang="en-US" sz="2400" dirty="0" smtClean="0">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A</a:t>
            </a:r>
            <a:r>
              <a:rPr lang="zh-CN" altLang="en-US" sz="2400" dirty="0" smtClean="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b="1" dirty="0">
                <a:solidFill>
                  <a:srgbClr val="FF0000"/>
                </a:solidFill>
                <a:latin typeface="微软雅黑" panose="020B0503020204020204" pitchFamily="34" charset="-122"/>
                <a:ea typeface="微软雅黑" panose="020B0503020204020204" pitchFamily="34" charset="-122"/>
              </a:rPr>
              <a:t>A </a:t>
            </a:r>
            <a:r>
              <a:rPr lang="zh-CN" altLang="en-US" sz="2400" b="1" dirty="0">
                <a:solidFill>
                  <a:srgbClr val="FF0000"/>
                </a:solidFill>
                <a:latin typeface="微软雅黑" panose="020B0503020204020204" pitchFamily="34" charset="-122"/>
                <a:ea typeface="微软雅黑" panose="020B0503020204020204" pitchFamily="34" charset="-122"/>
              </a:rPr>
              <a:t>毛泽东思想 </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latin typeface="微软雅黑" panose="020B0503020204020204" pitchFamily="34" charset="-122"/>
                <a:ea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rPr>
              <a:t>邓小平理论 </a:t>
            </a:r>
            <a:endParaRPr lang="en-US" altLang="zh-CN" sz="2400" dirty="0">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三个代表”重要思想 </a:t>
            </a:r>
            <a:endParaRPr lang="en-US" altLang="zh-CN" sz="2400" dirty="0">
              <a:latin typeface="微软雅黑" panose="020B0503020204020204" pitchFamily="34" charset="-122"/>
              <a:ea typeface="微软雅黑" panose="020B0503020204020204" pitchFamily="34" charset="-122"/>
            </a:endParaRPr>
          </a:p>
          <a:p>
            <a:pPr marL="0" indent="0" algn="just">
              <a:lnSpc>
                <a:spcPct val="150000"/>
              </a:lnSpc>
              <a:buNone/>
            </a:pPr>
            <a:r>
              <a:rPr lang="en-US" altLang="zh-CN" sz="2400" dirty="0">
                <a:latin typeface="微软雅黑" panose="020B0503020204020204" pitchFamily="34" charset="-122"/>
                <a:ea typeface="微软雅黑" panose="020B0503020204020204" pitchFamily="34" charset="-122"/>
              </a:rPr>
              <a:t>D </a:t>
            </a:r>
            <a:r>
              <a:rPr lang="zh-CN" altLang="en-US" sz="2400" dirty="0">
                <a:latin typeface="微软雅黑" panose="020B0503020204020204" pitchFamily="34" charset="-122"/>
                <a:ea typeface="微软雅黑" panose="020B0503020204020204" pitchFamily="34" charset="-122"/>
              </a:rPr>
              <a:t>科学发展观 </a:t>
            </a: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8518117" y="2248310"/>
            <a:ext cx="1728787" cy="383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Calibri" panose="020F0502020204030204" charset="0"/>
                <a:ea typeface="宋体" panose="02010600030101010101" pitchFamily="2" charset="-122"/>
              </a:defRPr>
            </a:lvl1pPr>
            <a:lvl2pPr marL="742950" indent="-285750" eaLnBrk="0" hangingPunct="0">
              <a:defRPr sz="1900">
                <a:solidFill>
                  <a:schemeClr val="tx1"/>
                </a:solidFill>
                <a:latin typeface="Calibri" panose="020F0502020204030204" charset="0"/>
                <a:ea typeface="宋体" panose="02010600030101010101" pitchFamily="2" charset="-122"/>
              </a:defRPr>
            </a:lvl2pPr>
            <a:lvl3pPr marL="1143000" indent="-228600" eaLnBrk="0" hangingPunct="0">
              <a:defRPr sz="1900">
                <a:solidFill>
                  <a:schemeClr val="tx1"/>
                </a:solidFill>
                <a:latin typeface="Calibri" panose="020F0502020204030204" charset="0"/>
                <a:ea typeface="宋体" panose="02010600030101010101" pitchFamily="2" charset="-122"/>
              </a:defRPr>
            </a:lvl3pPr>
            <a:lvl4pPr marL="1600200" indent="-228600" eaLnBrk="0" hangingPunct="0">
              <a:defRPr sz="1900">
                <a:solidFill>
                  <a:schemeClr val="tx1"/>
                </a:solidFill>
                <a:latin typeface="Calibri" panose="020F0502020204030204" charset="0"/>
                <a:ea typeface="宋体" panose="02010600030101010101" pitchFamily="2" charset="-122"/>
              </a:defRPr>
            </a:lvl4pPr>
            <a:lvl5pPr marL="2057400" indent="-228600" eaLnBrk="0" hangingPunct="0">
              <a:defRPr sz="1900">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9pPr>
          </a:lstStyle>
          <a:p>
            <a:pPr eaLnBrk="1" hangingPunct="1"/>
            <a:r>
              <a:rPr lang="zh-CN" altLang="en-US" b="1" dirty="0">
                <a:solidFill>
                  <a:srgbClr val="C00000"/>
                </a:solidFill>
                <a:latin typeface="微软雅黑" panose="020B0503020204020204" pitchFamily="34" charset="-122"/>
                <a:ea typeface="微软雅黑" panose="020B0503020204020204" pitchFamily="34" charset="-122"/>
              </a:rPr>
              <a:t>背景</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 name="TextBox 4"/>
          <p:cNvSpPr txBox="1">
            <a:spLocks noChangeArrowheads="1"/>
          </p:cNvSpPr>
          <p:nvPr/>
        </p:nvSpPr>
        <p:spPr bwMode="auto">
          <a:xfrm>
            <a:off x="8419699" y="3846955"/>
            <a:ext cx="1727200" cy="383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Calibri" panose="020F0502020204030204" charset="0"/>
                <a:ea typeface="宋体" panose="02010600030101010101" pitchFamily="2" charset="-122"/>
              </a:defRPr>
            </a:lvl1pPr>
            <a:lvl2pPr marL="742950" indent="-285750" eaLnBrk="0" hangingPunct="0">
              <a:defRPr sz="1900">
                <a:solidFill>
                  <a:schemeClr val="tx1"/>
                </a:solidFill>
                <a:latin typeface="Calibri" panose="020F0502020204030204" charset="0"/>
                <a:ea typeface="宋体" panose="02010600030101010101" pitchFamily="2" charset="-122"/>
              </a:defRPr>
            </a:lvl2pPr>
            <a:lvl3pPr marL="1143000" indent="-228600" eaLnBrk="0" hangingPunct="0">
              <a:defRPr sz="1900">
                <a:solidFill>
                  <a:schemeClr val="tx1"/>
                </a:solidFill>
                <a:latin typeface="Calibri" panose="020F0502020204030204" charset="0"/>
                <a:ea typeface="宋体" panose="02010600030101010101" pitchFamily="2" charset="-122"/>
              </a:defRPr>
            </a:lvl3pPr>
            <a:lvl4pPr marL="1600200" indent="-228600" eaLnBrk="0" hangingPunct="0">
              <a:defRPr sz="1900">
                <a:solidFill>
                  <a:schemeClr val="tx1"/>
                </a:solidFill>
                <a:latin typeface="Calibri" panose="020F0502020204030204" charset="0"/>
                <a:ea typeface="宋体" panose="02010600030101010101" pitchFamily="2" charset="-122"/>
              </a:defRPr>
            </a:lvl4pPr>
            <a:lvl5pPr marL="2057400" indent="-228600" eaLnBrk="0" hangingPunct="0">
              <a:defRPr sz="1900">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9pPr>
          </a:lstStyle>
          <a:p>
            <a:pPr eaLnBrk="1" hangingPunct="1"/>
            <a:r>
              <a:rPr lang="zh-CN" altLang="en-US" b="1" dirty="0">
                <a:solidFill>
                  <a:srgbClr val="C00000"/>
                </a:solidFill>
                <a:latin typeface="微软雅黑" panose="020B0503020204020204" pitchFamily="34" charset="-122"/>
                <a:ea typeface="微软雅黑" panose="020B0503020204020204" pitchFamily="34" charset="-122"/>
              </a:rPr>
              <a:t>理论来源</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TextBox 5"/>
          <p:cNvSpPr txBox="1">
            <a:spLocks noChangeArrowheads="1"/>
          </p:cNvSpPr>
          <p:nvPr/>
        </p:nvSpPr>
        <p:spPr bwMode="auto">
          <a:xfrm>
            <a:off x="8616280" y="5445064"/>
            <a:ext cx="10080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Calibri" panose="020F0502020204030204" charset="0"/>
                <a:ea typeface="宋体" panose="02010600030101010101" pitchFamily="2" charset="-122"/>
              </a:defRPr>
            </a:lvl1pPr>
            <a:lvl2pPr marL="742950" indent="-285750" eaLnBrk="0" hangingPunct="0">
              <a:defRPr sz="1900">
                <a:solidFill>
                  <a:schemeClr val="tx1"/>
                </a:solidFill>
                <a:latin typeface="Calibri" panose="020F0502020204030204" charset="0"/>
                <a:ea typeface="宋体" panose="02010600030101010101" pitchFamily="2" charset="-122"/>
              </a:defRPr>
            </a:lvl2pPr>
            <a:lvl3pPr marL="1143000" indent="-228600" eaLnBrk="0" hangingPunct="0">
              <a:defRPr sz="1900">
                <a:solidFill>
                  <a:schemeClr val="tx1"/>
                </a:solidFill>
                <a:latin typeface="Calibri" panose="020F0502020204030204" charset="0"/>
                <a:ea typeface="宋体" panose="02010600030101010101" pitchFamily="2" charset="-122"/>
              </a:defRPr>
            </a:lvl3pPr>
            <a:lvl4pPr marL="1600200" indent="-228600" eaLnBrk="0" hangingPunct="0">
              <a:defRPr sz="1900">
                <a:solidFill>
                  <a:schemeClr val="tx1"/>
                </a:solidFill>
                <a:latin typeface="Calibri" panose="020F0502020204030204" charset="0"/>
                <a:ea typeface="宋体" panose="02010600030101010101" pitchFamily="2" charset="-122"/>
              </a:defRPr>
            </a:lvl4pPr>
            <a:lvl5pPr marL="2057400" indent="-228600" eaLnBrk="0" hangingPunct="0">
              <a:defRPr sz="1900">
                <a:solidFill>
                  <a:schemeClr val="tx1"/>
                </a:solidFill>
                <a:latin typeface="Calibri" panose="020F0502020204030204" charset="0"/>
                <a:ea typeface="宋体" panose="02010600030101010101" pitchFamily="2" charset="-122"/>
              </a:defRPr>
            </a:lvl5pPr>
            <a:lvl6pPr marL="25146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6pPr>
            <a:lvl7pPr marL="29718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7pPr>
            <a:lvl8pPr marL="34290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8pPr>
            <a:lvl9pPr marL="3886200" indent="-228600" defTabSz="912495" eaLnBrk="0" fontAlgn="base" hangingPunct="0">
              <a:spcBef>
                <a:spcPct val="0"/>
              </a:spcBef>
              <a:spcAft>
                <a:spcPct val="0"/>
              </a:spcAft>
              <a:defRPr sz="1900">
                <a:solidFill>
                  <a:schemeClr val="tx1"/>
                </a:solidFill>
                <a:latin typeface="Calibri" panose="020F0502020204030204" charset="0"/>
                <a:ea typeface="宋体" panose="02010600030101010101" pitchFamily="2" charset="-122"/>
              </a:defRPr>
            </a:lvl9pPr>
          </a:lstStyle>
          <a:p>
            <a:pPr eaLnBrk="1" hangingPunct="1"/>
            <a:r>
              <a:rPr lang="zh-CN" altLang="en-US" b="1" dirty="0">
                <a:solidFill>
                  <a:srgbClr val="C00000"/>
                </a:solidFill>
                <a:latin typeface="微软雅黑" panose="020B0503020204020204" pitchFamily="34" charset="-122"/>
                <a:ea typeface="微软雅黑" panose="020B0503020204020204" pitchFamily="34" charset="-122"/>
              </a:rPr>
              <a:t>发展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139700" y="3126105"/>
            <a:ext cx="4697730" cy="460375"/>
          </a:xfrm>
          <a:prstGeom prst="rect">
            <a:avLst/>
          </a:prstGeom>
          <a:noFill/>
          <a:ln w="38100">
            <a:solidFill>
              <a:srgbClr val="C00000"/>
            </a:solidFill>
          </a:ln>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第一节 马克思主义的产生和发展</a:t>
            </a:r>
            <a:endParaRPr lang="zh-CN" altLang="en-US" sz="2400" dirty="0">
              <a:latin typeface="微软雅黑" panose="020B0503020204020204" pitchFamily="34" charset="-122"/>
              <a:ea typeface="微软雅黑" panose="020B0503020204020204" pitchFamily="34" charset="-122"/>
            </a:endParaRPr>
          </a:p>
        </p:txBody>
      </p:sp>
      <p:sp>
        <p:nvSpPr>
          <p:cNvPr id="9" name="左大括号 8"/>
          <p:cNvSpPr/>
          <p:nvPr/>
        </p:nvSpPr>
        <p:spPr>
          <a:xfrm>
            <a:off x="5041225" y="1700808"/>
            <a:ext cx="1054775" cy="3456384"/>
          </a:xfrm>
          <a:prstGeom prst="leftBrace">
            <a:avLst>
              <a:gd name="adj1" fmla="val 52008"/>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9"/>
          <p:cNvSpPr txBox="1"/>
          <p:nvPr/>
        </p:nvSpPr>
        <p:spPr>
          <a:xfrm>
            <a:off x="6104312" y="1756072"/>
            <a:ext cx="4036963" cy="830997"/>
          </a:xfrm>
          <a:prstGeom prst="rect">
            <a:avLst/>
          </a:prstGeom>
          <a:noFill/>
          <a:ln w="38100">
            <a:solidFill>
              <a:srgbClr val="C00000"/>
            </a:solidFill>
          </a:ln>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一、马克思主义是时代的</a:t>
            </a:r>
            <a:endParaRPr lang="en-US" altLang="zh-CN" sz="2400" b="1" dirty="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产物</a:t>
            </a:r>
            <a:endParaRPr lang="zh-CN" altLang="en-US" sz="2400" b="1" dirty="0">
              <a:latin typeface="微软雅黑" panose="020B0503020204020204" pitchFamily="34" charset="-122"/>
              <a:ea typeface="微软雅黑" panose="020B0503020204020204" pitchFamily="34" charset="-122"/>
            </a:endParaRPr>
          </a:p>
        </p:txBody>
      </p:sp>
      <p:sp>
        <p:nvSpPr>
          <p:cNvPr id="11" name="TextBox 10"/>
          <p:cNvSpPr txBox="1"/>
          <p:nvPr/>
        </p:nvSpPr>
        <p:spPr>
          <a:xfrm>
            <a:off x="6039528" y="3139069"/>
            <a:ext cx="4101747" cy="707886"/>
          </a:xfrm>
          <a:prstGeom prst="rect">
            <a:avLst/>
          </a:prstGeom>
          <a:noFill/>
          <a:ln w="38100">
            <a:solidFill>
              <a:srgbClr val="C00000"/>
            </a:solidFill>
          </a:ln>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二、马克思主义对人类文明成果的</a:t>
            </a:r>
            <a:endParaRPr lang="en-US" altLang="zh-CN" sz="2000" b="1" dirty="0" smtClean="0">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继承与创新</a:t>
            </a:r>
            <a:endParaRPr lang="zh-CN" altLang="en-US" sz="2000" b="1" dirty="0">
              <a:latin typeface="微软雅黑" panose="020B0503020204020204" pitchFamily="34" charset="-122"/>
              <a:ea typeface="微软雅黑" panose="020B0503020204020204" pitchFamily="34" charset="-122"/>
            </a:endParaRPr>
          </a:p>
        </p:txBody>
      </p:sp>
      <p:sp>
        <p:nvSpPr>
          <p:cNvPr id="12" name="TextBox 11"/>
          <p:cNvSpPr txBox="1"/>
          <p:nvPr/>
        </p:nvSpPr>
        <p:spPr>
          <a:xfrm>
            <a:off x="6039528" y="4579515"/>
            <a:ext cx="4101747" cy="830997"/>
          </a:xfrm>
          <a:prstGeom prst="rect">
            <a:avLst/>
          </a:prstGeom>
          <a:noFill/>
          <a:ln w="38100">
            <a:solidFill>
              <a:srgbClr val="C00000"/>
            </a:solidFill>
          </a:ln>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三、马克思主义在实践中</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不断发展</a:t>
            </a:r>
            <a:endParaRPr lang="zh-CN" altLang="en-US" sz="2400" b="1" dirty="0">
              <a:latin typeface="微软雅黑" panose="020B0503020204020204" pitchFamily="34" charset="-122"/>
              <a:ea typeface="微软雅黑" panose="020B0503020204020204" pitchFamily="34" charset="-122"/>
            </a:endParaRPr>
          </a:p>
        </p:txBody>
      </p:sp>
      <p:sp>
        <p:nvSpPr>
          <p:cNvPr id="14" name="TextBox 13"/>
          <p:cNvSpPr txBox="1"/>
          <p:nvPr/>
        </p:nvSpPr>
        <p:spPr>
          <a:xfrm>
            <a:off x="10571882" y="1609083"/>
            <a:ext cx="1442002" cy="830997"/>
          </a:xfrm>
          <a:prstGeom prst="rect">
            <a:avLst/>
          </a:prstGeom>
          <a:noFill/>
          <a:ln w="38100">
            <a:solidFill>
              <a:srgbClr val="C00000"/>
            </a:solidFill>
          </a:ln>
        </p:spPr>
        <p:txBody>
          <a:bodyPr wrap="square" rtlCol="0">
            <a:spAutoFit/>
          </a:bodyPr>
          <a:lstStyle/>
          <a:p>
            <a:pPr lvl="0"/>
            <a:r>
              <a:rPr lang="en-US" altLang="zh-CN" sz="2400" b="1" dirty="0">
                <a:latin typeface="微软雅黑" panose="020B0503020204020204" pitchFamily="34" charset="-122"/>
                <a:ea typeface="微软雅黑" panose="020B0503020204020204" pitchFamily="34" charset="-122"/>
              </a:rPr>
              <a:t>19</a:t>
            </a:r>
            <a:r>
              <a:rPr lang="zh-CN" altLang="en-US" sz="2400" b="1" dirty="0">
                <a:latin typeface="微软雅黑" panose="020B0503020204020204" pitchFamily="34" charset="-122"/>
                <a:ea typeface="微软雅黑" panose="020B0503020204020204" pitchFamily="34" charset="-122"/>
              </a:rPr>
              <a:t>世纪</a:t>
            </a:r>
            <a:r>
              <a:rPr lang="en-US" altLang="zh-CN" sz="2400" b="1" dirty="0">
                <a:latin typeface="微软雅黑" panose="020B0503020204020204" pitchFamily="34" charset="-122"/>
                <a:ea typeface="微软雅黑" panose="020B0503020204020204" pitchFamily="34" charset="-122"/>
              </a:rPr>
              <a:t>40</a:t>
            </a:r>
            <a:r>
              <a:rPr lang="zh-CN" altLang="en-US" sz="2400" b="1" dirty="0" smtClean="0">
                <a:latin typeface="微软雅黑" panose="020B0503020204020204" pitchFamily="34" charset="-122"/>
                <a:ea typeface="微软雅黑" panose="020B0503020204020204" pitchFamily="34" charset="-122"/>
              </a:rPr>
              <a:t>年代</a:t>
            </a:r>
            <a:endParaRPr lang="zh-CN" altLang="en-US" sz="2400" b="1" dirty="0">
              <a:latin typeface="微软雅黑" panose="020B0503020204020204" pitchFamily="34" charset="-122"/>
              <a:ea typeface="微软雅黑" panose="020B0503020204020204" pitchFamily="34" charset="-122"/>
            </a:endParaRPr>
          </a:p>
        </p:txBody>
      </p:sp>
      <p:cxnSp>
        <p:nvCxnSpPr>
          <p:cNvPr id="4" name="直接连接符 3"/>
          <p:cNvCxnSpPr>
            <a:stCxn id="11" idx="3"/>
          </p:cNvCxnSpPr>
          <p:nvPr/>
        </p:nvCxnSpPr>
        <p:spPr>
          <a:xfrm flipV="1">
            <a:off x="10141275" y="2924944"/>
            <a:ext cx="430607" cy="56806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1" idx="3"/>
          </p:cNvCxnSpPr>
          <p:nvPr/>
        </p:nvCxnSpPr>
        <p:spPr>
          <a:xfrm flipV="1">
            <a:off x="10141275" y="3429000"/>
            <a:ext cx="430608" cy="640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1" idx="3"/>
          </p:cNvCxnSpPr>
          <p:nvPr/>
        </p:nvCxnSpPr>
        <p:spPr>
          <a:xfrm>
            <a:off x="10141275" y="3493012"/>
            <a:ext cx="430607" cy="5457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571883" y="2812866"/>
            <a:ext cx="1442002" cy="400110"/>
          </a:xfrm>
          <a:prstGeom prst="rect">
            <a:avLst/>
          </a:prstGeom>
          <a:noFill/>
          <a:ln w="38100">
            <a:solidFill>
              <a:srgbClr val="C00000"/>
            </a:solid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马哲</a:t>
            </a:r>
            <a:endParaRPr lang="zh-CN" altLang="en-US" sz="2000" b="1" dirty="0">
              <a:latin typeface="微软雅黑" panose="020B0503020204020204" pitchFamily="34" charset="-122"/>
              <a:ea typeface="微软雅黑" panose="020B0503020204020204" pitchFamily="34" charset="-122"/>
            </a:endParaRPr>
          </a:p>
        </p:txBody>
      </p:sp>
      <p:sp>
        <p:nvSpPr>
          <p:cNvPr id="20" name="TextBox 19"/>
          <p:cNvSpPr txBox="1"/>
          <p:nvPr/>
        </p:nvSpPr>
        <p:spPr>
          <a:xfrm>
            <a:off x="10571883" y="3365376"/>
            <a:ext cx="1442002" cy="369332"/>
          </a:xfrm>
          <a:prstGeom prst="rect">
            <a:avLst/>
          </a:prstGeom>
          <a:noFill/>
          <a:ln w="38100">
            <a:solidFill>
              <a:srgbClr val="C00000"/>
            </a:solidFill>
          </a:ln>
        </p:spPr>
        <p:txBody>
          <a:bodyPr wrap="square" rtlCol="0">
            <a:spAutoFit/>
          </a:bodyPr>
          <a:lstStyle/>
          <a:p>
            <a:pPr lvl="0" algn="ctr" defTabSz="75565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马政经</a:t>
            </a:r>
            <a:endParaRPr lang="zh-CN" altLang="en-US" sz="2000" b="1" dirty="0">
              <a:latin typeface="微软雅黑" panose="020B0503020204020204" pitchFamily="34" charset="-122"/>
              <a:ea typeface="微软雅黑" panose="020B0503020204020204" pitchFamily="34" charset="-122"/>
            </a:endParaRPr>
          </a:p>
        </p:txBody>
      </p:sp>
      <p:sp>
        <p:nvSpPr>
          <p:cNvPr id="21" name="TextBox 20"/>
          <p:cNvSpPr txBox="1"/>
          <p:nvPr/>
        </p:nvSpPr>
        <p:spPr>
          <a:xfrm>
            <a:off x="10571883" y="3846955"/>
            <a:ext cx="1442002" cy="369332"/>
          </a:xfrm>
          <a:prstGeom prst="rect">
            <a:avLst/>
          </a:prstGeom>
          <a:noFill/>
          <a:ln w="38100">
            <a:solidFill>
              <a:srgbClr val="C00000"/>
            </a:solidFill>
          </a:ln>
        </p:spPr>
        <p:txBody>
          <a:bodyPr wrap="square" rtlCol="0">
            <a:spAutoFit/>
          </a:bodyPr>
          <a:lstStyle/>
          <a:p>
            <a:pPr algn="ctr" defTabSz="75565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科社</a:t>
            </a:r>
            <a:endParaRPr lang="zh-CN" altLang="en-US" sz="2000" b="1" dirty="0">
              <a:latin typeface="微软雅黑" panose="020B0503020204020204" pitchFamily="34" charset="-122"/>
              <a:ea typeface="微软雅黑" panose="020B0503020204020204" pitchFamily="34" charset="-122"/>
            </a:endParaRPr>
          </a:p>
        </p:txBody>
      </p:sp>
      <p:sp>
        <p:nvSpPr>
          <p:cNvPr id="25" name="TextBox 24"/>
          <p:cNvSpPr txBox="1"/>
          <p:nvPr/>
        </p:nvSpPr>
        <p:spPr>
          <a:xfrm>
            <a:off x="10584165" y="4625681"/>
            <a:ext cx="1442002" cy="369332"/>
          </a:xfrm>
          <a:prstGeom prst="rect">
            <a:avLst/>
          </a:prstGeom>
          <a:noFill/>
          <a:ln w="38100">
            <a:solidFill>
              <a:srgbClr val="C00000"/>
            </a:solidFill>
          </a:ln>
        </p:spPr>
        <p:txBody>
          <a:bodyPr wrap="square" rtlCol="0">
            <a:spAutoFit/>
          </a:bodyPr>
          <a:lstStyle/>
          <a:p>
            <a:pPr lvl="0" algn="ctr">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列宁主义</a:t>
            </a:r>
            <a:endParaRPr lang="zh-CN" altLang="en-US" sz="2000" b="1" dirty="0">
              <a:latin typeface="微软雅黑" panose="020B0503020204020204" pitchFamily="34" charset="-122"/>
              <a:ea typeface="微软雅黑" panose="020B0503020204020204" pitchFamily="34" charset="-122"/>
            </a:endParaRPr>
          </a:p>
        </p:txBody>
      </p:sp>
      <p:sp>
        <p:nvSpPr>
          <p:cNvPr id="27" name="TextBox 26"/>
          <p:cNvSpPr txBox="1"/>
          <p:nvPr/>
        </p:nvSpPr>
        <p:spPr>
          <a:xfrm>
            <a:off x="10606114" y="5267819"/>
            <a:ext cx="1442002" cy="923330"/>
          </a:xfrm>
          <a:prstGeom prst="rect">
            <a:avLst/>
          </a:prstGeom>
          <a:noFill/>
          <a:ln w="38100">
            <a:solidFill>
              <a:srgbClr val="C00000"/>
            </a:solidFill>
          </a:ln>
        </p:spPr>
        <p:txBody>
          <a:bodyPr wrap="square" rtlCol="0">
            <a:spAutoFit/>
          </a:bodyPr>
          <a:lstStyle/>
          <a:p>
            <a:pPr algn="ctr">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中国化的马克思主义</a:t>
            </a:r>
            <a:endParaRPr lang="zh-CN" altLang="en-US" sz="2000" b="1"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10175507" y="4907245"/>
            <a:ext cx="430607" cy="3605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25" idx="1"/>
          </p:cNvCxnSpPr>
          <p:nvPr/>
        </p:nvCxnSpPr>
        <p:spPr>
          <a:xfrm flipV="1">
            <a:off x="10175507" y="4810347"/>
            <a:ext cx="408658" cy="5277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4895" y="588010"/>
            <a:ext cx="10515600" cy="1325563"/>
          </a:xfrm>
        </p:spPr>
        <p:txBody>
          <a:bodyPr/>
          <a:lstStyle/>
          <a:p>
            <a:pPr algn="l"/>
            <a:r>
              <a:rPr lang="zh-CN" altLang="en-US" sz="3200" dirty="0"/>
              <a:t>绪论：马克思主义是关于工人阶级和人类解放的科学</a:t>
            </a:r>
            <a:endParaRPr lang="zh-CN" altLang="en-US" sz="3200" dirty="0"/>
          </a:p>
        </p:txBody>
      </p:sp>
      <p:sp>
        <p:nvSpPr>
          <p:cNvPr id="3" name="内容占位符 2"/>
          <p:cNvSpPr>
            <a:spLocks noGrp="1"/>
          </p:cNvSpPr>
          <p:nvPr>
            <p:ph idx="1"/>
          </p:nvPr>
        </p:nvSpPr>
        <p:spPr>
          <a:xfrm>
            <a:off x="558800" y="1814195"/>
            <a:ext cx="3947160" cy="4509135"/>
          </a:xfrm>
        </p:spPr>
        <p:txBody>
          <a:bodyPr/>
          <a:lstStyle/>
          <a:p>
            <a:pPr marL="0" indent="0" algn="ctr">
              <a:lnSpc>
                <a:spcPct val="150000"/>
              </a:lnSpc>
              <a:buFont typeface="Wingdings" panose="05000000000000000000" charset="0"/>
              <a:buNone/>
            </a:pPr>
            <a:r>
              <a:rPr lang="en-US" altLang="zh-CN" sz="4000" dirty="0"/>
              <a:t>why</a:t>
            </a:r>
            <a:r>
              <a:rPr lang="zh-CN" altLang="en-US" sz="4000" dirty="0"/>
              <a:t>？</a:t>
            </a:r>
            <a:endParaRPr lang="zh-CN" altLang="en-US" sz="4000" dirty="0"/>
          </a:p>
          <a:p>
            <a:pPr marL="0" indent="0" algn="ctr">
              <a:lnSpc>
                <a:spcPct val="150000"/>
              </a:lnSpc>
              <a:buNone/>
            </a:pPr>
            <a:r>
              <a:rPr lang="en-US" altLang="zh-CN" sz="4000" dirty="0"/>
              <a:t> what</a:t>
            </a:r>
            <a:r>
              <a:rPr lang="zh-CN" altLang="en-US" sz="4000" dirty="0"/>
              <a:t>？    </a:t>
            </a:r>
            <a:endParaRPr lang="zh-CN" altLang="en-US" sz="4000" dirty="0"/>
          </a:p>
          <a:p>
            <a:pPr marL="0" indent="0" algn="ctr">
              <a:lnSpc>
                <a:spcPct val="150000"/>
              </a:lnSpc>
              <a:buNone/>
            </a:pPr>
            <a:r>
              <a:rPr lang="en-US" altLang="zh-CN" sz="4000" dirty="0"/>
              <a:t>how</a:t>
            </a:r>
            <a:r>
              <a:rPr lang="zh-CN" altLang="en-US" sz="4000" dirty="0"/>
              <a:t>？</a:t>
            </a:r>
            <a:endParaRPr lang="zh-CN" altLang="en-US" sz="4000" dirty="0"/>
          </a:p>
        </p:txBody>
      </p:sp>
      <p:sp>
        <p:nvSpPr>
          <p:cNvPr id="4" name="内容占位符 2"/>
          <p:cNvSpPr>
            <a:spLocks noGrp="1"/>
          </p:cNvSpPr>
          <p:nvPr/>
        </p:nvSpPr>
        <p:spPr>
          <a:xfrm>
            <a:off x="3637280" y="1644650"/>
            <a:ext cx="7298055" cy="4509135"/>
          </a:xfrm>
          <a:prstGeom prst="rect">
            <a:avLst/>
          </a:prstGeom>
        </p:spPr>
        <p:txBody>
          <a:bodyPr vert="horz" lIns="91440" tIns="45720" rIns="91440" bIns="45720" rtlCol="0">
            <a:normAutofit/>
          </a:bodyPr>
          <a:lstStyle>
            <a:lvl1pPr marL="285750" indent="-285750" algn="just" defTabSz="685800" rtl="0" eaLnBrk="1" latinLnBrk="0" hangingPunct="1">
              <a:spcBef>
                <a:spcPts val="300"/>
              </a:spcBef>
              <a:spcAft>
                <a:spcPts val="300"/>
              </a:spcAft>
              <a:buClrTx/>
              <a:buSzPct val="100000"/>
              <a:buFont typeface="Arial" panose="020B0604020202020204" pitchFamily="34" charset="0"/>
              <a:buChar char="•"/>
              <a:defRPr sz="2400" kern="1200" baseline="0">
                <a:solidFill>
                  <a:schemeClr val="bg2"/>
                </a:solidFill>
                <a:latin typeface="Arial" panose="020B0604020202020204" pitchFamily="34" charset="0"/>
                <a:ea typeface="黑体" panose="02010609060101010101" pitchFamily="49" charset="-122"/>
                <a:cs typeface="+mn-cs"/>
              </a:defRPr>
            </a:lvl1pPr>
            <a:lvl2pPr marL="0" indent="0" algn="just" defTabSz="685800" rtl="0" eaLnBrk="1" latinLnBrk="0" hangingPunct="1">
              <a:lnSpc>
                <a:spcPct val="150000"/>
              </a:lnSpc>
              <a:spcBef>
                <a:spcPts val="600"/>
              </a:spcBef>
              <a:spcAft>
                <a:spcPts val="600"/>
              </a:spcAft>
              <a:buClr>
                <a:schemeClr val="accent2">
                  <a:lumMod val="60000"/>
                  <a:lumOff val="40000"/>
                </a:schemeClr>
              </a:buClr>
              <a:buFont typeface="幼圆" panose="02010509060101010101" pitchFamily="49" charset="-122"/>
              <a:buNone/>
              <a:defRPr sz="1800" kern="1200" baseline="0">
                <a:solidFill>
                  <a:schemeClr val="bg2"/>
                </a:solidFill>
                <a:latin typeface="Arial" panose="020B0604020202020204" pitchFamily="34" charset="0"/>
                <a:ea typeface="黑体" panose="02010609060101010101" pitchFamily="49" charset="-122"/>
                <a:cs typeface="+mn-cs"/>
              </a:defRPr>
            </a:lvl2pPr>
            <a:lvl3pPr marL="857250" indent="-171450" algn="l" defTabSz="685800" rtl="0" eaLnBrk="1" latinLnBrk="0" hangingPunct="1">
              <a:spcBef>
                <a:spcPts val="300"/>
              </a:spcBef>
              <a:spcAft>
                <a:spcPts val="300"/>
              </a:spcAft>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00" indent="-571500" algn="l">
              <a:lnSpc>
                <a:spcPct val="200000"/>
              </a:lnSpc>
              <a:buFont typeface="+mj-lt"/>
              <a:buAutoNum type="romanUcPeriod"/>
            </a:pPr>
            <a:r>
              <a:rPr lang="zh-CN" altLang="en-US" sz="3200" dirty="0">
                <a:solidFill>
                  <a:schemeClr val="tx1"/>
                </a:solidFill>
              </a:rPr>
              <a:t>马克思主义的产生和发展</a:t>
            </a:r>
            <a:endParaRPr lang="zh-CN" altLang="en-US" sz="3200" dirty="0">
              <a:solidFill>
                <a:schemeClr val="tx1"/>
              </a:solidFill>
            </a:endParaRPr>
          </a:p>
          <a:p>
            <a:pPr marL="571500" indent="-571500" algn="l">
              <a:lnSpc>
                <a:spcPct val="200000"/>
              </a:lnSpc>
              <a:buFont typeface="+mj-lt"/>
              <a:buAutoNum type="romanUcPeriod"/>
            </a:pPr>
            <a:r>
              <a:rPr lang="zh-CN" altLang="en-US" sz="3200" dirty="0">
                <a:solidFill>
                  <a:schemeClr val="tx1"/>
                </a:solidFill>
              </a:rPr>
              <a:t>马克思主义科学性和革命性的统一</a:t>
            </a:r>
            <a:endParaRPr lang="zh-CN" altLang="en-US" sz="3200" dirty="0">
              <a:solidFill>
                <a:schemeClr val="tx1"/>
              </a:solidFill>
            </a:endParaRPr>
          </a:p>
          <a:p>
            <a:pPr marL="571500" indent="-571500" algn="l">
              <a:lnSpc>
                <a:spcPct val="200000"/>
              </a:lnSpc>
              <a:buFont typeface="+mj-lt"/>
              <a:buAutoNum type="romanUcPeriod"/>
            </a:pPr>
            <a:r>
              <a:rPr lang="zh-CN" altLang="en-US" sz="3200" dirty="0">
                <a:solidFill>
                  <a:schemeClr val="tx1"/>
                </a:solidFill>
              </a:rPr>
              <a:t>学习、运用和发展马克思主义</a:t>
            </a:r>
            <a:endParaRPr lang="zh-CN" altLang="en-US" sz="3200" dirty="0">
              <a:solidFill>
                <a:schemeClr val="tx1"/>
              </a:solidFill>
            </a:endParaRPr>
          </a:p>
        </p:txBody>
      </p:sp>
      <p:sp>
        <p:nvSpPr>
          <p:cNvPr id="5" name="矩形 4"/>
          <p:cNvSpPr/>
          <p:nvPr/>
        </p:nvSpPr>
        <p:spPr>
          <a:xfrm>
            <a:off x="3460115" y="2794635"/>
            <a:ext cx="7475220" cy="1080135"/>
          </a:xfrm>
          <a:prstGeom prst="rect">
            <a:avLst/>
          </a:prstGeom>
          <a:noFill/>
          <a:ln w="603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332" y="3594211"/>
            <a:ext cx="5760640" cy="461665"/>
          </a:xfrm>
          <a:prstGeom prst="rect">
            <a:avLst/>
          </a:prstGeom>
          <a:noFill/>
          <a:ln w="38100">
            <a:solidFill>
              <a:srgbClr val="C00000"/>
            </a:solidFill>
          </a:ln>
        </p:spPr>
        <p:txBody>
          <a:bodyPr wrap="square" rtlCol="0">
            <a:spAutoFit/>
          </a:bodyPr>
          <a:lstStyle/>
          <a:p>
            <a:r>
              <a:rPr lang="zh-CN" altLang="en-US" sz="2400" dirty="0" smtClean="0">
                <a:solidFill>
                  <a:prstClr val="black"/>
                </a:solidFill>
                <a:latin typeface="微软雅黑" panose="020B0503020204020204" pitchFamily="34" charset="-122"/>
                <a:ea typeface="微软雅黑" panose="020B0503020204020204" pitchFamily="34" charset="-122"/>
              </a:rPr>
              <a:t>第二节 马克思主义科学性和革命性的统一</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5" name="左大括号 4"/>
          <p:cNvSpPr/>
          <p:nvPr/>
        </p:nvSpPr>
        <p:spPr>
          <a:xfrm>
            <a:off x="5844621" y="1916831"/>
            <a:ext cx="864096" cy="3816424"/>
          </a:xfrm>
          <a:prstGeom prst="leftBrace">
            <a:avLst>
              <a:gd name="adj1" fmla="val 57822"/>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6" name="TextBox 5"/>
          <p:cNvSpPr txBox="1"/>
          <p:nvPr/>
        </p:nvSpPr>
        <p:spPr>
          <a:xfrm>
            <a:off x="6708717" y="1916831"/>
            <a:ext cx="5291939" cy="461665"/>
          </a:xfrm>
          <a:prstGeom prst="rect">
            <a:avLst/>
          </a:prstGeom>
          <a:noFill/>
          <a:ln w="38100">
            <a:solidFill>
              <a:srgbClr val="C00000"/>
            </a:solidFill>
          </a:ln>
        </p:spPr>
        <p:txBody>
          <a:bodyPr wrap="square" rtlCol="0">
            <a:spAutoFit/>
          </a:bodyPr>
          <a:lstStyle/>
          <a:p>
            <a:r>
              <a:rPr lang="zh-CN" altLang="en-US" sz="2400" dirty="0" smtClean="0">
                <a:solidFill>
                  <a:prstClr val="black"/>
                </a:solidFill>
                <a:latin typeface="微软雅黑" panose="020B0503020204020204" pitchFamily="34" charset="-122"/>
                <a:ea typeface="微软雅黑" panose="020B0503020204020204" pitchFamily="34" charset="-122"/>
              </a:rPr>
              <a:t>一、马克思主义的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科学内涵</a:t>
            </a:r>
            <a:r>
              <a:rPr lang="zh-CN" altLang="en-US" sz="2400" dirty="0" smtClean="0">
                <a:solidFill>
                  <a:prstClr val="black"/>
                </a:solidFill>
                <a:latin typeface="微软雅黑" panose="020B0503020204020204" pitchFamily="34" charset="-122"/>
                <a:ea typeface="微软雅黑" panose="020B0503020204020204" pitchFamily="34" charset="-122"/>
              </a:rPr>
              <a:t>（定义）</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684535" y="2909189"/>
            <a:ext cx="5316121" cy="461665"/>
          </a:xfrm>
          <a:prstGeom prst="rect">
            <a:avLst/>
          </a:prstGeom>
          <a:noFill/>
          <a:ln w="38100">
            <a:solidFill>
              <a:srgbClr val="C00000"/>
            </a:solidFill>
          </a:ln>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二</a:t>
            </a:r>
            <a:r>
              <a:rPr lang="zh-CN" altLang="en-US" sz="2400" dirty="0" smtClean="0">
                <a:solidFill>
                  <a:prstClr val="black"/>
                </a:solidFill>
                <a:latin typeface="微软雅黑" panose="020B0503020204020204" pitchFamily="34" charset="-122"/>
                <a:ea typeface="微软雅黑" panose="020B0503020204020204" pitchFamily="34" charset="-122"/>
              </a:rPr>
              <a:t>、马克思主义的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理论特征</a:t>
            </a:r>
            <a:r>
              <a:rPr lang="zh-CN" altLang="en-US" sz="2400" dirty="0" smtClean="0">
                <a:solidFill>
                  <a:prstClr val="black"/>
                </a:solidFill>
                <a:latin typeface="微软雅黑" panose="020B0503020204020204" pitchFamily="34" charset="-122"/>
                <a:ea typeface="微软雅黑" panose="020B0503020204020204" pitchFamily="34" charset="-122"/>
              </a:rPr>
              <a:t>（特点）</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6690900" y="4043427"/>
            <a:ext cx="5309756" cy="461665"/>
          </a:xfrm>
          <a:prstGeom prst="rect">
            <a:avLst/>
          </a:prstGeom>
          <a:noFill/>
          <a:ln w="38100">
            <a:solidFill>
              <a:srgbClr val="C00000"/>
            </a:solidFill>
          </a:ln>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三</a:t>
            </a:r>
            <a:r>
              <a:rPr lang="zh-CN" altLang="en-US" sz="2400" dirty="0" smtClean="0">
                <a:solidFill>
                  <a:prstClr val="black"/>
                </a:solidFill>
                <a:latin typeface="微软雅黑" panose="020B0503020204020204" pitchFamily="34" charset="-122"/>
                <a:ea typeface="微软雅黑" panose="020B0503020204020204" pitchFamily="34" charset="-122"/>
              </a:rPr>
              <a:t>、马克思主义的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理论品质</a:t>
            </a:r>
            <a:r>
              <a:rPr lang="zh-CN" altLang="en-US" sz="2400" dirty="0" smtClean="0">
                <a:solidFill>
                  <a:prstClr val="black"/>
                </a:solidFill>
                <a:latin typeface="微软雅黑" panose="020B0503020204020204" pitchFamily="34" charset="-122"/>
                <a:ea typeface="微软雅黑" panose="020B0503020204020204" pitchFamily="34" charset="-122"/>
              </a:rPr>
              <a:t>（优点）</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6708717" y="5157192"/>
            <a:ext cx="5291939" cy="461665"/>
          </a:xfrm>
          <a:prstGeom prst="rect">
            <a:avLst/>
          </a:prstGeom>
          <a:noFill/>
          <a:ln w="38100">
            <a:solidFill>
              <a:srgbClr val="C00000"/>
            </a:solidFill>
          </a:ln>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四</a:t>
            </a:r>
            <a:r>
              <a:rPr lang="zh-CN" altLang="en-US" sz="2400" dirty="0" smtClean="0">
                <a:solidFill>
                  <a:prstClr val="black"/>
                </a:solidFill>
                <a:latin typeface="微软雅黑" panose="020B0503020204020204" pitchFamily="34" charset="-122"/>
                <a:ea typeface="微软雅黑" panose="020B0503020204020204" pitchFamily="34" charset="-122"/>
              </a:rPr>
              <a:t>、马克思主义的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社会理想</a:t>
            </a:r>
            <a:r>
              <a:rPr lang="zh-CN" altLang="en-US" sz="2400" dirty="0" smtClean="0">
                <a:solidFill>
                  <a:prstClr val="black"/>
                </a:solidFill>
                <a:latin typeface="微软雅黑" panose="020B0503020204020204" pitchFamily="34" charset="-122"/>
                <a:ea typeface="微软雅黑" panose="020B0503020204020204" pitchFamily="34" charset="-122"/>
              </a:rPr>
              <a:t>（目标）</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27518" y="2402636"/>
            <a:ext cx="11220525" cy="341376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28" tIns="45718" rIns="91428" bIns="45718" rtlCol="0">
            <a:spAutoFit/>
          </a:bodyPr>
          <a:lstStyle/>
          <a:p>
            <a:pPr algn="just">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     </a:t>
            </a:r>
            <a:r>
              <a:rPr lang="zh-CN" altLang="en-US" sz="2400" b="1" dirty="0" smtClean="0">
                <a:solidFill>
                  <a:srgbClr val="C00000"/>
                </a:solidFill>
                <a:latin typeface="微软雅黑" panose="020B0503020204020204" pitchFamily="34" charset="-122"/>
                <a:ea typeface="微软雅黑" panose="020B0503020204020204" pitchFamily="34" charset="-122"/>
              </a:rPr>
              <a:t>①马克思主义</a:t>
            </a:r>
            <a:r>
              <a:rPr lang="zh-CN" altLang="en-US" sz="2400" b="1" dirty="0">
                <a:latin typeface="微软雅黑" panose="020B0503020204020204" pitchFamily="34" charset="-122"/>
                <a:ea typeface="微软雅黑" panose="020B0503020204020204" pitchFamily="34" charset="-122"/>
              </a:rPr>
              <a:t>由</a:t>
            </a:r>
            <a:r>
              <a:rPr lang="zh-CN" altLang="en-US" sz="2400" b="1" dirty="0">
                <a:solidFill>
                  <a:srgbClr val="C00000"/>
                </a:solidFill>
                <a:latin typeface="微软雅黑" panose="020B0503020204020204" pitchFamily="34" charset="-122"/>
                <a:ea typeface="微软雅黑" panose="020B0503020204020204" pitchFamily="34" charset="-122"/>
              </a:rPr>
              <a:t>马克思、恩格斯</a:t>
            </a:r>
            <a:r>
              <a:rPr lang="zh-CN" altLang="en-US" sz="2400" b="1" dirty="0">
                <a:latin typeface="微软雅黑" panose="020B0503020204020204" pitchFamily="34" charset="-122"/>
                <a:ea typeface="微软雅黑" panose="020B0503020204020204" pitchFamily="34" charset="-122"/>
              </a:rPr>
              <a:t>创立的，为他们的后继者所发展</a:t>
            </a:r>
            <a:r>
              <a:rPr lang="zh-CN" altLang="en-US" sz="2400" b="1" dirty="0" smtClean="0">
                <a:latin typeface="微软雅黑" panose="020B0503020204020204" pitchFamily="34" charset="-122"/>
                <a:ea typeface="微软雅黑" panose="020B0503020204020204" pitchFamily="34" charset="-122"/>
              </a:rPr>
              <a:t>的</a:t>
            </a:r>
            <a:endParaRPr lang="en-US" altLang="zh-CN" sz="2400" b="1" dirty="0" smtClean="0">
              <a:latin typeface="微软雅黑" panose="020B0503020204020204" pitchFamily="34" charset="-122"/>
              <a:ea typeface="微软雅黑" panose="020B0503020204020204" pitchFamily="34" charset="-122"/>
            </a:endParaRPr>
          </a:p>
          <a:p>
            <a:pPr algn="just">
              <a:lnSpc>
                <a:spcPct val="150000"/>
              </a:lnSpc>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latin typeface="+mn-ea"/>
              </a:rPr>
              <a:t>马恩创立</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algn="just">
              <a:lnSpc>
                <a:spcPct val="150000"/>
              </a:lnSpc>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②以</a:t>
            </a:r>
            <a:r>
              <a:rPr lang="zh-CN" altLang="en-US" sz="2400" b="1" dirty="0">
                <a:solidFill>
                  <a:srgbClr val="C00000"/>
                </a:solidFill>
                <a:latin typeface="微软雅黑" panose="020B0503020204020204" pitchFamily="34" charset="-122"/>
                <a:ea typeface="微软雅黑" panose="020B0503020204020204" pitchFamily="34" charset="-122"/>
              </a:rPr>
              <a:t>反对资本主义</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建设社会主义</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C00000"/>
                </a:solidFill>
                <a:latin typeface="微软雅黑" panose="020B0503020204020204" pitchFamily="34" charset="-122"/>
                <a:ea typeface="微软雅黑" panose="020B0503020204020204" pitchFamily="34" charset="-122"/>
              </a:rPr>
              <a:t>共产主义</a:t>
            </a:r>
            <a:r>
              <a:rPr lang="zh-CN" altLang="en-US" sz="2400" b="1" dirty="0">
                <a:latin typeface="微软雅黑" panose="020B0503020204020204" pitchFamily="34" charset="-122"/>
                <a:ea typeface="微软雅黑" panose="020B0503020204020204" pitchFamily="34" charset="-122"/>
              </a:rPr>
              <a:t>为目标的科学的理论</a:t>
            </a:r>
            <a:r>
              <a:rPr lang="zh-CN" altLang="en-US" sz="2400" b="1" dirty="0" smtClean="0">
                <a:latin typeface="微软雅黑" panose="020B0503020204020204" pitchFamily="34" charset="-122"/>
                <a:ea typeface="微软雅黑" panose="020B0503020204020204" pitchFamily="34" charset="-122"/>
              </a:rPr>
              <a:t>体系</a:t>
            </a:r>
            <a:endParaRPr lang="en-US" altLang="zh-CN" sz="2400" b="1" dirty="0" smtClean="0">
              <a:latin typeface="微软雅黑" panose="020B0503020204020204" pitchFamily="34" charset="-122"/>
              <a:ea typeface="微软雅黑" panose="020B0503020204020204" pitchFamily="34" charset="-122"/>
            </a:endParaRPr>
          </a:p>
          <a:p>
            <a:pPr algn="just">
              <a:lnSpc>
                <a:spcPct val="150000"/>
              </a:lnSpc>
            </a:pPr>
            <a:r>
              <a:rPr lang="zh-CN" altLang="en-US" sz="2400" b="1" dirty="0" smtClean="0">
                <a:latin typeface="微软雅黑" panose="020B0503020204020204" pitchFamily="34" charset="-122"/>
                <a:ea typeface="微软雅黑" panose="020B0503020204020204" pitchFamily="34" charset="-122"/>
              </a:rPr>
              <a:t>     （</a:t>
            </a:r>
            <a:r>
              <a:rPr lang="zh-CN" altLang="en-US" sz="2400" b="1" dirty="0" smtClean="0">
                <a:latin typeface="+mn-ea"/>
              </a:rPr>
              <a:t>反资建社共产</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algn="just">
              <a:lnSpc>
                <a:spcPct val="150000"/>
              </a:lnSpc>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③它</a:t>
            </a:r>
            <a:r>
              <a:rPr lang="zh-CN" altLang="en-US" sz="2400" b="1" dirty="0">
                <a:latin typeface="微软雅黑" panose="020B0503020204020204" pitchFamily="34" charset="-122"/>
                <a:ea typeface="微软雅黑" panose="020B0503020204020204" pitchFamily="34" charset="-122"/>
              </a:rPr>
              <a:t>是关于</a:t>
            </a:r>
            <a:r>
              <a:rPr lang="zh-CN" altLang="en-US" sz="2400" b="1" dirty="0">
                <a:solidFill>
                  <a:srgbClr val="C00000"/>
                </a:solidFill>
                <a:latin typeface="微软雅黑" panose="020B0503020204020204" pitchFamily="34" charset="-122"/>
                <a:ea typeface="微软雅黑" panose="020B0503020204020204" pitchFamily="34" charset="-122"/>
              </a:rPr>
              <a:t>工人阶级</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C00000"/>
                </a:solidFill>
                <a:latin typeface="微软雅黑" panose="020B0503020204020204" pitchFamily="34" charset="-122"/>
                <a:ea typeface="微软雅黑" panose="020B0503020204020204" pitchFamily="34" charset="-122"/>
              </a:rPr>
              <a:t>人类解放</a:t>
            </a:r>
            <a:r>
              <a:rPr lang="zh-CN" altLang="en-US" sz="2400" b="1" dirty="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科学 </a:t>
            </a:r>
            <a:endParaRPr lang="en-US" altLang="zh-CN" sz="2400" b="1" dirty="0" smtClean="0">
              <a:latin typeface="微软雅黑" panose="020B0503020204020204" pitchFamily="34" charset="-122"/>
              <a:ea typeface="微软雅黑" panose="020B0503020204020204" pitchFamily="34" charset="-122"/>
            </a:endParaRPr>
          </a:p>
          <a:p>
            <a:pPr algn="just">
              <a:lnSpc>
                <a:spcPct val="150000"/>
              </a:lnSpc>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a:t>
            </a:r>
            <a:r>
              <a:rPr lang="zh-CN" altLang="en-US" sz="2400" b="1" u="sng" dirty="0">
                <a:latin typeface="+mn-ea"/>
              </a:rPr>
              <a:t>工人阶级</a:t>
            </a:r>
            <a:r>
              <a:rPr lang="zh-CN" altLang="en-US" sz="2400" b="1" dirty="0">
                <a:latin typeface="+mn-ea"/>
              </a:rPr>
              <a:t>的</a:t>
            </a:r>
            <a:r>
              <a:rPr lang="zh-CN" altLang="en-US" sz="2400" b="1" dirty="0" smtClean="0">
                <a:latin typeface="+mn-ea"/>
              </a:rPr>
              <a:t>意识形态</a:t>
            </a:r>
            <a:r>
              <a:rPr lang="en-US" altLang="zh-CN" sz="2400" b="1" dirty="0" smtClean="0">
                <a:latin typeface="微软雅黑" panose="020B0503020204020204" pitchFamily="34" charset="-122"/>
                <a:ea typeface="微软雅黑" panose="020B0503020204020204" pitchFamily="34" charset="-122"/>
              </a:rPr>
              <a:t>)</a:t>
            </a:r>
            <a:r>
              <a:rPr lang="zh-CN" altLang="en-US" sz="2400">
                <a:solidFill>
                  <a:schemeClr val="tx1"/>
                </a:solidFill>
                <a:sym typeface="+mn-ea"/>
              </a:rPr>
              <a:t>【选择】</a:t>
            </a:r>
            <a:endParaRPr lang="en-US" altLang="zh-CN" sz="2400" b="1" dirty="0" smtClean="0">
              <a:latin typeface="微软雅黑" panose="020B0503020204020204" pitchFamily="34" charset="-122"/>
              <a:ea typeface="微软雅黑" panose="020B0503020204020204" pitchFamily="34" charset="-122"/>
            </a:endParaRPr>
          </a:p>
        </p:txBody>
      </p:sp>
      <p:sp>
        <p:nvSpPr>
          <p:cNvPr id="6" name="文本框 2"/>
          <p:cNvSpPr txBox="1"/>
          <p:nvPr>
            <p:custDataLst>
              <p:tags r:id="rId1"/>
            </p:custDataLst>
          </p:nvPr>
        </p:nvSpPr>
        <p:spPr>
          <a:xfrm>
            <a:off x="407368" y="1124744"/>
            <a:ext cx="6810528" cy="952740"/>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知识点</a:t>
            </a:r>
            <a:r>
              <a:rPr lang="en-US" altLang="zh-CN" sz="2400" dirty="0" smtClean="0">
                <a:solidFill>
                  <a:schemeClr val="tx1"/>
                </a:solidFill>
                <a:latin typeface="微软雅黑" panose="020B0503020204020204" pitchFamily="34" charset="-122"/>
                <a:ea typeface="微软雅黑" panose="020B0503020204020204" pitchFamily="34" charset="-122"/>
              </a:rPr>
              <a:t>1】</a:t>
            </a:r>
            <a:r>
              <a:rPr lang="zh-CN" altLang="en-US" sz="2400" dirty="0" smtClean="0">
                <a:solidFill>
                  <a:schemeClr val="tx1"/>
                </a:solidFill>
                <a:latin typeface="微软雅黑" panose="020B0503020204020204" pitchFamily="34" charset="-122"/>
                <a:ea typeface="微软雅黑" panose="020B0503020204020204" pitchFamily="34" charset="-122"/>
              </a:rPr>
              <a:t>马克思主义</a:t>
            </a:r>
            <a:r>
              <a:rPr lang="zh-CN" altLang="en-US" sz="2400" dirty="0">
                <a:solidFill>
                  <a:schemeClr val="tx1"/>
                </a:solidFill>
                <a:latin typeface="微软雅黑" panose="020B0503020204020204" pitchFamily="34" charset="-122"/>
                <a:ea typeface="微软雅黑" panose="020B0503020204020204" pitchFamily="34" charset="-122"/>
              </a:rPr>
              <a:t>的科学</a:t>
            </a:r>
            <a:r>
              <a:rPr lang="zh-CN" altLang="en-US" sz="2400" dirty="0" smtClean="0">
                <a:solidFill>
                  <a:schemeClr val="tx1"/>
                </a:solidFill>
                <a:latin typeface="微软雅黑" panose="020B0503020204020204" pitchFamily="34" charset="-122"/>
                <a:ea typeface="微软雅黑" panose="020B0503020204020204" pitchFamily="34" charset="-122"/>
              </a:rPr>
              <a:t>内涵</a:t>
            </a:r>
            <a:r>
              <a:rPr lang="zh-CN" altLang="en-US" sz="2400">
                <a:solidFill>
                  <a:schemeClr val="tx1"/>
                </a:solidFill>
                <a:sym typeface="+mn-ea"/>
              </a:rPr>
              <a:t>【简答】</a:t>
            </a:r>
            <a:r>
              <a:rPr lang="zh-CN" altLang="en-US" sz="2400" dirty="0" smtClean="0">
                <a:solidFill>
                  <a:srgbClr val="FF0000"/>
                </a:solidFill>
                <a:sym typeface="+mn-ea"/>
              </a:rPr>
              <a:t>★</a:t>
            </a:r>
            <a:endParaRPr lang="zh-CN" altLang="en-US" sz="2400" dirty="0">
              <a:solidFill>
                <a:schemeClr val="accent3"/>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11069955" y="265430"/>
            <a:ext cx="922020" cy="523240"/>
          </a:xfrm>
          <a:prstGeom prst="rect">
            <a:avLst/>
          </a:prstGeom>
          <a:noFill/>
        </p:spPr>
        <p:txBody>
          <a:bodyPr wrap="square" rtlCol="0">
            <a:spAutoFit/>
          </a:bodyPr>
          <a:lstStyle/>
          <a:p>
            <a:r>
              <a:rPr lang="zh-CN" altLang="en-US" sz="2800" b="1" dirty="0">
                <a:solidFill>
                  <a:schemeClr val="bg1"/>
                </a:solidFill>
                <a:latin typeface="楷体" panose="02010609060101010101" pitchFamily="49" charset="-122"/>
                <a:ea typeface="楷体" panose="02010609060101010101" pitchFamily="49" charset="-122"/>
              </a:rPr>
              <a:t>绪论</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9" name="圆角矩形标注 8"/>
          <p:cNvSpPr/>
          <p:nvPr/>
        </p:nvSpPr>
        <p:spPr>
          <a:xfrm>
            <a:off x="8472264" y="1589842"/>
            <a:ext cx="1584176" cy="537904"/>
          </a:xfrm>
          <a:prstGeom prst="wedgeRoundRectCallout">
            <a:avLst>
              <a:gd name="adj1" fmla="val -20833"/>
              <a:gd name="adj2" fmla="val 1132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0" tIns="45718" rIns="91430" bIns="45718" rtlCol="0" anchor="ctr"/>
          <a:lstStyle/>
          <a:p>
            <a:pPr algn="ctr"/>
            <a:r>
              <a:rPr lang="zh-CN" altLang="en-US" sz="2000" b="1" dirty="0">
                <a:solidFill>
                  <a:srgbClr val="C00000"/>
                </a:solidFill>
                <a:latin typeface="微软雅黑" panose="020B0503020204020204" pitchFamily="34" charset="-122"/>
                <a:ea typeface="微软雅黑" panose="020B0503020204020204" pitchFamily="34" charset="-122"/>
              </a:rPr>
              <a:t>谁提出的</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0" name="圆角矩形标注 9"/>
          <p:cNvSpPr/>
          <p:nvPr/>
        </p:nvSpPr>
        <p:spPr>
          <a:xfrm>
            <a:off x="10524713" y="3852674"/>
            <a:ext cx="1236492" cy="792088"/>
          </a:xfrm>
          <a:prstGeom prst="wedgeRoundRectCallout">
            <a:avLst>
              <a:gd name="adj1" fmla="val -77746"/>
              <a:gd name="adj2" fmla="val 1491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0" tIns="45718" rIns="91430" bIns="45718" rtlCol="0" anchor="ctr"/>
          <a:lstStyle/>
          <a:p>
            <a:pPr algn="ctr"/>
            <a:r>
              <a:rPr lang="zh-CN" altLang="en-US" sz="2000" b="1" dirty="0">
                <a:solidFill>
                  <a:srgbClr val="C00000"/>
                </a:solidFill>
                <a:latin typeface="微软雅黑" panose="020B0503020204020204" pitchFamily="34" charset="-122"/>
                <a:ea typeface="微软雅黑" panose="020B0503020204020204" pitchFamily="34" charset="-122"/>
              </a:rPr>
              <a:t>这理论干嘛的</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 name="标题 1"/>
          <p:cNvSpPr>
            <a:spLocks noGrp="1"/>
          </p:cNvSpPr>
          <p:nvPr/>
        </p:nvSpPr>
        <p:spPr>
          <a:xfrm>
            <a:off x="1064895" y="588010"/>
            <a:ext cx="10515600" cy="1325563"/>
          </a:xfrm>
          <a:prstGeom prst="rect">
            <a:avLst/>
          </a:prstGeom>
        </p:spPr>
        <p:txBody>
          <a:bodyPr lIns="91430" tIns="45718" rIns="91430" bIns="45718"/>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a:t>第二节  马克思主义科学性和革命性的统一</a:t>
            </a:r>
            <a:endParaRPr lang="zh-CN" altLang="en-US"/>
          </a:p>
        </p:txBody>
      </p:sp>
      <p:pic>
        <p:nvPicPr>
          <p:cNvPr id="12" name="Picture 3" descr="4"/>
          <p:cNvPicPr>
            <a:picLocks noChangeAspect="1" noChangeArrowheads="1"/>
          </p:cNvPicPr>
          <p:nvPr/>
        </p:nvPicPr>
        <p:blipFill>
          <a:blip r:embed="rId2"/>
          <a:srcRect/>
          <a:stretch>
            <a:fillRect/>
          </a:stretch>
        </p:blipFill>
        <p:spPr bwMode="auto">
          <a:xfrm>
            <a:off x="8732145" y="4977430"/>
            <a:ext cx="2648589" cy="213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19620" y="2420888"/>
            <a:ext cx="9606113" cy="230568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28" tIns="45718" rIns="91428" bIns="45718" rtlCol="0">
            <a:spAutoFit/>
          </a:bodyPr>
          <a:lstStyle/>
          <a:p>
            <a:pPr>
              <a:lnSpc>
                <a:spcPct val="200000"/>
              </a:lnSpc>
            </a:pPr>
            <a:r>
              <a:rPr lang="en-US" altLang="zh-CN" sz="2400" dirty="0">
                <a:solidFill>
                  <a:schemeClr val="tx1"/>
                </a:solidFill>
                <a:latin typeface="微软雅黑" panose="020B0503020204020204" pitchFamily="34" charset="-122"/>
                <a:ea typeface="微软雅黑" panose="020B0503020204020204" pitchFamily="34" charset="-122"/>
              </a:rPr>
              <a:t>	</a:t>
            </a:r>
            <a:r>
              <a:rPr lang="en-US" altLang="zh-CN" sz="2400" dirty="0" smtClean="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马克思主义哲学</a:t>
            </a:r>
            <a:r>
              <a:rPr lang="en-US" altLang="zh-CN" sz="2400" b="1" dirty="0" smtClean="0">
                <a:solidFill>
                  <a:srgbClr val="C00000"/>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是</a:t>
            </a:r>
            <a:r>
              <a:rPr lang="zh-CN" altLang="en-US" sz="2400" dirty="0">
                <a:solidFill>
                  <a:schemeClr val="tx1"/>
                </a:solidFill>
                <a:latin typeface="微软雅黑" panose="020B0503020204020204" pitchFamily="34" charset="-122"/>
                <a:ea typeface="微软雅黑" panose="020B0503020204020204" pitchFamily="34" charset="-122"/>
              </a:rPr>
              <a:t>科学的</a:t>
            </a:r>
            <a:r>
              <a:rPr lang="zh-CN" altLang="en-US" sz="2400" b="1" dirty="0">
                <a:solidFill>
                  <a:srgbClr val="C00000"/>
                </a:solidFill>
                <a:latin typeface="微软雅黑" panose="020B0503020204020204" pitchFamily="34" charset="-122"/>
                <a:ea typeface="微软雅黑" panose="020B0503020204020204" pitchFamily="34" charset="-122"/>
              </a:rPr>
              <a:t>世界观</a:t>
            </a:r>
            <a:r>
              <a:rPr lang="zh-CN" altLang="en-US" sz="2400" dirty="0">
                <a:solidFill>
                  <a:schemeClr val="tx1"/>
                </a:solidFill>
                <a:latin typeface="微软雅黑" panose="020B0503020204020204" pitchFamily="34" charset="-122"/>
                <a:ea typeface="微软雅黑" panose="020B0503020204020204" pitchFamily="34" charset="-122"/>
              </a:rPr>
              <a:t>和</a:t>
            </a:r>
            <a:r>
              <a:rPr lang="zh-CN" altLang="en-US" sz="2400" b="1" dirty="0" smtClean="0">
                <a:solidFill>
                  <a:srgbClr val="C00000"/>
                </a:solidFill>
                <a:latin typeface="微软雅黑" panose="020B0503020204020204" pitchFamily="34" charset="-122"/>
                <a:ea typeface="微软雅黑" panose="020B0503020204020204" pitchFamily="34" charset="-122"/>
              </a:rPr>
              <a:t>方法论</a:t>
            </a:r>
            <a:r>
              <a:rPr lang="zh-CN" altLang="en-US" sz="2400" dirty="0" smtClean="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指导）</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schemeClr val="tx1"/>
                </a:solidFill>
                <a:latin typeface="微软雅黑" panose="020B0503020204020204" pitchFamily="34" charset="-122"/>
                <a:ea typeface="微软雅黑" panose="020B0503020204020204" pitchFamily="34" charset="-122"/>
              </a:rPr>
              <a:t>	</a:t>
            </a:r>
            <a:r>
              <a:rPr lang="en-US" altLang="zh-CN" sz="2400" b="1" dirty="0" smtClean="0">
                <a:solidFill>
                  <a:srgbClr val="C00000"/>
                </a:solidFill>
                <a:latin typeface="微软雅黑" panose="020B0503020204020204" pitchFamily="34" charset="-122"/>
                <a:ea typeface="微软雅黑" panose="020B0503020204020204" pitchFamily="34" charset="-122"/>
              </a:rPr>
              <a:t>【</a:t>
            </a:r>
            <a:r>
              <a:rPr lang="zh-CN" altLang="en-US" sz="2400" b="1" dirty="0" smtClean="0">
                <a:solidFill>
                  <a:srgbClr val="C00000"/>
                </a:solidFill>
                <a:latin typeface="微软雅黑" panose="020B0503020204020204" pitchFamily="34" charset="-122"/>
                <a:ea typeface="微软雅黑" panose="020B0503020204020204" pitchFamily="34" charset="-122"/>
              </a:rPr>
              <a:t>马克思</a:t>
            </a:r>
            <a:r>
              <a:rPr lang="zh-CN" altLang="en-US" sz="2400" b="1" dirty="0">
                <a:solidFill>
                  <a:srgbClr val="C00000"/>
                </a:solidFill>
                <a:latin typeface="微软雅黑" panose="020B0503020204020204" pitchFamily="34" charset="-122"/>
                <a:ea typeface="微软雅黑" panose="020B0503020204020204" pitchFamily="34" charset="-122"/>
              </a:rPr>
              <a:t>政治经济学</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揭示了</a:t>
            </a:r>
            <a:r>
              <a:rPr lang="zh-CN" altLang="en-US" sz="2400" b="1" dirty="0">
                <a:solidFill>
                  <a:srgbClr val="C00000"/>
                </a:solidFill>
                <a:latin typeface="微软雅黑" panose="020B0503020204020204" pitchFamily="34" charset="-122"/>
                <a:ea typeface="微软雅黑" panose="020B0503020204020204" pitchFamily="34" charset="-122"/>
              </a:rPr>
              <a:t>资本主义的发展</a:t>
            </a:r>
            <a:r>
              <a:rPr lang="zh-CN" altLang="en-US" sz="2400" b="1" dirty="0" smtClean="0">
                <a:solidFill>
                  <a:srgbClr val="C00000"/>
                </a:solidFill>
                <a:latin typeface="微软雅黑" panose="020B0503020204020204" pitchFamily="34" charset="-122"/>
                <a:ea typeface="微软雅黑" panose="020B0503020204020204" pitchFamily="34" charset="-122"/>
              </a:rPr>
              <a:t>规律</a:t>
            </a:r>
            <a:r>
              <a:rPr lang="zh-CN" altLang="en-US" sz="2400" dirty="0" smtClean="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联系实际）</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schemeClr val="tx1"/>
                </a:solidFill>
                <a:latin typeface="微软雅黑" panose="020B0503020204020204" pitchFamily="34" charset="-122"/>
                <a:ea typeface="微软雅黑" panose="020B0503020204020204" pitchFamily="34" charset="-122"/>
              </a:rPr>
              <a:t>	</a:t>
            </a:r>
            <a:r>
              <a:rPr lang="en-US" altLang="zh-CN" sz="2400" b="1" dirty="0" smtClean="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科学社会主义</a:t>
            </a:r>
            <a:r>
              <a:rPr lang="en-US" altLang="zh-CN" sz="2400" b="1" dirty="0" smtClean="0">
                <a:solidFill>
                  <a:srgbClr val="C00000"/>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理论</a:t>
            </a:r>
            <a:r>
              <a:rPr lang="zh-CN" altLang="en-US" sz="2400" dirty="0">
                <a:solidFill>
                  <a:schemeClr val="tx1"/>
                </a:solidFill>
                <a:latin typeface="微软雅黑" panose="020B0503020204020204" pitchFamily="34" charset="-122"/>
                <a:ea typeface="微软雅黑" panose="020B0503020204020204" pitchFamily="34" charset="-122"/>
              </a:rPr>
              <a:t>处于</a:t>
            </a:r>
            <a:r>
              <a:rPr lang="zh-CN" altLang="en-US" sz="2400" b="1" dirty="0">
                <a:solidFill>
                  <a:srgbClr val="C00000"/>
                </a:solidFill>
                <a:latin typeface="微软雅黑" panose="020B0503020204020204" pitchFamily="34" charset="-122"/>
                <a:ea typeface="微软雅黑" panose="020B0503020204020204" pitchFamily="34" charset="-122"/>
              </a:rPr>
              <a:t>核心</a:t>
            </a:r>
            <a:r>
              <a:rPr lang="zh-CN" altLang="en-US" sz="2400" b="1" dirty="0" smtClean="0">
                <a:solidFill>
                  <a:srgbClr val="C00000"/>
                </a:solidFill>
                <a:latin typeface="微软雅黑" panose="020B0503020204020204" pitchFamily="34" charset="-122"/>
                <a:ea typeface="微软雅黑" panose="020B0503020204020204" pitchFamily="34" charset="-122"/>
              </a:rPr>
              <a:t>地位</a:t>
            </a:r>
            <a:r>
              <a:rPr lang="zh-CN" altLang="en-US" sz="2400" b="1" dirty="0">
                <a:solidFill>
                  <a:srgbClr val="C00000"/>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方向和道路）</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11064240" y="116840"/>
            <a:ext cx="922020" cy="523240"/>
          </a:xfrm>
          <a:prstGeom prst="rect">
            <a:avLst/>
          </a:prstGeom>
          <a:noFill/>
        </p:spPr>
        <p:txBody>
          <a:bodyPr wrap="square" rtlCol="0">
            <a:spAutoFit/>
          </a:bodyPr>
          <a:lstStyle/>
          <a:p>
            <a:r>
              <a:rPr lang="zh-CN" altLang="en-US" sz="2800" b="1" dirty="0">
                <a:solidFill>
                  <a:schemeClr val="bg1"/>
                </a:solidFill>
                <a:latin typeface="楷体" panose="02010609060101010101" pitchFamily="49" charset="-122"/>
                <a:ea typeface="楷体" panose="02010609060101010101" pitchFamily="49" charset="-122"/>
              </a:rPr>
              <a:t>绪论</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2" name="左大括号 1"/>
          <p:cNvSpPr/>
          <p:nvPr/>
        </p:nvSpPr>
        <p:spPr>
          <a:xfrm>
            <a:off x="1958214" y="2852936"/>
            <a:ext cx="648072" cy="1656184"/>
          </a:xfrm>
          <a:prstGeom prst="leftBrace">
            <a:avLst>
              <a:gd name="adj1" fmla="val 50451"/>
              <a:gd name="adj2" fmla="val 5000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sp>
        <p:nvSpPr>
          <p:cNvPr id="3" name="TextBox 2"/>
          <p:cNvSpPr txBox="1"/>
          <p:nvPr/>
        </p:nvSpPr>
        <p:spPr>
          <a:xfrm>
            <a:off x="1134687" y="2522211"/>
            <a:ext cx="738664" cy="2664296"/>
          </a:xfrm>
          <a:prstGeom prst="rect">
            <a:avLst/>
          </a:prstGeom>
          <a:noFill/>
        </p:spPr>
        <p:txBody>
          <a:bodyPr vert="eaVert" wrap="square" rtlCol="0">
            <a:spAutoFit/>
          </a:bodyPr>
          <a:lstStyle/>
          <a:p>
            <a:r>
              <a:rPr lang="zh-CN" altLang="en-US" sz="3600" b="1" dirty="0" smtClean="0">
                <a:solidFill>
                  <a:srgbClr val="C00000"/>
                </a:solidFill>
                <a:latin typeface="微软雅黑" panose="020B0503020204020204" pitchFamily="34" charset="-122"/>
                <a:ea typeface="微软雅黑" panose="020B0503020204020204" pitchFamily="34" charset="-122"/>
              </a:rPr>
              <a:t>马克思主义</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4" name="标题 1"/>
          <p:cNvSpPr>
            <a:spLocks noGrp="1"/>
          </p:cNvSpPr>
          <p:nvPr/>
        </p:nvSpPr>
        <p:spPr>
          <a:xfrm>
            <a:off x="1064895" y="588010"/>
            <a:ext cx="10515600" cy="1325563"/>
          </a:xfrm>
          <a:prstGeom prst="rect">
            <a:avLst/>
          </a:prstGeom>
        </p:spPr>
        <p:txBody>
          <a:bodyPr lIns="91430" tIns="45718" rIns="91430" bIns="45718"/>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a:t>第二节  马克思主义科学性和革命性的统一</a:t>
            </a:r>
            <a:endParaRPr lang="zh-CN" altLang="en-US"/>
          </a:p>
        </p:txBody>
      </p:sp>
      <p:sp>
        <p:nvSpPr>
          <p:cNvPr id="6" name="文本框 5"/>
          <p:cNvSpPr txBox="1"/>
          <p:nvPr/>
        </p:nvSpPr>
        <p:spPr>
          <a:xfrm>
            <a:off x="1234440" y="1292860"/>
            <a:ext cx="9722485" cy="460375"/>
          </a:xfrm>
          <a:prstGeom prst="rect">
            <a:avLst/>
          </a:prstGeom>
          <a:noFill/>
        </p:spPr>
        <p:txBody>
          <a:bodyPr wrap="square" rtlCol="0" anchor="t">
            <a:spAutoFit/>
          </a:bodyPr>
          <a:lstStyle/>
          <a:p>
            <a:r>
              <a:rPr lang="zh-CN" altLang="en-US" sz="2400" b="1" dirty="0">
                <a:solidFill>
                  <a:srgbClr val="C00000"/>
                </a:solidFill>
                <a:latin typeface="微软雅黑" panose="020B0503020204020204" pitchFamily="34" charset="-122"/>
                <a:ea typeface="微软雅黑" panose="020B0503020204020204" pitchFamily="34" charset="-122"/>
                <a:sym typeface="+mn-ea"/>
              </a:rPr>
              <a:t>体系性：</a:t>
            </a:r>
            <a:r>
              <a:rPr lang="zh-CN" altLang="en-US" sz="2400" b="1" dirty="0">
                <a:latin typeface="微软雅黑" panose="020B0503020204020204" pitchFamily="34" charset="-122"/>
                <a:ea typeface="微软雅黑" panose="020B0503020204020204" pitchFamily="34" charset="-122"/>
                <a:sym typeface="+mn-ea"/>
              </a:rPr>
              <a:t>马克思主义各组成部分是具有内在逻辑联系的</a:t>
            </a:r>
            <a:r>
              <a:rPr lang="zh-CN" altLang="en-US" sz="2400" b="1" dirty="0">
                <a:solidFill>
                  <a:srgbClr val="C00000"/>
                </a:solidFill>
                <a:latin typeface="微软雅黑" panose="020B0503020204020204" pitchFamily="34" charset="-122"/>
                <a:ea typeface="微软雅黑" panose="020B0503020204020204" pitchFamily="34" charset="-122"/>
                <a:sym typeface="+mn-ea"/>
              </a:rPr>
              <a:t>科学</a:t>
            </a:r>
            <a:r>
              <a:rPr lang="zh-CN" altLang="en-US" sz="2400" b="1" dirty="0">
                <a:latin typeface="微软雅黑" panose="020B0503020204020204" pitchFamily="34" charset="-122"/>
                <a:ea typeface="微软雅黑" panose="020B0503020204020204" pitchFamily="34" charset="-122"/>
                <a:sym typeface="+mn-ea"/>
              </a:rPr>
              <a:t>体系</a:t>
            </a:r>
            <a:r>
              <a:rPr lang="zh-CN" altLang="en-US" sz="2400" b="1" dirty="0" smtClean="0">
                <a:latin typeface="微软雅黑" panose="020B0503020204020204" pitchFamily="34" charset="-122"/>
                <a:ea typeface="微软雅黑" panose="020B0503020204020204" pitchFamily="34" charset="-122"/>
                <a:sym typeface="+mn-ea"/>
              </a:rPr>
              <a:t>。</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4423487" y="2385882"/>
            <a:ext cx="6710811" cy="384721"/>
          </a:xfrm>
          <a:prstGeom prst="rect">
            <a:avLst/>
          </a:prstGeom>
        </p:spPr>
        <p:txBody>
          <a:bodyPr wrap="none">
            <a:spAutoFit/>
          </a:bodyPr>
          <a:lstStyle/>
          <a:p>
            <a:r>
              <a:rPr lang="en-US" altLang="zh-CN" dirty="0"/>
              <a:t>	</a:t>
            </a:r>
            <a:r>
              <a:rPr lang="zh-CN" altLang="en-US" dirty="0" smtClean="0"/>
              <a:t>（世界观：人们</a:t>
            </a:r>
            <a:r>
              <a:rPr lang="zh-CN" altLang="en-US" dirty="0"/>
              <a:t>对整个世界的根本看法和根本</a:t>
            </a:r>
            <a:r>
              <a:rPr lang="zh-CN" altLang="en-US" dirty="0" smtClean="0"/>
              <a:t>观点）</a:t>
            </a:r>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425" y="2210435"/>
            <a:ext cx="3665220"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马克思主义哲学</a:t>
            </a:r>
            <a:endParaRPr sz="2800" dirty="0">
              <a:latin typeface="方正清刻本悦宋简体" panose="02000000000000000000" pitchFamily="2" charset="-122"/>
              <a:cs typeface="方正清刻本悦宋简体" panose="02000000000000000000" pitchFamily="2" charset="-122"/>
            </a:endParaRPr>
          </a:p>
        </p:txBody>
      </p:sp>
      <p:sp>
        <p:nvSpPr>
          <p:cNvPr id="3" name="object 3"/>
          <p:cNvSpPr txBox="1"/>
          <p:nvPr/>
        </p:nvSpPr>
        <p:spPr>
          <a:xfrm>
            <a:off x="987425" y="3063875"/>
            <a:ext cx="3665220"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马克思</a:t>
            </a:r>
            <a:r>
              <a:rPr lang="zh-CN" altLang="en-US" sz="2800" b="1" dirty="0">
                <a:solidFill>
                  <a:srgbClr val="C00000"/>
                </a:solidFill>
                <a:latin typeface="微软雅黑" panose="020B0503020204020204" pitchFamily="34" charset="-122"/>
                <a:ea typeface="微软雅黑" panose="020B0503020204020204" pitchFamily="34" charset="-122"/>
                <a:sym typeface="+mn-ea"/>
              </a:rPr>
              <a:t>政治经济学</a:t>
            </a:r>
            <a:endParaRPr sz="2800" dirty="0">
              <a:latin typeface="方正清刻本悦宋简体" panose="02000000000000000000" pitchFamily="2" charset="-122"/>
              <a:cs typeface="方正清刻本悦宋简体" panose="02000000000000000000" pitchFamily="2" charset="-122"/>
            </a:endParaRPr>
          </a:p>
        </p:txBody>
      </p:sp>
      <p:sp>
        <p:nvSpPr>
          <p:cNvPr id="4" name="object 4"/>
          <p:cNvSpPr txBox="1"/>
          <p:nvPr/>
        </p:nvSpPr>
        <p:spPr>
          <a:xfrm>
            <a:off x="987425" y="3917446"/>
            <a:ext cx="452376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3</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科学社会主义</a:t>
            </a:r>
            <a:endParaRPr sz="2800" dirty="0">
              <a:latin typeface="方正清刻本悦宋简体" panose="02000000000000000000" pitchFamily="2" charset="-122"/>
              <a:cs typeface="方正清刻本悦宋简体" panose="02000000000000000000" pitchFamily="2" charset="-122"/>
            </a:endParaRPr>
          </a:p>
        </p:txBody>
      </p:sp>
      <p:sp>
        <p:nvSpPr>
          <p:cNvPr id="5" name="object 5"/>
          <p:cNvSpPr txBox="1"/>
          <p:nvPr/>
        </p:nvSpPr>
        <p:spPr>
          <a:xfrm>
            <a:off x="7202170" y="2210435"/>
            <a:ext cx="404431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资本主义的发展</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规律</a:t>
            </a:r>
            <a:endParaRPr sz="2800" dirty="0">
              <a:latin typeface="方正清刻本悦宋简体" panose="02000000000000000000" pitchFamily="2" charset="-122"/>
              <a:cs typeface="方正清刻本悦宋简体" panose="02000000000000000000" pitchFamily="2" charset="-122"/>
            </a:endParaRPr>
          </a:p>
        </p:txBody>
      </p:sp>
      <p:sp>
        <p:nvSpPr>
          <p:cNvPr id="6" name="object 6"/>
          <p:cNvSpPr txBox="1"/>
          <p:nvPr/>
        </p:nvSpPr>
        <p:spPr>
          <a:xfrm>
            <a:off x="7202168" y="3064006"/>
            <a:ext cx="2926279"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处于核心地位</a:t>
            </a:r>
            <a:endParaRPr sz="2800" dirty="0">
              <a:latin typeface="方正清刻本悦宋简体" panose="02000000000000000000" pitchFamily="2" charset="-122"/>
              <a:cs typeface="方正清刻本悦宋简体" panose="02000000000000000000" pitchFamily="2" charset="-122"/>
            </a:endParaRPr>
          </a:p>
        </p:txBody>
      </p:sp>
      <p:sp>
        <p:nvSpPr>
          <p:cNvPr id="7" name="object 7"/>
          <p:cNvSpPr txBox="1"/>
          <p:nvPr/>
        </p:nvSpPr>
        <p:spPr>
          <a:xfrm>
            <a:off x="7202170" y="3917315"/>
            <a:ext cx="4566920"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C</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科学的世界观和方法论</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425" y="2210435"/>
            <a:ext cx="3665220"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马克思主义哲学</a:t>
            </a:r>
            <a:endParaRPr sz="2800" dirty="0">
              <a:latin typeface="方正清刻本悦宋简体" panose="02000000000000000000" pitchFamily="2" charset="-122"/>
              <a:cs typeface="方正清刻本悦宋简体" panose="02000000000000000000" pitchFamily="2" charset="-122"/>
            </a:endParaRPr>
          </a:p>
        </p:txBody>
      </p:sp>
      <p:sp>
        <p:nvSpPr>
          <p:cNvPr id="3" name="object 3"/>
          <p:cNvSpPr txBox="1"/>
          <p:nvPr/>
        </p:nvSpPr>
        <p:spPr>
          <a:xfrm>
            <a:off x="987425" y="3063875"/>
            <a:ext cx="3665220"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马克思</a:t>
            </a:r>
            <a:r>
              <a:rPr lang="zh-CN" altLang="en-US" sz="2800" b="1" dirty="0">
                <a:solidFill>
                  <a:srgbClr val="C00000"/>
                </a:solidFill>
                <a:latin typeface="微软雅黑" panose="020B0503020204020204" pitchFamily="34" charset="-122"/>
                <a:ea typeface="微软雅黑" panose="020B0503020204020204" pitchFamily="34" charset="-122"/>
                <a:sym typeface="+mn-ea"/>
              </a:rPr>
              <a:t>政治经济学</a:t>
            </a:r>
            <a:endParaRPr sz="2800" dirty="0">
              <a:latin typeface="方正清刻本悦宋简体" panose="02000000000000000000" pitchFamily="2" charset="-122"/>
              <a:cs typeface="方正清刻本悦宋简体" panose="02000000000000000000" pitchFamily="2" charset="-122"/>
            </a:endParaRPr>
          </a:p>
        </p:txBody>
      </p:sp>
      <p:sp>
        <p:nvSpPr>
          <p:cNvPr id="4" name="object 4"/>
          <p:cNvSpPr txBox="1"/>
          <p:nvPr/>
        </p:nvSpPr>
        <p:spPr>
          <a:xfrm>
            <a:off x="987425" y="3917446"/>
            <a:ext cx="452376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3</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科学社会主义</a:t>
            </a:r>
            <a:endParaRPr sz="2800" dirty="0">
              <a:latin typeface="方正清刻本悦宋简体" panose="02000000000000000000" pitchFamily="2" charset="-122"/>
              <a:cs typeface="方正清刻本悦宋简体" panose="02000000000000000000" pitchFamily="2" charset="-122"/>
            </a:endParaRPr>
          </a:p>
        </p:txBody>
      </p:sp>
      <p:sp>
        <p:nvSpPr>
          <p:cNvPr id="5" name="object 5"/>
          <p:cNvSpPr txBox="1"/>
          <p:nvPr/>
        </p:nvSpPr>
        <p:spPr>
          <a:xfrm>
            <a:off x="7202170" y="2210435"/>
            <a:ext cx="404431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资本主义的发展</a:t>
            </a:r>
            <a:r>
              <a:rPr lang="zh-CN" altLang="en-US" sz="2800" b="1" dirty="0" smtClean="0">
                <a:solidFill>
                  <a:srgbClr val="C00000"/>
                </a:solidFill>
                <a:latin typeface="微软雅黑" panose="020B0503020204020204" pitchFamily="34" charset="-122"/>
                <a:ea typeface="微软雅黑" panose="020B0503020204020204" pitchFamily="34" charset="-122"/>
                <a:sym typeface="+mn-ea"/>
              </a:rPr>
              <a:t>规律</a:t>
            </a:r>
            <a:endParaRPr sz="2800" dirty="0">
              <a:latin typeface="方正清刻本悦宋简体" panose="02000000000000000000" pitchFamily="2" charset="-122"/>
              <a:cs typeface="方正清刻本悦宋简体" panose="02000000000000000000" pitchFamily="2" charset="-122"/>
            </a:endParaRPr>
          </a:p>
        </p:txBody>
      </p:sp>
      <p:sp>
        <p:nvSpPr>
          <p:cNvPr id="6" name="object 6"/>
          <p:cNvSpPr txBox="1"/>
          <p:nvPr/>
        </p:nvSpPr>
        <p:spPr>
          <a:xfrm>
            <a:off x="7202168" y="3064006"/>
            <a:ext cx="2926279"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处于核心地位</a:t>
            </a:r>
            <a:endParaRPr sz="2800" dirty="0">
              <a:latin typeface="方正清刻本悦宋简体" panose="02000000000000000000" pitchFamily="2" charset="-122"/>
              <a:cs typeface="方正清刻本悦宋简体" panose="02000000000000000000" pitchFamily="2" charset="-122"/>
            </a:endParaRPr>
          </a:p>
        </p:txBody>
      </p:sp>
      <p:sp>
        <p:nvSpPr>
          <p:cNvPr id="7" name="object 7"/>
          <p:cNvSpPr txBox="1"/>
          <p:nvPr/>
        </p:nvSpPr>
        <p:spPr>
          <a:xfrm>
            <a:off x="7202170" y="3917315"/>
            <a:ext cx="4566920"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C</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科学的世界观和方法论</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8" name="object 8"/>
          <p:cNvSpPr/>
          <p:nvPr/>
        </p:nvSpPr>
        <p:spPr>
          <a:xfrm>
            <a:off x="4537659" y="2268029"/>
            <a:ext cx="2431415" cy="1748789"/>
          </a:xfrm>
          <a:custGeom>
            <a:avLst/>
            <a:gdLst/>
            <a:ahLst/>
            <a:cxnLst/>
            <a:rect l="l" t="t" r="r" b="b"/>
            <a:pathLst>
              <a:path w="2431415" h="1748789">
                <a:moveTo>
                  <a:pt x="2414269" y="1748535"/>
                </a:moveTo>
                <a:lnTo>
                  <a:pt x="0" y="23240"/>
                </a:lnTo>
                <a:lnTo>
                  <a:pt x="16611" y="0"/>
                </a:lnTo>
                <a:lnTo>
                  <a:pt x="2430881" y="1725294"/>
                </a:lnTo>
                <a:lnTo>
                  <a:pt x="2414269" y="1748535"/>
                </a:lnTo>
                <a:close/>
              </a:path>
            </a:pathLst>
          </a:custGeom>
          <a:solidFill>
            <a:srgbClr val="C0504D"/>
          </a:solidFill>
        </p:spPr>
        <p:txBody>
          <a:bodyPr wrap="square" lIns="0" tIns="0" rIns="0" bIns="0" rtlCol="0"/>
          <a:lstStyle/>
          <a:p>
            <a:endParaRPr sz="1800"/>
          </a:p>
        </p:txBody>
      </p:sp>
      <p:sp>
        <p:nvSpPr>
          <p:cNvPr id="9" name="object 9"/>
          <p:cNvSpPr/>
          <p:nvPr/>
        </p:nvSpPr>
        <p:spPr>
          <a:xfrm>
            <a:off x="4129430" y="2407666"/>
            <a:ext cx="2763520" cy="922019"/>
          </a:xfrm>
          <a:custGeom>
            <a:avLst/>
            <a:gdLst/>
            <a:ahLst/>
            <a:cxnLst/>
            <a:rect l="l" t="t" r="r" b="b"/>
            <a:pathLst>
              <a:path w="2763520" h="922020">
                <a:moveTo>
                  <a:pt x="8839" y="921892"/>
                </a:moveTo>
                <a:lnTo>
                  <a:pt x="0" y="894714"/>
                </a:lnTo>
                <a:lnTo>
                  <a:pt x="2754630" y="0"/>
                </a:lnTo>
                <a:lnTo>
                  <a:pt x="2763456" y="27177"/>
                </a:lnTo>
                <a:lnTo>
                  <a:pt x="8839" y="921892"/>
                </a:lnTo>
                <a:close/>
              </a:path>
            </a:pathLst>
          </a:custGeom>
          <a:solidFill>
            <a:srgbClr val="C0504D"/>
          </a:solidFill>
        </p:spPr>
        <p:txBody>
          <a:bodyPr wrap="square" lIns="0" tIns="0" rIns="0" bIns="0" rtlCol="0"/>
          <a:lstStyle/>
          <a:p>
            <a:endParaRPr sz="1800"/>
          </a:p>
        </p:txBody>
      </p:sp>
      <p:sp>
        <p:nvSpPr>
          <p:cNvPr id="10" name="object 10"/>
          <p:cNvSpPr/>
          <p:nvPr/>
        </p:nvSpPr>
        <p:spPr>
          <a:xfrm>
            <a:off x="5078819" y="3343630"/>
            <a:ext cx="2034539" cy="675005"/>
          </a:xfrm>
          <a:custGeom>
            <a:avLst/>
            <a:gdLst/>
            <a:ahLst/>
            <a:cxnLst/>
            <a:rect l="l" t="t" r="r" b="b"/>
            <a:pathLst>
              <a:path w="2034540" h="675004">
                <a:moveTo>
                  <a:pt x="8712" y="674928"/>
                </a:moveTo>
                <a:lnTo>
                  <a:pt x="0" y="647700"/>
                </a:lnTo>
                <a:lnTo>
                  <a:pt x="2025650" y="0"/>
                </a:lnTo>
                <a:lnTo>
                  <a:pt x="2034362" y="27228"/>
                </a:lnTo>
                <a:lnTo>
                  <a:pt x="8712" y="674928"/>
                </a:lnTo>
                <a:close/>
              </a:path>
            </a:pathLst>
          </a:custGeom>
          <a:solidFill>
            <a:srgbClr val="C0504D"/>
          </a:solidFill>
        </p:spPr>
        <p:txBody>
          <a:bodyPr wrap="square" lIns="0" tIns="0" rIns="0" bIns="0" rtlCol="0"/>
          <a:lstStyle/>
          <a:p>
            <a:endParaRPr sz="18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9610" y="2590165"/>
            <a:ext cx="11590655" cy="4351655"/>
          </a:xfrm>
        </p:spPr>
        <p:txBody>
          <a:bodyPr/>
          <a:lstStyle/>
          <a:p>
            <a:r>
              <a:rPr lang="zh-CN" altLang="en-US" sz="2400"/>
              <a:t>【简答】马克思主义的科学内涵（定义) 1704/1110</a:t>
            </a:r>
            <a:endParaRPr lang="zh-CN" altLang="en-US" sz="2400"/>
          </a:p>
          <a:p>
            <a:r>
              <a:rPr lang="zh-CN" altLang="en-US" sz="2400">
                <a:latin typeface="Calibri" panose="020F0502020204030204" charset="0"/>
              </a:rPr>
              <a:t>①</a:t>
            </a:r>
            <a:r>
              <a:rPr lang="zh-CN" altLang="en-US" sz="2400"/>
              <a:t>马克思主义是由</a:t>
            </a:r>
            <a:r>
              <a:rPr lang="zh-CN" altLang="en-US" sz="2400" u="sng"/>
              <a:t>                        </a:t>
            </a:r>
            <a:r>
              <a:rPr lang="zh-CN" altLang="en-US" sz="2400"/>
              <a:t>创立的，为他们的</a:t>
            </a:r>
            <a:r>
              <a:rPr lang="zh-CN" altLang="en-US" sz="2400" u="sng"/>
              <a:t>               </a:t>
            </a:r>
            <a:r>
              <a:rPr lang="zh-CN" altLang="en-US" sz="2400"/>
              <a:t>所发展的；</a:t>
            </a:r>
            <a:endParaRPr lang="en-US" altLang="zh-CN" sz="2400"/>
          </a:p>
          <a:p>
            <a:r>
              <a:rPr lang="zh-CN" altLang="en-US" sz="2400">
                <a:latin typeface="Calibri" panose="020F0502020204030204" charset="0"/>
              </a:rPr>
              <a:t>②</a:t>
            </a:r>
            <a:r>
              <a:rPr lang="zh-CN" altLang="en-US" sz="2400"/>
              <a:t>以反对</a:t>
            </a:r>
            <a:r>
              <a:rPr lang="zh-CN" altLang="en-US" sz="2400" u="sng"/>
              <a:t>          </a:t>
            </a:r>
            <a:r>
              <a:rPr lang="zh-CN" altLang="en-US" sz="2400"/>
              <a:t>主义、建设</a:t>
            </a:r>
            <a:r>
              <a:rPr lang="zh-CN" altLang="en-US" sz="2400" u="sng"/>
              <a:t>           </a:t>
            </a:r>
            <a:r>
              <a:rPr lang="zh-CN" altLang="en-US" sz="2400"/>
              <a:t>主义和</a:t>
            </a:r>
            <a:r>
              <a:rPr lang="zh-CN" altLang="en-US" sz="2400" u="sng"/>
              <a:t>           </a:t>
            </a:r>
            <a:r>
              <a:rPr lang="zh-CN" altLang="en-US" sz="2400"/>
              <a:t>主义为目标的科学的理论体系。</a:t>
            </a:r>
            <a:endParaRPr lang="zh-CN" altLang="en-US" sz="2400"/>
          </a:p>
          <a:p>
            <a:r>
              <a:rPr lang="zh-CN" altLang="en-US" sz="2400">
                <a:latin typeface="Calibri" panose="020F0502020204030204" charset="0"/>
              </a:rPr>
              <a:t>③</a:t>
            </a:r>
            <a:r>
              <a:rPr lang="zh-CN" altLang="en-US" sz="2400"/>
              <a:t>是关于</a:t>
            </a:r>
            <a:r>
              <a:rPr lang="zh-CN" altLang="en-US" sz="2400" u="sng"/>
              <a:t>          </a:t>
            </a:r>
            <a:r>
              <a:rPr lang="zh-CN" altLang="en-US" sz="2400"/>
              <a:t>阶级和</a:t>
            </a:r>
            <a:r>
              <a:rPr lang="zh-CN" altLang="en-US" sz="2400" u="sng"/>
              <a:t>           </a:t>
            </a:r>
            <a:r>
              <a:rPr lang="zh-CN" altLang="en-US" sz="2400"/>
              <a:t>解放的科学。</a:t>
            </a:r>
            <a:endParaRPr lang="zh-CN" altLang="en-US" sz="2400"/>
          </a:p>
        </p:txBody>
      </p:sp>
      <p:sp>
        <p:nvSpPr>
          <p:cNvPr id="4" name="标题 3"/>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pic>
        <p:nvPicPr>
          <p:cNvPr id="5" name="图片 4"/>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custDataLst>
              <p:tags r:id="rId1"/>
            </p:custDataLst>
          </p:nvPr>
        </p:nvSpPr>
        <p:spPr>
          <a:xfrm>
            <a:off x="2472916" y="2009719"/>
            <a:ext cx="2261477" cy="554804"/>
          </a:xfrm>
          <a:prstGeom prst="rect">
            <a:avLst/>
          </a:prstGeom>
        </p:spPr>
        <p:txBody>
          <a:bodyPr lIns="91430" tIns="45718" rIns="91430" bIns="45718">
            <a:normAutofit fontScale="77500" lnSpcReduction="20000"/>
          </a:bodyPr>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smtClean="0">
                <a:solidFill>
                  <a:srgbClr val="C00000"/>
                </a:solidFill>
                <a:latin typeface="微软雅黑" panose="020B0503020204020204" pitchFamily="34" charset="-122"/>
                <a:ea typeface="微软雅黑" panose="020B0503020204020204" pitchFamily="34" charset="-122"/>
              </a:rPr>
              <a:t>选择题（</a:t>
            </a:r>
            <a:r>
              <a:rPr lang="en-US" altLang="zh-CN" b="1" dirty="0" smtClean="0">
                <a:solidFill>
                  <a:srgbClr val="C00000"/>
                </a:solidFill>
                <a:latin typeface="微软雅黑" panose="020B0503020204020204" pitchFamily="34" charset="-122"/>
                <a:ea typeface="微软雅黑" panose="020B0503020204020204" pitchFamily="34" charset="-122"/>
              </a:rPr>
              <a:t>50</a:t>
            </a:r>
            <a:r>
              <a:rPr lang="zh-CN" altLang="en-US" b="1" dirty="0" smtClean="0">
                <a:solidFill>
                  <a:srgbClr val="C00000"/>
                </a:solidFill>
                <a:latin typeface="微软雅黑" panose="020B0503020204020204" pitchFamily="34" charset="-122"/>
                <a:ea typeface="微软雅黑" panose="020B0503020204020204" pitchFamily="34" charset="-122"/>
              </a:rPr>
              <a:t>分）</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 name="内容占位符 2"/>
          <p:cNvSpPr txBox="1"/>
          <p:nvPr>
            <p:custDataLst>
              <p:tags r:id="rId2"/>
            </p:custDataLst>
          </p:nvPr>
        </p:nvSpPr>
        <p:spPr>
          <a:xfrm>
            <a:off x="2472923" y="3918201"/>
            <a:ext cx="2396359" cy="554804"/>
          </a:xfrm>
          <a:prstGeom prst="rect">
            <a:avLst/>
          </a:prstGeom>
        </p:spPr>
        <p:txBody>
          <a:bodyPr lIns="91430" tIns="45718" rIns="91430" bIns="45718">
            <a:normAutofit fontScale="70000" lnSpcReduction="20000"/>
          </a:bodyPr>
          <a:lstStyle>
            <a:defPPr>
              <a:defRPr lang="zh-CN"/>
            </a:defPPr>
            <a:lvl1pPr indent="0">
              <a:spcBef>
                <a:spcPct val="20000"/>
              </a:spcBef>
              <a:buFont typeface="Arial" panose="020B0604020202020204" pitchFamily="34" charset="0"/>
              <a:buNone/>
              <a:defRPr sz="3200" b="1">
                <a:solidFill>
                  <a:srgbClr val="FF33CC"/>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zh-CN" altLang="en-US" dirty="0">
                <a:solidFill>
                  <a:srgbClr val="C00000"/>
                </a:solidFill>
              </a:rPr>
              <a:t>非选择题（</a:t>
            </a:r>
            <a:r>
              <a:rPr lang="en-US" altLang="zh-CN" dirty="0">
                <a:solidFill>
                  <a:srgbClr val="C00000"/>
                </a:solidFill>
              </a:rPr>
              <a:t>50</a:t>
            </a:r>
            <a:r>
              <a:rPr lang="zh-CN" altLang="en-US" dirty="0">
                <a:solidFill>
                  <a:srgbClr val="C00000"/>
                </a:solidFill>
              </a:rPr>
              <a:t>分）</a:t>
            </a:r>
            <a:endParaRPr lang="zh-CN" altLang="en-US" dirty="0">
              <a:solidFill>
                <a:srgbClr val="C00000"/>
              </a:solidFill>
            </a:endParaRPr>
          </a:p>
        </p:txBody>
      </p:sp>
      <p:sp>
        <p:nvSpPr>
          <p:cNvPr id="4" name="内容占位符 2"/>
          <p:cNvSpPr txBox="1"/>
          <p:nvPr>
            <p:custDataLst>
              <p:tags r:id="rId3"/>
            </p:custDataLst>
          </p:nvPr>
        </p:nvSpPr>
        <p:spPr>
          <a:xfrm>
            <a:off x="5358005" y="2014975"/>
            <a:ext cx="3906347" cy="554804"/>
          </a:xfrm>
          <a:prstGeom prst="rect">
            <a:avLst/>
          </a:prstGeom>
        </p:spPr>
        <p:txBody>
          <a:bodyPr lIns="91430" tIns="45718" rIns="91430" bIns="45718">
            <a:normAutofit fontScale="70000" lnSpcReduction="20000"/>
          </a:bodyPr>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smtClean="0">
                <a:latin typeface="微软雅黑" panose="020B0503020204020204" pitchFamily="34" charset="-122"/>
                <a:ea typeface="微软雅黑" panose="020B0503020204020204" pitchFamily="34" charset="-122"/>
              </a:rPr>
              <a:t>单选题</a:t>
            </a:r>
            <a:r>
              <a:rPr lang="zh-CN" altLang="en-US" smtClean="0">
                <a:latin typeface="微软雅黑" panose="020B0503020204020204" pitchFamily="34" charset="-122"/>
                <a:ea typeface="微软雅黑" panose="020B0503020204020204" pitchFamily="34" charset="-122"/>
              </a:rPr>
              <a:t>：</a:t>
            </a:r>
            <a:r>
              <a:rPr lang="en-US" altLang="zh-CN" smtClean="0">
                <a:latin typeface="微软雅黑" panose="020B0503020204020204" pitchFamily="34" charset="-122"/>
                <a:ea typeface="微软雅黑" panose="020B0503020204020204" pitchFamily="34" charset="-122"/>
              </a:rPr>
              <a:t>25</a:t>
            </a:r>
            <a:r>
              <a:rPr lang="zh-CN" altLang="en-US" smtClean="0">
                <a:latin typeface="微软雅黑" panose="020B0503020204020204" pitchFamily="34" charset="-122"/>
                <a:ea typeface="微软雅黑" panose="020B0503020204020204" pitchFamily="34" charset="-122"/>
              </a:rPr>
              <a:t>题 * </a:t>
            </a:r>
            <a:r>
              <a:rPr lang="en-US" altLang="zh-CN" smtClean="0">
                <a:latin typeface="微软雅黑" panose="020B0503020204020204" pitchFamily="34" charset="-122"/>
                <a:ea typeface="微软雅黑" panose="020B0503020204020204" pitchFamily="34" charset="-122"/>
              </a:rPr>
              <a:t>2</a:t>
            </a:r>
            <a:r>
              <a:rPr lang="zh-CN" altLang="en-US" smtClean="0">
                <a:latin typeface="微软雅黑" panose="020B0503020204020204" pitchFamily="34" charset="-122"/>
                <a:ea typeface="微软雅黑" panose="020B0503020204020204" pitchFamily="34" charset="-122"/>
              </a:rPr>
              <a:t>分</a:t>
            </a:r>
            <a:r>
              <a:rPr lang="en-US" altLang="zh-CN"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50</a:t>
            </a:r>
            <a:r>
              <a:rPr lang="zh-CN" altLang="en-US" b="1" smtClean="0">
                <a:latin typeface="微软雅黑" panose="020B0503020204020204" pitchFamily="34" charset="-122"/>
                <a:ea typeface="微软雅黑" panose="020B0503020204020204" pitchFamily="34" charset="-122"/>
              </a:rPr>
              <a:t>分</a:t>
            </a:r>
            <a:endParaRPr lang="zh-CN" altLang="en-US" b="1" dirty="0">
              <a:latin typeface="微软雅黑" panose="020B0503020204020204" pitchFamily="34" charset="-122"/>
              <a:ea typeface="微软雅黑" panose="020B0503020204020204" pitchFamily="34" charset="-122"/>
            </a:endParaRPr>
          </a:p>
        </p:txBody>
      </p:sp>
      <p:sp>
        <p:nvSpPr>
          <p:cNvPr id="5" name="内容占位符 2"/>
          <p:cNvSpPr txBox="1"/>
          <p:nvPr>
            <p:custDataLst>
              <p:tags r:id="rId4"/>
            </p:custDataLst>
          </p:nvPr>
        </p:nvSpPr>
        <p:spPr>
          <a:xfrm>
            <a:off x="5126197" y="3403880"/>
            <a:ext cx="3664608" cy="554804"/>
          </a:xfrm>
          <a:prstGeom prst="rect">
            <a:avLst/>
          </a:prstGeom>
        </p:spPr>
        <p:txBody>
          <a:bodyPr lIns="91430" tIns="45718" rIns="91430" bIns="45718">
            <a:normAutofit fontScale="70000" lnSpcReduction="20000"/>
          </a:bodyPr>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smtClean="0">
                <a:latin typeface="微软雅黑" panose="020B0503020204020204" pitchFamily="34" charset="-122"/>
                <a:ea typeface="微软雅黑" panose="020B0503020204020204" pitchFamily="34" charset="-122"/>
              </a:rPr>
              <a:t>简答题</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5</a:t>
            </a:r>
            <a:r>
              <a:rPr lang="zh-CN" altLang="en-US" dirty="0" smtClean="0">
                <a:latin typeface="微软雅黑" panose="020B0503020204020204" pitchFamily="34" charset="-122"/>
                <a:ea typeface="微软雅黑" panose="020B0503020204020204" pitchFamily="34" charset="-122"/>
              </a:rPr>
              <a:t>题 * </a:t>
            </a:r>
            <a:r>
              <a:rPr lang="en-US" altLang="zh-CN" dirty="0" smtClean="0">
                <a:latin typeface="微软雅黑" panose="020B0503020204020204" pitchFamily="34" charset="-122"/>
                <a:ea typeface="微软雅黑" panose="020B0503020204020204" pitchFamily="34" charset="-122"/>
              </a:rPr>
              <a:t>6</a:t>
            </a:r>
            <a:r>
              <a:rPr lang="zh-CN" altLang="en-US" dirty="0" smtClean="0">
                <a:latin typeface="微软雅黑" panose="020B0503020204020204" pitchFamily="34" charset="-122"/>
                <a:ea typeface="微软雅黑" panose="020B0503020204020204" pitchFamily="34" charset="-122"/>
              </a:rPr>
              <a:t>分</a:t>
            </a:r>
            <a:r>
              <a:rPr lang="en-US" altLang="zh-CN"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30</a:t>
            </a:r>
            <a:r>
              <a:rPr lang="zh-CN" altLang="en-US" b="1" dirty="0" smtClean="0">
                <a:latin typeface="微软雅黑" panose="020B0503020204020204" pitchFamily="34" charset="-122"/>
                <a:ea typeface="微软雅黑" panose="020B0503020204020204" pitchFamily="34" charset="-122"/>
              </a:rPr>
              <a:t>分</a:t>
            </a:r>
            <a:endParaRPr lang="zh-CN" altLang="en-US" b="1" dirty="0">
              <a:latin typeface="微软雅黑" panose="020B0503020204020204" pitchFamily="34" charset="-122"/>
              <a:ea typeface="微软雅黑" panose="020B0503020204020204" pitchFamily="34" charset="-122"/>
            </a:endParaRPr>
          </a:p>
        </p:txBody>
      </p:sp>
      <p:sp>
        <p:nvSpPr>
          <p:cNvPr id="6" name="内容占位符 2"/>
          <p:cNvSpPr txBox="1"/>
          <p:nvPr>
            <p:custDataLst>
              <p:tags r:id="rId5"/>
            </p:custDataLst>
          </p:nvPr>
        </p:nvSpPr>
        <p:spPr>
          <a:xfrm>
            <a:off x="5126355" y="4333875"/>
            <a:ext cx="5038090" cy="554990"/>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400" b="1" dirty="0" smtClean="0">
                <a:latin typeface="微软雅黑" panose="020B0503020204020204" pitchFamily="34" charset="-122"/>
                <a:ea typeface="微软雅黑" panose="020B0503020204020204" pitchFamily="34" charset="-122"/>
              </a:rPr>
              <a:t>论述题</a:t>
            </a:r>
            <a:r>
              <a:rPr lang="zh-CN" altLang="en-US" sz="2400" dirty="0" smtClean="0">
                <a:latin typeface="微软雅黑" panose="020B0503020204020204" pitchFamily="34" charset="-122"/>
                <a:ea typeface="微软雅黑" panose="020B0503020204020204" pitchFamily="34" charset="-122"/>
                <a:sym typeface="Wingdings" panose="05000000000000000000" pitchFamily="2" charset="2"/>
              </a:rPr>
              <a:t>（</a:t>
            </a:r>
            <a:r>
              <a:rPr lang="en-US" altLang="zh-CN" sz="2400" dirty="0">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rPr>
              <a:t>选</a:t>
            </a:r>
            <a:r>
              <a:rPr lang="en-US" altLang="zh-CN" sz="2400" b="1" dirty="0">
                <a:solidFill>
                  <a:srgbClr val="FF0000"/>
                </a:solidFill>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sym typeface="Wingdings" panose="05000000000000000000" pitchFamily="2" charset="2"/>
              </a:rPr>
              <a:t>）</a:t>
            </a:r>
            <a:r>
              <a:rPr lang="zh-CN" altLang="en-US" sz="2400" dirty="0" smtClean="0">
                <a:latin typeface="微软雅黑" panose="020B0503020204020204" pitchFamily="34" charset="-122"/>
                <a:ea typeface="微软雅黑" panose="020B0503020204020204" pitchFamily="34" charset="-122"/>
              </a:rPr>
              <a:t> * </a:t>
            </a:r>
            <a:r>
              <a:rPr lang="en-US" altLang="zh-CN"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分</a:t>
            </a:r>
            <a:r>
              <a:rPr lang="en-US" altLang="zh-CN" sz="2400"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20</a:t>
            </a:r>
            <a:r>
              <a:rPr lang="zh-CN" altLang="en-US" sz="2400" b="1" dirty="0" smtClean="0">
                <a:latin typeface="微软雅黑" panose="020B0503020204020204" pitchFamily="34" charset="-122"/>
                <a:ea typeface="微软雅黑" panose="020B0503020204020204" pitchFamily="34" charset="-122"/>
              </a:rPr>
              <a:t>分</a:t>
            </a:r>
            <a:endParaRPr lang="zh-CN" altLang="en-US" sz="2400" b="1" dirty="0" smtClean="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4958003" y="2204864"/>
            <a:ext cx="30830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左大括号 7"/>
          <p:cNvSpPr/>
          <p:nvPr/>
        </p:nvSpPr>
        <p:spPr>
          <a:xfrm>
            <a:off x="4791710" y="3425190"/>
            <a:ext cx="361315" cy="1198245"/>
          </a:xfrm>
          <a:prstGeom prst="leftBrace">
            <a:avLst>
              <a:gd name="adj1" fmla="val 56315"/>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lIns="91430" tIns="45718" rIns="91430" bIns="45718" rtlCol="0" anchor="ctr"/>
          <a:lstStyle/>
          <a:p>
            <a:pPr algn="ctr"/>
            <a:endParaRPr lang="zh-CN" altLang="en-US"/>
          </a:p>
        </p:txBody>
      </p:sp>
      <p:sp>
        <p:nvSpPr>
          <p:cNvPr id="9" name="TextBox 8"/>
          <p:cNvSpPr txBox="1"/>
          <p:nvPr/>
        </p:nvSpPr>
        <p:spPr>
          <a:xfrm>
            <a:off x="1775525" y="579552"/>
            <a:ext cx="7704856" cy="582295"/>
          </a:xfrm>
          <a:prstGeom prst="rect">
            <a:avLst/>
          </a:prstGeom>
          <a:noFill/>
        </p:spPr>
        <p:txBody>
          <a:bodyPr wrap="square" lIns="91430" tIns="45718" rIns="91430" bIns="45718" rtlCol="0">
            <a:spAutoFit/>
          </a:bodyPr>
          <a:lstStyle/>
          <a:p>
            <a:r>
              <a:rPr lang="zh-CN" altLang="en-US" sz="3200" b="1" dirty="0">
                <a:solidFill>
                  <a:srgbClr val="C00000"/>
                </a:solidFill>
                <a:latin typeface="方正清刻本悦宋简体" panose="02000000000000000000" pitchFamily="2" charset="-122"/>
                <a:ea typeface="方正清刻本悦宋简体" panose="02000000000000000000" pitchFamily="2" charset="-122"/>
              </a:rPr>
              <a:t>从</a:t>
            </a:r>
            <a:r>
              <a:rPr lang="en-US" altLang="zh-CN" sz="3200" b="1" dirty="0">
                <a:solidFill>
                  <a:srgbClr val="C00000"/>
                </a:solidFill>
                <a:latin typeface="方正清刻本悦宋简体" panose="02000000000000000000" pitchFamily="2" charset="-122"/>
                <a:ea typeface="方正清刻本悦宋简体" panose="02000000000000000000" pitchFamily="2" charset="-122"/>
              </a:rPr>
              <a:t>1510</a:t>
            </a:r>
            <a:r>
              <a:rPr lang="zh-CN" altLang="en-US" sz="3200" b="1" dirty="0">
                <a:solidFill>
                  <a:srgbClr val="C00000"/>
                </a:solidFill>
                <a:latin typeface="方正清刻本悦宋简体" panose="02000000000000000000" pitchFamily="2" charset="-122"/>
                <a:ea typeface="方正清刻本悦宋简体" panose="02000000000000000000" pitchFamily="2" charset="-122"/>
              </a:rPr>
              <a:t>考期开始，马原取消了多选题</a:t>
            </a:r>
            <a:r>
              <a:rPr lang="en-US" altLang="zh-CN" sz="3200" b="1" dirty="0">
                <a:solidFill>
                  <a:srgbClr val="C00000"/>
                </a:solidFill>
                <a:latin typeface="方正清刻本悦宋简体" panose="02000000000000000000" pitchFamily="2" charset="-122"/>
                <a:ea typeface="方正清刻本悦宋简体" panose="02000000000000000000" pitchFamily="2" charset="-122"/>
              </a:rPr>
              <a:t>……</a:t>
            </a:r>
            <a:endParaRPr lang="zh-CN" altLang="en-US" sz="3200" b="1"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872" y="332663"/>
            <a:ext cx="1052616" cy="107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左大括号 11"/>
          <p:cNvSpPr/>
          <p:nvPr/>
        </p:nvSpPr>
        <p:spPr>
          <a:xfrm>
            <a:off x="1775460" y="2014855"/>
            <a:ext cx="697230" cy="2115820"/>
          </a:xfrm>
          <a:prstGeom prst="leftBrace">
            <a:avLst>
              <a:gd name="adj1" fmla="val 76122"/>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lIns="91430" tIns="45718" rIns="91430" bIns="45718" rtlCol="0" anchor="ctr"/>
          <a:lstStyle/>
          <a:p>
            <a:pPr algn="ctr"/>
            <a:endParaRPr lang="zh-CN" altLang="en-US"/>
          </a:p>
        </p:txBody>
      </p:sp>
      <p:sp>
        <p:nvSpPr>
          <p:cNvPr id="11" name="矩形 10"/>
          <p:cNvSpPr/>
          <p:nvPr/>
        </p:nvSpPr>
        <p:spPr>
          <a:xfrm>
            <a:off x="13528" y="2721696"/>
            <a:ext cx="2338056" cy="933589"/>
          </a:xfrm>
          <a:prstGeom prst="rect">
            <a:avLst/>
          </a:prstGeom>
          <a:noFill/>
        </p:spPr>
        <p:txBody>
          <a:bodyPr wrap="square" lIns="91430" tIns="45718" rIns="91430" bIns="45718">
            <a:spAutoFit/>
          </a:bodyPr>
          <a:lstStyle/>
          <a:p>
            <a:pPr algn="ctr"/>
            <a:r>
              <a:rPr lang="en-US" altLang="zh-CN" sz="55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latin typeface="【果酱】哇，你好萌!    微博：果酱i" panose="03000700000000000000" pitchFamily="66" charset="-122"/>
                <a:ea typeface="【果酱】哇，你好萌!    微博：果酱i" panose="03000700000000000000" pitchFamily="66" charset="-122"/>
              </a:rPr>
              <a:t>100</a:t>
            </a:r>
            <a:endParaRPr lang="zh-CN" altLang="en-US" sz="55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latin typeface="【果酱】哇，你好萌!    微博：果酱i" panose="03000700000000000000" pitchFamily="66" charset="-122"/>
              <a:ea typeface="【果酱】哇，你好萌!    微博：果酱i" panose="03000700000000000000" pitchFamily="66"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9610" y="2590165"/>
            <a:ext cx="11590655" cy="4351655"/>
          </a:xfrm>
        </p:spPr>
        <p:txBody>
          <a:bodyPr/>
          <a:lstStyle/>
          <a:p>
            <a:r>
              <a:rPr lang="zh-CN" altLang="en-US" sz="2400" dirty="0"/>
              <a:t>【简答】马克思主义的科学内涵（定义) 1704/1110</a:t>
            </a:r>
            <a:endParaRPr lang="zh-CN" altLang="en-US" sz="2400" dirty="0"/>
          </a:p>
          <a:p>
            <a:r>
              <a:rPr lang="zh-CN" altLang="en-US" sz="2400" dirty="0">
                <a:latin typeface="Calibri" panose="020F0502020204030204" charset="0"/>
              </a:rPr>
              <a:t>①</a:t>
            </a:r>
            <a:r>
              <a:rPr lang="zh-CN" altLang="en-US" sz="2400" dirty="0"/>
              <a:t>马克思主义是由</a:t>
            </a:r>
            <a:r>
              <a:rPr lang="zh-CN" altLang="en-US" sz="2400" dirty="0">
                <a:solidFill>
                  <a:srgbClr val="C00000"/>
                </a:solidFill>
              </a:rPr>
              <a:t>马克思、恩格斯</a:t>
            </a:r>
            <a:r>
              <a:rPr lang="zh-CN" altLang="en-US" sz="2400" dirty="0"/>
              <a:t>创立的，为他们的</a:t>
            </a:r>
            <a:r>
              <a:rPr lang="zh-CN" altLang="en-US" sz="2400" dirty="0">
                <a:solidFill>
                  <a:srgbClr val="C00000"/>
                </a:solidFill>
              </a:rPr>
              <a:t>后继者</a:t>
            </a:r>
            <a:r>
              <a:rPr lang="zh-CN" altLang="en-US" sz="2400" dirty="0"/>
              <a:t>所发展的，</a:t>
            </a:r>
            <a:endParaRPr lang="zh-CN" altLang="en-US" sz="2400" dirty="0"/>
          </a:p>
          <a:p>
            <a:r>
              <a:rPr lang="zh-CN" altLang="en-US" sz="2400" dirty="0">
                <a:latin typeface="Calibri" panose="020F0502020204030204" charset="0"/>
              </a:rPr>
              <a:t>②</a:t>
            </a:r>
            <a:r>
              <a:rPr lang="zh-CN" altLang="en-US" sz="2400" dirty="0"/>
              <a:t>以反对</a:t>
            </a:r>
            <a:r>
              <a:rPr lang="zh-CN" altLang="en-US" sz="2400" dirty="0">
                <a:solidFill>
                  <a:srgbClr val="C00000"/>
                </a:solidFill>
              </a:rPr>
              <a:t>资本主义、建设社会主义</a:t>
            </a:r>
            <a:r>
              <a:rPr lang="zh-CN" altLang="en-US" sz="2400" dirty="0"/>
              <a:t>和</a:t>
            </a:r>
            <a:r>
              <a:rPr lang="zh-CN" altLang="en-US" sz="2400" dirty="0">
                <a:solidFill>
                  <a:srgbClr val="C00000"/>
                </a:solidFill>
              </a:rPr>
              <a:t>共产主义</a:t>
            </a:r>
            <a:r>
              <a:rPr lang="zh-CN" altLang="en-US" sz="2400" dirty="0"/>
              <a:t>为目标的科学的理论体系。</a:t>
            </a:r>
            <a:endParaRPr lang="zh-CN" altLang="en-US" sz="2400" dirty="0"/>
          </a:p>
          <a:p>
            <a:r>
              <a:rPr lang="zh-CN" altLang="en-US" sz="2400" dirty="0">
                <a:latin typeface="Calibri" panose="020F0502020204030204" charset="0"/>
              </a:rPr>
              <a:t>③</a:t>
            </a:r>
            <a:r>
              <a:rPr lang="zh-CN" altLang="en-US" sz="2400" dirty="0"/>
              <a:t>是关于</a:t>
            </a:r>
            <a:r>
              <a:rPr lang="zh-CN" altLang="en-US" sz="2400" dirty="0">
                <a:solidFill>
                  <a:srgbClr val="C00000"/>
                </a:solidFill>
              </a:rPr>
              <a:t>工人</a:t>
            </a:r>
            <a:r>
              <a:rPr lang="zh-CN" altLang="en-US" sz="2400" dirty="0"/>
              <a:t>阶级和</a:t>
            </a:r>
            <a:r>
              <a:rPr lang="zh-CN" altLang="en-US" sz="2400" dirty="0">
                <a:solidFill>
                  <a:srgbClr val="C00000"/>
                </a:solidFill>
              </a:rPr>
              <a:t>人类</a:t>
            </a:r>
            <a:r>
              <a:rPr lang="zh-CN" altLang="en-US" sz="2400" dirty="0"/>
              <a:t>解放的科学。</a:t>
            </a:r>
            <a:endParaRPr lang="zh-CN" altLang="en-US" sz="2400" dirty="0"/>
          </a:p>
        </p:txBody>
      </p:sp>
      <p:sp>
        <p:nvSpPr>
          <p:cNvPr id="4" name="标题 3"/>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pic>
        <p:nvPicPr>
          <p:cNvPr id="5" name="图片 4"/>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a:sym typeface="+mn-ea"/>
              </a:rPr>
              <a:t>##1</a:t>
            </a:r>
            <a:r>
              <a:rPr lang="en-US" altLang="zh-CN" sz="2400" dirty="0" smtClean="0">
                <a:sym typeface="+mn-ea"/>
              </a:rPr>
              <a:t>.</a:t>
            </a:r>
            <a:r>
              <a:rPr lang="zh-CN" altLang="en-US" sz="2400" dirty="0"/>
              <a:t>马克思主义哲学是科学的（ ） </a:t>
            </a:r>
            <a:endParaRPr lang="en-US" altLang="zh-CN" sz="2400" dirty="0" smtClean="0"/>
          </a:p>
          <a:p>
            <a:pPr algn="just">
              <a:lnSpc>
                <a:spcPct val="150000"/>
              </a:lnSpc>
            </a:pPr>
            <a:r>
              <a:rPr lang="en-US" altLang="zh-CN" sz="2400" dirty="0" smtClean="0"/>
              <a:t>A </a:t>
            </a:r>
            <a:r>
              <a:rPr lang="zh-CN" altLang="en-US" sz="2400" dirty="0"/>
              <a:t>世界观和价值观 </a:t>
            </a:r>
            <a:endParaRPr lang="en-US" altLang="zh-CN" sz="2400" dirty="0" smtClean="0"/>
          </a:p>
          <a:p>
            <a:pPr algn="just">
              <a:lnSpc>
                <a:spcPct val="150000"/>
              </a:lnSpc>
            </a:pPr>
            <a:r>
              <a:rPr lang="en-US" altLang="zh-CN" sz="2400" dirty="0" smtClean="0"/>
              <a:t>B </a:t>
            </a:r>
            <a:r>
              <a:rPr lang="zh-CN" altLang="en-US" sz="2400" dirty="0"/>
              <a:t>人生观和价值观 </a:t>
            </a:r>
            <a:endParaRPr lang="en-US" altLang="zh-CN" sz="2400" dirty="0" smtClean="0"/>
          </a:p>
          <a:p>
            <a:pPr algn="just">
              <a:lnSpc>
                <a:spcPct val="150000"/>
              </a:lnSpc>
            </a:pPr>
            <a:r>
              <a:rPr lang="en-US" altLang="zh-CN" sz="2400" dirty="0" smtClean="0"/>
              <a:t>C </a:t>
            </a:r>
            <a:r>
              <a:rPr lang="zh-CN" altLang="en-US" sz="2400" dirty="0"/>
              <a:t>世界观和方法论 </a:t>
            </a:r>
            <a:endParaRPr lang="en-US" altLang="zh-CN" sz="2400" dirty="0" smtClean="0"/>
          </a:p>
          <a:p>
            <a:pPr algn="just">
              <a:lnSpc>
                <a:spcPct val="150000"/>
              </a:lnSpc>
            </a:pPr>
            <a:r>
              <a:rPr lang="en-US" altLang="zh-CN" sz="2400" dirty="0" smtClean="0"/>
              <a:t>D </a:t>
            </a:r>
            <a:r>
              <a:rPr lang="zh-CN" altLang="en-US" sz="2400" dirty="0"/>
              <a:t>价值体系和理论体系</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a:sym typeface="+mn-ea"/>
              </a:rPr>
              <a:t>##1</a:t>
            </a:r>
            <a:r>
              <a:rPr lang="en-US" altLang="zh-CN" sz="2400" dirty="0" smtClean="0">
                <a:sym typeface="+mn-ea"/>
              </a:rPr>
              <a:t>.</a:t>
            </a:r>
            <a:r>
              <a:rPr lang="zh-CN" altLang="en-US" sz="2400" dirty="0"/>
              <a:t>马克思主义哲学是科学的</a:t>
            </a:r>
            <a:r>
              <a:rPr lang="zh-CN" altLang="en-US" sz="2400" dirty="0" smtClean="0"/>
              <a:t>（</a:t>
            </a:r>
            <a:r>
              <a:rPr lang="en-US" altLang="zh-CN" sz="2400" dirty="0" smtClean="0">
                <a:solidFill>
                  <a:srgbClr val="FF0000"/>
                </a:solidFill>
              </a:rPr>
              <a:t>C</a:t>
            </a:r>
            <a:r>
              <a:rPr lang="zh-CN" altLang="en-US" sz="2400" dirty="0" smtClean="0"/>
              <a:t> </a:t>
            </a:r>
            <a:r>
              <a:rPr lang="zh-CN" altLang="en-US" sz="2400" dirty="0"/>
              <a:t>） </a:t>
            </a:r>
            <a:endParaRPr lang="en-US" altLang="zh-CN" sz="2400" dirty="0" smtClean="0"/>
          </a:p>
          <a:p>
            <a:pPr algn="just">
              <a:lnSpc>
                <a:spcPct val="150000"/>
              </a:lnSpc>
            </a:pPr>
            <a:r>
              <a:rPr lang="en-US" altLang="zh-CN" sz="2400" dirty="0" smtClean="0"/>
              <a:t>A </a:t>
            </a:r>
            <a:r>
              <a:rPr lang="zh-CN" altLang="en-US" sz="2400" dirty="0"/>
              <a:t>世界观和价值观 </a:t>
            </a:r>
            <a:endParaRPr lang="en-US" altLang="zh-CN" sz="2400" dirty="0" smtClean="0"/>
          </a:p>
          <a:p>
            <a:pPr algn="just">
              <a:lnSpc>
                <a:spcPct val="150000"/>
              </a:lnSpc>
            </a:pPr>
            <a:r>
              <a:rPr lang="en-US" altLang="zh-CN" sz="2400" dirty="0" smtClean="0"/>
              <a:t>B </a:t>
            </a:r>
            <a:r>
              <a:rPr lang="zh-CN" altLang="en-US" sz="2400" dirty="0"/>
              <a:t>人生观和价值观 </a:t>
            </a:r>
            <a:endParaRPr lang="en-US" altLang="zh-CN" sz="2400" dirty="0" smtClean="0"/>
          </a:p>
          <a:p>
            <a:pPr algn="just">
              <a:lnSpc>
                <a:spcPct val="150000"/>
              </a:lnSpc>
            </a:pPr>
            <a:r>
              <a:rPr lang="en-US" altLang="zh-CN" sz="2400" dirty="0" smtClean="0">
                <a:solidFill>
                  <a:srgbClr val="FF0000"/>
                </a:solidFill>
              </a:rPr>
              <a:t>C </a:t>
            </a:r>
            <a:r>
              <a:rPr lang="zh-CN" altLang="en-US" sz="2400" dirty="0">
                <a:solidFill>
                  <a:srgbClr val="FF0000"/>
                </a:solidFill>
              </a:rPr>
              <a:t>世界观和方法论 </a:t>
            </a:r>
            <a:endParaRPr lang="en-US" altLang="zh-CN" sz="2400" dirty="0" smtClean="0">
              <a:solidFill>
                <a:srgbClr val="FF0000"/>
              </a:solidFill>
            </a:endParaRPr>
          </a:p>
          <a:p>
            <a:pPr algn="just">
              <a:lnSpc>
                <a:spcPct val="150000"/>
              </a:lnSpc>
            </a:pPr>
            <a:r>
              <a:rPr lang="en-US" altLang="zh-CN" sz="2400" dirty="0" smtClean="0"/>
              <a:t>D </a:t>
            </a:r>
            <a:r>
              <a:rPr lang="zh-CN" altLang="en-US" sz="2400" dirty="0"/>
              <a:t>价值体系和理论体系</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t>##</a:t>
            </a:r>
            <a:r>
              <a:rPr sz="2400" dirty="0"/>
              <a:t>马克思主义是一个具有</a:t>
            </a:r>
            <a:r>
              <a:rPr sz="2400" b="1" dirty="0"/>
              <a:t>内在逻辑联系的科学体系</a:t>
            </a:r>
            <a:r>
              <a:rPr sz="2400" dirty="0"/>
              <a:t>，其中处于</a:t>
            </a:r>
            <a:r>
              <a:rPr sz="2400" b="1" dirty="0">
                <a:solidFill>
                  <a:srgbClr val="FF0000"/>
                </a:solidFill>
              </a:rPr>
              <a:t>核心地位</a:t>
            </a:r>
            <a:r>
              <a:rPr sz="2400" dirty="0"/>
              <a:t>的是（ ）</a:t>
            </a:r>
            <a:endParaRPr sz="2400" dirty="0"/>
          </a:p>
          <a:p>
            <a:pPr marL="0" indent="0" algn="just">
              <a:lnSpc>
                <a:spcPct val="150000"/>
              </a:lnSpc>
              <a:buNone/>
            </a:pPr>
            <a:r>
              <a:rPr sz="2400" dirty="0"/>
              <a:t>A 、辩证唯物主义</a:t>
            </a:r>
            <a:endParaRPr sz="2400" dirty="0"/>
          </a:p>
          <a:p>
            <a:pPr marL="0" indent="0" algn="just">
              <a:lnSpc>
                <a:spcPct val="150000"/>
              </a:lnSpc>
              <a:buNone/>
            </a:pPr>
            <a:r>
              <a:rPr sz="2400" dirty="0"/>
              <a:t> B 、历史唯物主义</a:t>
            </a:r>
            <a:endParaRPr sz="2400" dirty="0"/>
          </a:p>
          <a:p>
            <a:pPr marL="0" indent="0" algn="just">
              <a:lnSpc>
                <a:spcPct val="150000"/>
              </a:lnSpc>
              <a:buNone/>
            </a:pPr>
            <a:r>
              <a:rPr sz="2400" dirty="0"/>
              <a:t> C 、政治经济学</a:t>
            </a:r>
            <a:endParaRPr sz="2400" dirty="0"/>
          </a:p>
          <a:p>
            <a:pPr marL="0" indent="0" algn="just">
              <a:lnSpc>
                <a:spcPct val="150000"/>
              </a:lnSpc>
              <a:buNone/>
            </a:pPr>
            <a:r>
              <a:rPr sz="2400" dirty="0"/>
              <a:t>D 、科学社会主义</a:t>
            </a:r>
            <a:endParaRPr sz="2400" dirty="0"/>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t>##</a:t>
            </a:r>
            <a:r>
              <a:rPr sz="2400" dirty="0"/>
              <a:t>马克思主义是一个具有内在逻辑联系的科学体系，其中处于核心地位的是（ </a:t>
            </a:r>
            <a:r>
              <a:rPr lang="en-US" sz="2400" b="1" dirty="0">
                <a:solidFill>
                  <a:srgbClr val="FF0000"/>
                </a:solidFill>
              </a:rPr>
              <a:t>D</a:t>
            </a:r>
            <a:r>
              <a:rPr sz="2400" dirty="0"/>
              <a:t>）</a:t>
            </a:r>
            <a:endParaRPr sz="2400" dirty="0"/>
          </a:p>
          <a:p>
            <a:pPr marL="0" indent="0" algn="just">
              <a:lnSpc>
                <a:spcPct val="150000"/>
              </a:lnSpc>
              <a:buNone/>
            </a:pPr>
            <a:r>
              <a:rPr sz="2400" dirty="0"/>
              <a:t>A 、辩证唯物主义</a:t>
            </a:r>
            <a:endParaRPr sz="2400" dirty="0"/>
          </a:p>
          <a:p>
            <a:pPr marL="0" indent="0" algn="just">
              <a:lnSpc>
                <a:spcPct val="150000"/>
              </a:lnSpc>
              <a:buNone/>
            </a:pPr>
            <a:r>
              <a:rPr sz="2400" dirty="0"/>
              <a:t> B 、历史唯物主义</a:t>
            </a:r>
            <a:endParaRPr sz="2400" dirty="0"/>
          </a:p>
          <a:p>
            <a:pPr marL="0" indent="0" algn="just">
              <a:lnSpc>
                <a:spcPct val="150000"/>
              </a:lnSpc>
              <a:buNone/>
            </a:pPr>
            <a:r>
              <a:rPr sz="2400" dirty="0"/>
              <a:t> C 、政治经济学</a:t>
            </a:r>
            <a:endParaRPr sz="2400" dirty="0"/>
          </a:p>
          <a:p>
            <a:pPr marL="0" indent="0" algn="just">
              <a:lnSpc>
                <a:spcPct val="150000"/>
              </a:lnSpc>
              <a:buNone/>
            </a:pPr>
            <a:r>
              <a:rPr sz="2400" b="1" dirty="0">
                <a:solidFill>
                  <a:srgbClr val="FF0000"/>
                </a:solidFill>
              </a:rPr>
              <a:t>D 、科学社会主义</a:t>
            </a:r>
            <a:endParaRPr sz="2400" b="1" dirty="0">
              <a:solidFill>
                <a:srgbClr val="FF0000"/>
              </a:solidFill>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332" y="3594211"/>
            <a:ext cx="5760640" cy="461665"/>
          </a:xfrm>
          <a:prstGeom prst="rect">
            <a:avLst/>
          </a:prstGeom>
          <a:noFill/>
          <a:ln w="38100">
            <a:solidFill>
              <a:srgbClr val="C00000"/>
            </a:solidFill>
          </a:ln>
        </p:spPr>
        <p:txBody>
          <a:bodyPr wrap="square" rtlCol="0">
            <a:spAutoFit/>
          </a:bodyPr>
          <a:lstStyle/>
          <a:p>
            <a:r>
              <a:rPr lang="zh-CN" altLang="en-US" sz="2400" dirty="0" smtClean="0">
                <a:solidFill>
                  <a:prstClr val="black"/>
                </a:solidFill>
                <a:latin typeface="微软雅黑" panose="020B0503020204020204" pitchFamily="34" charset="-122"/>
                <a:ea typeface="微软雅黑" panose="020B0503020204020204" pitchFamily="34" charset="-122"/>
              </a:rPr>
              <a:t>第二节 马克思主义科学性和革命性的统一</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5" name="左大括号 4"/>
          <p:cNvSpPr/>
          <p:nvPr/>
        </p:nvSpPr>
        <p:spPr>
          <a:xfrm>
            <a:off x="5844621" y="1916831"/>
            <a:ext cx="864096" cy="3816424"/>
          </a:xfrm>
          <a:prstGeom prst="leftBrace">
            <a:avLst>
              <a:gd name="adj1" fmla="val 57822"/>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6" name="TextBox 5"/>
          <p:cNvSpPr txBox="1"/>
          <p:nvPr/>
        </p:nvSpPr>
        <p:spPr>
          <a:xfrm>
            <a:off x="6708717" y="1916831"/>
            <a:ext cx="5291939" cy="461665"/>
          </a:xfrm>
          <a:prstGeom prst="rect">
            <a:avLst/>
          </a:prstGeom>
          <a:noFill/>
          <a:ln w="38100">
            <a:solidFill>
              <a:srgbClr val="C00000"/>
            </a:solidFill>
          </a:ln>
        </p:spPr>
        <p:txBody>
          <a:bodyPr wrap="square" rtlCol="0">
            <a:spAutoFit/>
          </a:bodyPr>
          <a:lstStyle/>
          <a:p>
            <a:r>
              <a:rPr lang="zh-CN" altLang="en-US" sz="2400" dirty="0" smtClean="0">
                <a:solidFill>
                  <a:prstClr val="black"/>
                </a:solidFill>
                <a:latin typeface="微软雅黑" panose="020B0503020204020204" pitchFamily="34" charset="-122"/>
                <a:ea typeface="微软雅黑" panose="020B0503020204020204" pitchFamily="34" charset="-122"/>
              </a:rPr>
              <a:t>一、马克思主义的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科学内涵</a:t>
            </a:r>
            <a:r>
              <a:rPr lang="zh-CN" altLang="en-US" sz="2400" dirty="0" smtClean="0">
                <a:solidFill>
                  <a:prstClr val="black"/>
                </a:solidFill>
                <a:latin typeface="微软雅黑" panose="020B0503020204020204" pitchFamily="34" charset="-122"/>
                <a:ea typeface="微软雅黑" panose="020B0503020204020204" pitchFamily="34" charset="-122"/>
              </a:rPr>
              <a:t>（定义）</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684535" y="2909189"/>
            <a:ext cx="5316121" cy="461665"/>
          </a:xfrm>
          <a:prstGeom prst="rect">
            <a:avLst/>
          </a:prstGeom>
          <a:noFill/>
          <a:ln w="38100">
            <a:solidFill>
              <a:srgbClr val="C00000"/>
            </a:solidFill>
          </a:ln>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二</a:t>
            </a:r>
            <a:r>
              <a:rPr lang="zh-CN" altLang="en-US" sz="2400" dirty="0" smtClean="0">
                <a:solidFill>
                  <a:srgbClr val="FF0000"/>
                </a:solidFill>
                <a:latin typeface="微软雅黑" panose="020B0503020204020204" pitchFamily="34" charset="-122"/>
                <a:ea typeface="微软雅黑" panose="020B0503020204020204" pitchFamily="34" charset="-122"/>
              </a:rPr>
              <a:t>、马克思主义的</a:t>
            </a:r>
            <a:r>
              <a:rPr lang="zh-CN" altLang="en-US" sz="2400" b="1" dirty="0" smtClean="0">
                <a:solidFill>
                  <a:srgbClr val="FF0000"/>
                </a:solidFill>
                <a:latin typeface="微软雅黑" panose="020B0503020204020204" pitchFamily="34" charset="-122"/>
                <a:ea typeface="微软雅黑" panose="020B0503020204020204" pitchFamily="34" charset="-122"/>
              </a:rPr>
              <a:t>理论特征</a:t>
            </a:r>
            <a:r>
              <a:rPr lang="zh-CN" altLang="en-US" sz="2400" dirty="0" smtClean="0">
                <a:solidFill>
                  <a:srgbClr val="FF0000"/>
                </a:solidFill>
                <a:latin typeface="微软雅黑" panose="020B0503020204020204" pitchFamily="34" charset="-122"/>
                <a:ea typeface="微软雅黑" panose="020B0503020204020204" pitchFamily="34" charset="-122"/>
              </a:rPr>
              <a:t>（特点）</a:t>
            </a:r>
            <a:endParaRPr lang="zh-CN" altLang="en-US" sz="2400" dirty="0" smtClean="0">
              <a:solidFill>
                <a:srgbClr val="FF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6690900" y="4043427"/>
            <a:ext cx="5309756" cy="461665"/>
          </a:xfrm>
          <a:prstGeom prst="rect">
            <a:avLst/>
          </a:prstGeom>
          <a:noFill/>
          <a:ln w="38100">
            <a:solidFill>
              <a:srgbClr val="C00000"/>
            </a:solidFill>
          </a:ln>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三</a:t>
            </a:r>
            <a:r>
              <a:rPr lang="zh-CN" altLang="en-US" sz="2400" dirty="0" smtClean="0">
                <a:solidFill>
                  <a:prstClr val="black"/>
                </a:solidFill>
                <a:latin typeface="微软雅黑" panose="020B0503020204020204" pitchFamily="34" charset="-122"/>
                <a:ea typeface="微软雅黑" panose="020B0503020204020204" pitchFamily="34" charset="-122"/>
              </a:rPr>
              <a:t>、马克思主义的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理论品质</a:t>
            </a:r>
            <a:r>
              <a:rPr lang="zh-CN" altLang="en-US" sz="2400" dirty="0" smtClean="0">
                <a:solidFill>
                  <a:prstClr val="black"/>
                </a:solidFill>
                <a:latin typeface="微软雅黑" panose="020B0503020204020204" pitchFamily="34" charset="-122"/>
                <a:ea typeface="微软雅黑" panose="020B0503020204020204" pitchFamily="34" charset="-122"/>
              </a:rPr>
              <a:t>（优点）</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6708717" y="5157192"/>
            <a:ext cx="5291939" cy="461665"/>
          </a:xfrm>
          <a:prstGeom prst="rect">
            <a:avLst/>
          </a:prstGeom>
          <a:noFill/>
          <a:ln w="38100">
            <a:solidFill>
              <a:srgbClr val="C00000"/>
            </a:solidFill>
          </a:ln>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四</a:t>
            </a:r>
            <a:r>
              <a:rPr lang="zh-CN" altLang="en-US" sz="2400" dirty="0" smtClean="0">
                <a:solidFill>
                  <a:prstClr val="black"/>
                </a:solidFill>
                <a:latin typeface="微软雅黑" panose="020B0503020204020204" pitchFamily="34" charset="-122"/>
                <a:ea typeface="微软雅黑" panose="020B0503020204020204" pitchFamily="34" charset="-122"/>
              </a:rPr>
              <a:t>、马克思主义的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社会理想</a:t>
            </a:r>
            <a:r>
              <a:rPr lang="zh-CN" altLang="en-US" sz="2400" dirty="0" smtClean="0">
                <a:solidFill>
                  <a:prstClr val="black"/>
                </a:solidFill>
                <a:latin typeface="微软雅黑" panose="020B0503020204020204" pitchFamily="34" charset="-122"/>
                <a:ea typeface="微软雅黑" panose="020B0503020204020204" pitchFamily="34" charset="-122"/>
              </a:rPr>
              <a:t>（目标）</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98493" y="1986737"/>
            <a:ext cx="11075323" cy="193898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1428" tIns="45718" rIns="91428" bIns="45718" rtlCol="0">
            <a:spAutoFit/>
          </a:bodyPr>
          <a:lstStyle/>
          <a:p>
            <a:pPr>
              <a:lnSpc>
                <a:spcPct val="150000"/>
              </a:lnSpc>
            </a:pPr>
            <a:r>
              <a:rPr lang="en-US" altLang="zh-CN" sz="2400" b="1"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马克思主义的</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根本理论特征</a:t>
            </a:r>
            <a:r>
              <a:rPr lang="en-US" altLang="zh-CN" sz="2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以</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实践</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为基础的</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革命性</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的统一</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indent="0" algn="l" defTabSz="913765">
              <a:lnSpc>
                <a:spcPct val="200000"/>
              </a:lnSpc>
              <a:spcBef>
                <a:spcPts val="0"/>
              </a:spcBef>
              <a:spcAft>
                <a:spcPts val="0"/>
              </a:spcAft>
              <a:buFont typeface="+mj-ea"/>
              <a:buNone/>
              <a:defRPr/>
            </a:pPr>
            <a:r>
              <a:rPr lang="en-US" alt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zh-CN" altLang="en-US" sz="2400"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深刻</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揭示</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客观规律</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，并且在实践中不断发展。</a:t>
            </a:r>
            <a:endPar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endPar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2"/>
          <p:cNvSpPr txBox="1"/>
          <p:nvPr>
            <p:custDataLst>
              <p:tags r:id="rId1"/>
            </p:custDataLst>
          </p:nvPr>
        </p:nvSpPr>
        <p:spPr>
          <a:xfrm>
            <a:off x="382688" y="1034706"/>
            <a:ext cx="9073008" cy="952740"/>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知识点</a:t>
            </a:r>
            <a:r>
              <a:rPr lang="en-US" altLang="zh-CN" sz="2400" dirty="0" smtClean="0">
                <a:solidFill>
                  <a:schemeClr val="tx1"/>
                </a:solidFill>
                <a:latin typeface="微软雅黑" panose="020B0503020204020204" pitchFamily="34" charset="-122"/>
                <a:ea typeface="微软雅黑" panose="020B0503020204020204" pitchFamily="34" charset="-122"/>
              </a:rPr>
              <a:t>2】</a:t>
            </a:r>
            <a:r>
              <a:rPr lang="zh-CN" altLang="en-US" sz="2400" dirty="0" smtClean="0">
                <a:solidFill>
                  <a:schemeClr val="tx1"/>
                </a:solidFill>
                <a:latin typeface="微软雅黑" panose="020B0503020204020204" pitchFamily="34" charset="-122"/>
                <a:ea typeface="微软雅黑" panose="020B0503020204020204" pitchFamily="34" charset="-122"/>
              </a:rPr>
              <a:t>马克思主义</a:t>
            </a:r>
            <a:r>
              <a:rPr lang="zh-CN" altLang="en-US" sz="2400" dirty="0">
                <a:solidFill>
                  <a:schemeClr val="tx1"/>
                </a:solidFill>
                <a:latin typeface="微软雅黑" panose="020B0503020204020204" pitchFamily="34" charset="-122"/>
                <a:ea typeface="微软雅黑" panose="020B0503020204020204" pitchFamily="34" charset="-122"/>
              </a:rPr>
              <a:t>的理论特征（特点</a:t>
            </a:r>
            <a:r>
              <a:rPr lang="zh-CN" altLang="en-US" sz="2400" dirty="0" smtClean="0">
                <a:solidFill>
                  <a:schemeClr val="tx1"/>
                </a:solidFill>
                <a:latin typeface="微软雅黑" panose="020B0503020204020204" pitchFamily="34" charset="-122"/>
                <a:ea typeface="微软雅黑" panose="020B0503020204020204" pitchFamily="34" charset="-122"/>
              </a:rPr>
              <a:t>）</a:t>
            </a:r>
            <a:r>
              <a:rPr lang="zh-CN" altLang="en-US" sz="2400">
                <a:solidFill>
                  <a:schemeClr val="tx1"/>
                </a:solidFill>
                <a:sym typeface="+mn-ea"/>
              </a:rPr>
              <a:t>【选择 </a:t>
            </a:r>
            <a:r>
              <a:rPr lang="en-US" altLang="zh-CN" sz="2400">
                <a:solidFill>
                  <a:schemeClr val="tx1"/>
                </a:solidFill>
                <a:sym typeface="+mn-ea"/>
              </a:rPr>
              <a:t>/ </a:t>
            </a:r>
            <a:r>
              <a:rPr lang="zh-CN" altLang="en-US" sz="2400">
                <a:solidFill>
                  <a:schemeClr val="tx1"/>
                </a:solidFill>
                <a:sym typeface="+mn-ea"/>
              </a:rPr>
              <a:t>简答】</a:t>
            </a:r>
            <a:r>
              <a:rPr lang="zh-CN" altLang="en-US" sz="2400" dirty="0" smtClean="0">
                <a:solidFill>
                  <a:srgbClr val="FF0000"/>
                </a:solidFill>
                <a:sym typeface="+mn-ea"/>
              </a:rPr>
              <a:t>★</a:t>
            </a:r>
            <a:endParaRPr lang="zh-CN" altLang="en-US" sz="2400" b="0" dirty="0">
              <a:solidFill>
                <a:srgbClr val="00B05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11064240" y="116840"/>
            <a:ext cx="922020" cy="523240"/>
          </a:xfrm>
          <a:prstGeom prst="rect">
            <a:avLst/>
          </a:prstGeom>
          <a:noFill/>
        </p:spPr>
        <p:txBody>
          <a:bodyPr wrap="square" rtlCol="0">
            <a:spAutoFit/>
          </a:bodyPr>
          <a:lstStyle/>
          <a:p>
            <a:r>
              <a:rPr lang="zh-CN" altLang="en-US" sz="2800" b="1" dirty="0">
                <a:solidFill>
                  <a:schemeClr val="bg1"/>
                </a:solidFill>
                <a:latin typeface="楷体" panose="02010609060101010101" pitchFamily="49" charset="-122"/>
                <a:ea typeface="楷体" panose="02010609060101010101" pitchFamily="49" charset="-122"/>
              </a:rPr>
              <a:t>绪论</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4" name="标题 1"/>
          <p:cNvSpPr>
            <a:spLocks noGrp="1"/>
          </p:cNvSpPr>
          <p:nvPr/>
        </p:nvSpPr>
        <p:spPr>
          <a:xfrm>
            <a:off x="1064895" y="588010"/>
            <a:ext cx="10515600" cy="1325563"/>
          </a:xfrm>
          <a:prstGeom prst="rect">
            <a:avLst/>
          </a:prstGeom>
        </p:spPr>
        <p:txBody>
          <a:bodyPr lIns="91430" tIns="45718" rIns="91430" bIns="45718"/>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a:t>第二节  马克思主义科学性和革命性的统一</a:t>
            </a:r>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98493" y="1986737"/>
            <a:ext cx="11075323" cy="359854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1428" tIns="45718" rIns="91428" bIns="45718" rtlCol="0">
            <a:spAutoFit/>
          </a:bodyPr>
          <a:lstStyle/>
          <a:p>
            <a:pPr>
              <a:lnSpc>
                <a:spcPct val="150000"/>
              </a:lnSpc>
            </a:pPr>
            <a:r>
              <a:rPr lang="en-US" altLang="zh-CN" sz="2400" b="1"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马克思主义的</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根本理论特征</a:t>
            </a:r>
            <a:r>
              <a:rPr lang="en-US" altLang="zh-CN" sz="2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以</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实践</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为基础的</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革命性</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的统一</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indent="0" algn="l" defTabSz="913765">
              <a:lnSpc>
                <a:spcPct val="200000"/>
              </a:lnSpc>
              <a:spcBef>
                <a:spcPts val="0"/>
              </a:spcBef>
              <a:spcAft>
                <a:spcPts val="0"/>
              </a:spcAft>
              <a:buFont typeface="+mj-ea"/>
              <a:buNone/>
              <a:defRPr/>
            </a:pPr>
            <a:r>
              <a:rPr lang="en-US" alt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zh-CN" altLang="en-US" sz="2400"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深刻</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揭示</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客观规律</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，并且在实践中不断发展。</a:t>
            </a:r>
            <a:endPar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、革命性：</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）彻底的</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批判</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精神</a:t>
            </a:r>
            <a:r>
              <a:rPr lang="zh-CN" altLang="en-US"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）鲜明的</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政治</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立场。始终代表</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工人阶级</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和广大</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人民群众</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的利益。</a:t>
            </a:r>
            <a:endPar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2400" dirty="0" smtClean="0">
                <a:latin typeface="+mn-ea"/>
                <a:sym typeface="+mn-ea"/>
              </a:rPr>
              <a:t>马克思主义</a:t>
            </a:r>
            <a:r>
              <a:rPr lang="zh-CN" altLang="en-US" sz="2400" dirty="0">
                <a:latin typeface="+mn-ea"/>
                <a:sym typeface="+mn-ea"/>
              </a:rPr>
              <a:t>的革命性，集中表现在它的</a:t>
            </a:r>
            <a:r>
              <a:rPr lang="en-US" altLang="zh-CN" sz="2400" dirty="0">
                <a:latin typeface="+mn-ea"/>
                <a:sym typeface="+mn-ea"/>
              </a:rPr>
              <a:t>(</a:t>
            </a:r>
            <a:r>
              <a:rPr lang="zh-CN" altLang="en-US" sz="2400" b="1" u="sng" dirty="0">
                <a:latin typeface="+mn-ea"/>
                <a:sym typeface="+mn-ea"/>
              </a:rPr>
              <a:t>彻底的批判</a:t>
            </a:r>
            <a:r>
              <a:rPr lang="zh-CN" altLang="en-US" sz="2400" b="1" u="sng" dirty="0" smtClean="0">
                <a:latin typeface="+mn-ea"/>
                <a:sym typeface="+mn-ea"/>
              </a:rPr>
              <a:t>精神</a:t>
            </a:r>
            <a:r>
              <a:rPr lang="zh-CN" altLang="en-US" sz="2400" dirty="0" smtClean="0">
                <a:latin typeface="+mn-ea"/>
                <a:sym typeface="+mn-ea"/>
              </a:rPr>
              <a:t>）</a:t>
            </a:r>
            <a:r>
              <a:rPr lang="zh-CN" altLang="en-US" sz="2400" dirty="0">
                <a:solidFill>
                  <a:schemeClr val="tx1"/>
                </a:solidFill>
                <a:sym typeface="+mn-ea"/>
              </a:rPr>
              <a:t> </a:t>
            </a:r>
            <a:r>
              <a:rPr lang="zh-CN" altLang="en-US" sz="2400" dirty="0" smtClean="0">
                <a:solidFill>
                  <a:schemeClr val="tx1"/>
                </a:solidFill>
                <a:sym typeface="+mn-ea"/>
              </a:rPr>
              <a:t>选择</a:t>
            </a:r>
            <a:endPar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endPar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2"/>
          <p:cNvSpPr txBox="1"/>
          <p:nvPr>
            <p:custDataLst>
              <p:tags r:id="rId1"/>
            </p:custDataLst>
          </p:nvPr>
        </p:nvSpPr>
        <p:spPr>
          <a:xfrm>
            <a:off x="382688" y="1034706"/>
            <a:ext cx="9073008" cy="952740"/>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知识点</a:t>
            </a:r>
            <a:r>
              <a:rPr lang="en-US" altLang="zh-CN" sz="2400" dirty="0" smtClean="0">
                <a:solidFill>
                  <a:schemeClr val="tx1"/>
                </a:solidFill>
                <a:latin typeface="微软雅黑" panose="020B0503020204020204" pitchFamily="34" charset="-122"/>
                <a:ea typeface="微软雅黑" panose="020B0503020204020204" pitchFamily="34" charset="-122"/>
              </a:rPr>
              <a:t>2】</a:t>
            </a:r>
            <a:r>
              <a:rPr lang="zh-CN" altLang="en-US" sz="2400" dirty="0" smtClean="0">
                <a:solidFill>
                  <a:schemeClr val="tx1"/>
                </a:solidFill>
                <a:latin typeface="微软雅黑" panose="020B0503020204020204" pitchFamily="34" charset="-122"/>
                <a:ea typeface="微软雅黑" panose="020B0503020204020204" pitchFamily="34" charset="-122"/>
              </a:rPr>
              <a:t>马克思主义</a:t>
            </a:r>
            <a:r>
              <a:rPr lang="zh-CN" altLang="en-US" sz="2400" dirty="0">
                <a:solidFill>
                  <a:schemeClr val="tx1"/>
                </a:solidFill>
                <a:latin typeface="微软雅黑" panose="020B0503020204020204" pitchFamily="34" charset="-122"/>
                <a:ea typeface="微软雅黑" panose="020B0503020204020204" pitchFamily="34" charset="-122"/>
              </a:rPr>
              <a:t>的理论特征（特点</a:t>
            </a:r>
            <a:r>
              <a:rPr lang="zh-CN" altLang="en-US" sz="2400" dirty="0" smtClean="0">
                <a:solidFill>
                  <a:schemeClr val="tx1"/>
                </a:solidFill>
                <a:latin typeface="微软雅黑" panose="020B0503020204020204" pitchFamily="34" charset="-122"/>
                <a:ea typeface="微软雅黑" panose="020B0503020204020204" pitchFamily="34" charset="-122"/>
              </a:rPr>
              <a:t>）</a:t>
            </a:r>
            <a:r>
              <a:rPr lang="zh-CN" altLang="en-US" sz="2400">
                <a:solidFill>
                  <a:schemeClr val="tx1"/>
                </a:solidFill>
                <a:sym typeface="+mn-ea"/>
              </a:rPr>
              <a:t>【选择 </a:t>
            </a:r>
            <a:r>
              <a:rPr lang="en-US" altLang="zh-CN" sz="2400">
                <a:solidFill>
                  <a:schemeClr val="tx1"/>
                </a:solidFill>
                <a:sym typeface="+mn-ea"/>
              </a:rPr>
              <a:t>/ </a:t>
            </a:r>
            <a:r>
              <a:rPr lang="zh-CN" altLang="en-US" sz="2400">
                <a:solidFill>
                  <a:schemeClr val="tx1"/>
                </a:solidFill>
                <a:sym typeface="+mn-ea"/>
              </a:rPr>
              <a:t>简答】</a:t>
            </a:r>
            <a:r>
              <a:rPr lang="zh-CN" altLang="en-US" sz="2400" dirty="0" smtClean="0">
                <a:solidFill>
                  <a:srgbClr val="FF0000"/>
                </a:solidFill>
                <a:sym typeface="+mn-ea"/>
              </a:rPr>
              <a:t>★</a:t>
            </a:r>
            <a:endParaRPr lang="zh-CN" altLang="en-US" sz="2400" b="0" dirty="0">
              <a:solidFill>
                <a:srgbClr val="00B05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11064240" y="116840"/>
            <a:ext cx="922020" cy="523240"/>
          </a:xfrm>
          <a:prstGeom prst="rect">
            <a:avLst/>
          </a:prstGeom>
          <a:noFill/>
        </p:spPr>
        <p:txBody>
          <a:bodyPr wrap="square" rtlCol="0">
            <a:spAutoFit/>
          </a:bodyPr>
          <a:lstStyle/>
          <a:p>
            <a:r>
              <a:rPr lang="zh-CN" altLang="en-US" sz="2800" b="1" dirty="0">
                <a:solidFill>
                  <a:schemeClr val="bg1"/>
                </a:solidFill>
                <a:latin typeface="楷体" panose="02010609060101010101" pitchFamily="49" charset="-122"/>
                <a:ea typeface="楷体" panose="02010609060101010101" pitchFamily="49" charset="-122"/>
              </a:rPr>
              <a:t>绪论</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4" name="标题 1"/>
          <p:cNvSpPr>
            <a:spLocks noGrp="1"/>
          </p:cNvSpPr>
          <p:nvPr/>
        </p:nvSpPr>
        <p:spPr>
          <a:xfrm>
            <a:off x="1064895" y="588010"/>
            <a:ext cx="10515600" cy="1325563"/>
          </a:xfrm>
          <a:prstGeom prst="rect">
            <a:avLst/>
          </a:prstGeom>
        </p:spPr>
        <p:txBody>
          <a:bodyPr lIns="91430" tIns="45718" rIns="91430" bIns="45718"/>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a:t>第二节  马克思主义科学性和革命性的统一</a:t>
            </a:r>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98493" y="1986737"/>
            <a:ext cx="11075323" cy="396811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1428" tIns="45718" rIns="91428" bIns="45718" rtlCol="0">
            <a:spAutoFit/>
          </a:bodyPr>
          <a:lstStyle/>
          <a:p>
            <a:pPr>
              <a:lnSpc>
                <a:spcPct val="150000"/>
              </a:lnSpc>
            </a:pPr>
            <a:r>
              <a:rPr lang="en-US" altLang="zh-CN" sz="2400" b="1"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马克思主义的</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根本理论特征</a:t>
            </a:r>
            <a:r>
              <a:rPr lang="en-US" altLang="zh-CN" sz="2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以</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实践</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为基础的</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400"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革命性</a:t>
            </a:r>
            <a:r>
              <a:rPr lang="en-US" altLang="zh-CN" sz="24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的统一</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indent="0" algn="l" defTabSz="913765">
              <a:lnSpc>
                <a:spcPct val="200000"/>
              </a:lnSpc>
              <a:spcBef>
                <a:spcPts val="0"/>
              </a:spcBef>
              <a:spcAft>
                <a:spcPts val="0"/>
              </a:spcAft>
              <a:buFont typeface="+mj-ea"/>
              <a:buNone/>
              <a:defRPr/>
            </a:pPr>
            <a:r>
              <a:rPr lang="en-US" alt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、科学性</a:t>
            </a:r>
            <a:r>
              <a:rPr lang="zh-CN" altLang="en-US" sz="2400" b="1" dirty="0" smtClean="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深刻</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揭示</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客观规律</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，并且在实践中不断发展。</a:t>
            </a:r>
            <a:endPar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、革命性：</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）彻底的</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批判</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精神</a:t>
            </a:r>
            <a:r>
              <a:rPr lang="zh-CN" altLang="en-US"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）鲜明的</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政治</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立场。始终代表</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工人阶级</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和广大</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人民群众</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的利益</a:t>
            </a:r>
            <a:r>
              <a:rPr lang="zh-CN" altLang="en-US"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2000" dirty="0" smtClean="0">
                <a:latin typeface="+mn-ea"/>
              </a:rPr>
              <a:t>（马克思主义</a:t>
            </a:r>
            <a:r>
              <a:rPr lang="zh-CN" altLang="en-US" sz="2000" dirty="0">
                <a:latin typeface="+mn-ea"/>
              </a:rPr>
              <a:t>的革命性，集中表现在它的</a:t>
            </a:r>
            <a:r>
              <a:rPr lang="zh-CN" altLang="en-US" sz="2000" b="1" dirty="0">
                <a:latin typeface="+mn-ea"/>
              </a:rPr>
              <a:t>彻底的批判</a:t>
            </a:r>
            <a:r>
              <a:rPr lang="zh-CN" altLang="en-US" sz="2000" b="1" dirty="0" smtClean="0">
                <a:latin typeface="+mn-ea"/>
              </a:rPr>
              <a:t>精神</a:t>
            </a:r>
            <a:r>
              <a:rPr lang="zh-CN" altLang="en-US" sz="2000" dirty="0" smtClean="0">
                <a:latin typeface="+mn-ea"/>
              </a:rPr>
              <a:t>）</a:t>
            </a:r>
            <a:r>
              <a:rPr lang="zh-CN" altLang="en-US" sz="2000" dirty="0">
                <a:solidFill>
                  <a:schemeClr val="tx1"/>
                </a:solidFill>
                <a:sym typeface="+mn-ea"/>
              </a:rPr>
              <a:t> </a:t>
            </a:r>
            <a:r>
              <a:rPr lang="zh-CN" altLang="en-US" sz="2000" dirty="0" smtClean="0">
                <a:solidFill>
                  <a:schemeClr val="tx1"/>
                </a:solidFill>
                <a:sym typeface="+mn-ea"/>
              </a:rPr>
              <a:t>选择</a:t>
            </a:r>
            <a:endParaRPr lang="zh-CN" altLang="en-US" sz="2000" dirty="0">
              <a:solidFill>
                <a:schemeClr val="tx1"/>
              </a:solidFill>
              <a:latin typeface="+mn-ea"/>
              <a:sym typeface="微软雅黑" panose="020B0503020204020204" pitchFamily="34" charset="-122"/>
            </a:endParaRPr>
          </a:p>
          <a:p>
            <a:pPr>
              <a:lnSpc>
                <a:spcPct val="150000"/>
              </a:lnSpc>
            </a:pPr>
            <a:r>
              <a:rPr lang="en-US" alt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、实践性： </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马克思主义的科学性和革命性统一于它的实践性</a:t>
            </a:r>
            <a:r>
              <a:rPr lang="zh-CN" altLang="en-US"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2000" dirty="0" smtClean="0"/>
              <a:t>(</a:t>
            </a:r>
            <a:r>
              <a:rPr lang="zh-CN" altLang="en-US" sz="2000" b="1" dirty="0" smtClean="0">
                <a:solidFill>
                  <a:srgbClr val="FF0000"/>
                </a:solidFill>
              </a:rPr>
              <a:t>实践</a:t>
            </a:r>
            <a:r>
              <a:rPr lang="zh-CN" altLang="en-US" sz="2000" b="1" dirty="0">
                <a:solidFill>
                  <a:srgbClr val="FF0000"/>
                </a:solidFill>
              </a:rPr>
              <a:t>的观点</a:t>
            </a:r>
            <a:r>
              <a:rPr lang="zh-CN" altLang="en-US" sz="2000" b="1" dirty="0" smtClean="0">
                <a:solidFill>
                  <a:srgbClr val="FF0000"/>
                </a:solidFill>
                <a:latin typeface="+mn-ea"/>
              </a:rPr>
              <a:t>既是</a:t>
            </a:r>
            <a:r>
              <a:rPr lang="zh-CN" altLang="en-US" sz="2000" b="1" dirty="0">
                <a:solidFill>
                  <a:srgbClr val="FF0000"/>
                </a:solidFill>
                <a:latin typeface="+mn-ea"/>
              </a:rPr>
              <a:t>马克思主义的基本观点，又是马克思主义的出发点和</a:t>
            </a:r>
            <a:r>
              <a:rPr lang="zh-CN" altLang="en-US" sz="2000" b="1" dirty="0" smtClean="0">
                <a:solidFill>
                  <a:srgbClr val="FF0000"/>
                </a:solidFill>
                <a:latin typeface="+mn-ea"/>
              </a:rPr>
              <a:t>归宿</a:t>
            </a:r>
            <a:r>
              <a:rPr lang="en-US" altLang="zh-CN" sz="2000" dirty="0" smtClean="0">
                <a:latin typeface="+mn-ea"/>
              </a:rPr>
              <a:t>)</a:t>
            </a:r>
            <a:endParaRPr lang="zh-CN" altLang="en-US" sz="2000" dirty="0">
              <a:latin typeface="+mn-ea"/>
              <a:sym typeface="微软雅黑" panose="020B0503020204020204" pitchFamily="34" charset="-122"/>
            </a:endParaRPr>
          </a:p>
        </p:txBody>
      </p:sp>
      <p:sp>
        <p:nvSpPr>
          <p:cNvPr id="5" name="文本框 2"/>
          <p:cNvSpPr txBox="1"/>
          <p:nvPr>
            <p:custDataLst>
              <p:tags r:id="rId1"/>
            </p:custDataLst>
          </p:nvPr>
        </p:nvSpPr>
        <p:spPr>
          <a:xfrm>
            <a:off x="382688" y="1034706"/>
            <a:ext cx="9073008" cy="952740"/>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知识点</a:t>
            </a:r>
            <a:r>
              <a:rPr lang="en-US" altLang="zh-CN" sz="2400" dirty="0" smtClean="0">
                <a:solidFill>
                  <a:schemeClr val="tx1"/>
                </a:solidFill>
                <a:latin typeface="微软雅黑" panose="020B0503020204020204" pitchFamily="34" charset="-122"/>
                <a:ea typeface="微软雅黑" panose="020B0503020204020204" pitchFamily="34" charset="-122"/>
              </a:rPr>
              <a:t>2】</a:t>
            </a:r>
            <a:r>
              <a:rPr lang="zh-CN" altLang="en-US" sz="2400" dirty="0" smtClean="0">
                <a:solidFill>
                  <a:schemeClr val="tx1"/>
                </a:solidFill>
                <a:latin typeface="微软雅黑" panose="020B0503020204020204" pitchFamily="34" charset="-122"/>
                <a:ea typeface="微软雅黑" panose="020B0503020204020204" pitchFamily="34" charset="-122"/>
              </a:rPr>
              <a:t>马克思主义</a:t>
            </a:r>
            <a:r>
              <a:rPr lang="zh-CN" altLang="en-US" sz="2400" dirty="0">
                <a:solidFill>
                  <a:schemeClr val="tx1"/>
                </a:solidFill>
                <a:latin typeface="微软雅黑" panose="020B0503020204020204" pitchFamily="34" charset="-122"/>
                <a:ea typeface="微软雅黑" panose="020B0503020204020204" pitchFamily="34" charset="-122"/>
              </a:rPr>
              <a:t>的理论特征（特点</a:t>
            </a:r>
            <a:r>
              <a:rPr lang="zh-CN" altLang="en-US" sz="2400" dirty="0" smtClean="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sym typeface="+mn-ea"/>
              </a:rPr>
              <a:t>【选择 </a:t>
            </a:r>
            <a:r>
              <a:rPr lang="en-US" altLang="zh-CN" sz="2400" dirty="0">
                <a:solidFill>
                  <a:schemeClr val="tx1"/>
                </a:solidFill>
                <a:sym typeface="+mn-ea"/>
              </a:rPr>
              <a:t>/ </a:t>
            </a:r>
            <a:r>
              <a:rPr lang="zh-CN" altLang="en-US" sz="2400" dirty="0">
                <a:solidFill>
                  <a:schemeClr val="tx1"/>
                </a:solidFill>
                <a:sym typeface="+mn-ea"/>
              </a:rPr>
              <a:t>简答】</a:t>
            </a:r>
            <a:r>
              <a:rPr lang="zh-CN" altLang="en-US" sz="2400" dirty="0" smtClean="0">
                <a:solidFill>
                  <a:srgbClr val="FF0000"/>
                </a:solidFill>
                <a:sym typeface="+mn-ea"/>
              </a:rPr>
              <a:t>★</a:t>
            </a:r>
            <a:endParaRPr lang="zh-CN" altLang="en-US" sz="2400" b="0" dirty="0">
              <a:solidFill>
                <a:srgbClr val="00B05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11064240" y="116840"/>
            <a:ext cx="922020" cy="523240"/>
          </a:xfrm>
          <a:prstGeom prst="rect">
            <a:avLst/>
          </a:prstGeom>
          <a:noFill/>
        </p:spPr>
        <p:txBody>
          <a:bodyPr wrap="square" rtlCol="0">
            <a:spAutoFit/>
          </a:bodyPr>
          <a:lstStyle/>
          <a:p>
            <a:r>
              <a:rPr lang="zh-CN" altLang="en-US" sz="2800" b="1" dirty="0">
                <a:solidFill>
                  <a:schemeClr val="bg1"/>
                </a:solidFill>
                <a:latin typeface="楷体" panose="02010609060101010101" pitchFamily="49" charset="-122"/>
                <a:ea typeface="楷体" panose="02010609060101010101" pitchFamily="49" charset="-122"/>
              </a:rPr>
              <a:t>绪论</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4" name="标题 1"/>
          <p:cNvSpPr>
            <a:spLocks noGrp="1"/>
          </p:cNvSpPr>
          <p:nvPr/>
        </p:nvSpPr>
        <p:spPr>
          <a:xfrm>
            <a:off x="1064895" y="588010"/>
            <a:ext cx="10515600" cy="1325563"/>
          </a:xfrm>
          <a:prstGeom prst="rect">
            <a:avLst/>
          </a:prstGeom>
        </p:spPr>
        <p:txBody>
          <a:bodyPr lIns="91430" tIns="45718" rIns="91430" bIns="45718"/>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a:t>第二节  马克思主义科学性和革命性的统一</a:t>
            </a:r>
            <a:endParaRPr lang="zh-CN" altLang="en-US"/>
          </a:p>
        </p:txBody>
      </p:sp>
      <p:pic>
        <p:nvPicPr>
          <p:cNvPr id="7" name="Picture 3" descr="4"/>
          <p:cNvPicPr>
            <a:picLocks noChangeAspect="1" noChangeArrowheads="1"/>
          </p:cNvPicPr>
          <p:nvPr/>
        </p:nvPicPr>
        <p:blipFill>
          <a:blip r:embed="rId2"/>
          <a:srcRect/>
          <a:stretch>
            <a:fillRect/>
          </a:stretch>
        </p:blipFill>
        <p:spPr bwMode="auto">
          <a:xfrm>
            <a:off x="9125227" y="4795553"/>
            <a:ext cx="2648589" cy="213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a:sym typeface="+mn-ea"/>
              </a:rPr>
              <a:t>#</a:t>
            </a:r>
            <a:r>
              <a:rPr lang="zh-CN" altLang="en-US" sz="2400" dirty="0"/>
              <a:t>马克思主义的革命性，集中表现为它的彻底的</a:t>
            </a:r>
            <a:r>
              <a:rPr altLang="zh-CN" sz="2400" dirty="0">
                <a:sym typeface="+mn-ea"/>
              </a:rPr>
              <a:t>(   </a:t>
            </a:r>
            <a:r>
              <a:rPr altLang="zh-CN" sz="2400" dirty="0" smtClean="0">
                <a:sym typeface="+mn-ea"/>
              </a:rPr>
              <a:t>    </a:t>
            </a:r>
            <a:r>
              <a:rPr altLang="zh-CN" sz="2400" dirty="0">
                <a:sym typeface="+mn-ea"/>
              </a:rPr>
              <a:t>) 1410</a:t>
            </a:r>
            <a:endParaRPr altLang="zh-CN" sz="2400" dirty="0">
              <a:sym typeface="+mn-ea"/>
            </a:endParaRPr>
          </a:p>
          <a:p>
            <a:pPr algn="just">
              <a:lnSpc>
                <a:spcPct val="150000"/>
              </a:lnSpc>
            </a:pPr>
            <a:r>
              <a:rPr altLang="zh-CN" sz="2400" dirty="0">
                <a:sym typeface="+mn-ea"/>
              </a:rPr>
              <a:t>A. </a:t>
            </a:r>
            <a:r>
              <a:rPr lang="zh-CN" altLang="en-US" sz="2400" dirty="0">
                <a:sym typeface="+mn-ea"/>
              </a:rPr>
              <a:t>政治立场</a:t>
            </a:r>
            <a:r>
              <a:rPr altLang="zh-CN" sz="2400" dirty="0">
                <a:sym typeface="+mn-ea"/>
              </a:rPr>
              <a:t>                                   </a:t>
            </a:r>
            <a:endParaRPr lang="en-US" altLang="zh-CN" sz="2400" dirty="0">
              <a:sym typeface="+mn-ea"/>
            </a:endParaRPr>
          </a:p>
          <a:p>
            <a:pPr algn="just">
              <a:lnSpc>
                <a:spcPct val="150000"/>
              </a:lnSpc>
            </a:pPr>
            <a:r>
              <a:rPr altLang="zh-CN" sz="2400" dirty="0">
                <a:sym typeface="+mn-ea"/>
              </a:rPr>
              <a:t>B</a:t>
            </a:r>
            <a:r>
              <a:rPr lang="en-US" sz="2400" dirty="0">
                <a:sym typeface="+mn-ea"/>
              </a:rPr>
              <a:t>. </a:t>
            </a:r>
            <a:r>
              <a:rPr lang="zh-CN" altLang="en-US" sz="2400" dirty="0">
                <a:sym typeface="+mn-ea"/>
              </a:rPr>
              <a:t>革命的斗争</a:t>
            </a:r>
            <a:r>
              <a:rPr altLang="zh-CN" sz="2400" dirty="0">
                <a:sym typeface="+mn-ea"/>
              </a:rPr>
              <a:t>    </a:t>
            </a:r>
            <a:endParaRPr altLang="zh-CN" sz="2400" dirty="0">
              <a:sym typeface="+mn-ea"/>
            </a:endParaRPr>
          </a:p>
          <a:p>
            <a:pPr algn="just">
              <a:lnSpc>
                <a:spcPct val="150000"/>
              </a:lnSpc>
            </a:pPr>
            <a:r>
              <a:rPr altLang="zh-CN" sz="2400" dirty="0">
                <a:sym typeface="+mn-ea"/>
              </a:rPr>
              <a:t>C. </a:t>
            </a:r>
            <a:r>
              <a:rPr lang="zh-CN" altLang="en-US" sz="2400" dirty="0">
                <a:sym typeface="+mn-ea"/>
              </a:rPr>
              <a:t>工人运动</a:t>
            </a:r>
            <a:r>
              <a:rPr altLang="zh-CN" sz="2400" dirty="0">
                <a:sym typeface="+mn-ea"/>
              </a:rPr>
              <a:t>                                   </a:t>
            </a:r>
            <a:endParaRPr lang="en-US" altLang="zh-CN" sz="2400" dirty="0">
              <a:sym typeface="+mn-ea"/>
            </a:endParaRPr>
          </a:p>
          <a:p>
            <a:pPr algn="just">
              <a:lnSpc>
                <a:spcPct val="150000"/>
              </a:lnSpc>
            </a:pPr>
            <a:r>
              <a:rPr altLang="zh-CN" sz="2400" dirty="0">
                <a:sym typeface="+mn-ea"/>
              </a:rPr>
              <a:t>D</a:t>
            </a:r>
            <a:r>
              <a:rPr lang="en-US" sz="2400" dirty="0">
                <a:sym typeface="+mn-ea"/>
              </a:rPr>
              <a:t>. </a:t>
            </a:r>
            <a:r>
              <a:rPr altLang="zh-CN" sz="2400" dirty="0" err="1">
                <a:sym typeface="+mn-ea"/>
              </a:rPr>
              <a:t>批判</a:t>
            </a:r>
            <a:r>
              <a:rPr lang="zh-CN" altLang="en-US" sz="2400" dirty="0">
                <a:sym typeface="+mn-ea"/>
              </a:rPr>
              <a:t>精神</a:t>
            </a:r>
            <a:r>
              <a:rPr altLang="zh-CN" sz="2400" dirty="0">
                <a:sym typeface="+mn-ea"/>
              </a:rPr>
              <a:t> </a:t>
            </a:r>
            <a:endParaRPr altLang="zh-CN" sz="2400" dirty="0">
              <a:sym typeface="+mn-ea"/>
            </a:endParaRPr>
          </a:p>
          <a:p>
            <a:pPr marL="0" indent="0" algn="just"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5236845" y="520066"/>
            <a:ext cx="1329691" cy="413173"/>
          </a:xfrm>
          <a:prstGeom prst="rect">
            <a:avLst/>
          </a:prstGeom>
          <a:solidFill>
            <a:srgbClr val="002060"/>
          </a:solidFill>
          <a:ln w="9525">
            <a:noFill/>
            <a:miter lim="800000"/>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square" lIns="121897" tIns="60948" rIns="121897" bIns="60948">
            <a:spAutoFit/>
            <a:flatTx/>
          </a:bodyPr>
          <a:lstStyle/>
          <a:p>
            <a:r>
              <a:rPr lang="zh-CN" altLang="en-US" sz="1900" b="1" dirty="0">
                <a:solidFill>
                  <a:schemeClr val="bg1"/>
                </a:solidFill>
                <a:latin typeface="微软雅黑" panose="020B0503020204020204" pitchFamily="34" charset="-122"/>
                <a:ea typeface="微软雅黑" panose="020B0503020204020204" pitchFamily="34" charset="-122"/>
              </a:rPr>
              <a:t>课程内容</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1" name="Text Box 3"/>
          <p:cNvSpPr txBox="1">
            <a:spLocks noChangeArrowheads="1"/>
          </p:cNvSpPr>
          <p:nvPr/>
        </p:nvSpPr>
        <p:spPr bwMode="auto">
          <a:xfrm>
            <a:off x="886462" y="1149848"/>
            <a:ext cx="1151467" cy="413173"/>
          </a:xfrm>
          <a:prstGeom prst="rect">
            <a:avLst/>
          </a:prstGeom>
          <a:solidFill>
            <a:srgbClr val="002060"/>
          </a:solidFill>
          <a:ln w="9525">
            <a:noFill/>
            <a:miter lim="800000"/>
          </a:ln>
          <a:effectLst/>
        </p:spPr>
        <p:txBody>
          <a:bodyPr lIns="121897" tIns="60948" rIns="121897" bIns="60948">
            <a:spAutoFit/>
          </a:bodyPr>
          <a:lstStyle/>
          <a:p>
            <a:pPr algn="ctr"/>
            <a:r>
              <a:rPr lang="zh-CN" altLang="en-US" sz="1900" b="1" dirty="0">
                <a:solidFill>
                  <a:schemeClr val="bg1"/>
                </a:solidFill>
                <a:latin typeface="微软雅黑" panose="020B0503020204020204" pitchFamily="34" charset="-122"/>
                <a:ea typeface="微软雅黑" panose="020B0503020204020204" pitchFamily="34" charset="-122"/>
              </a:rPr>
              <a:t>绪论</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2" name="Text Box 4"/>
          <p:cNvSpPr txBox="1">
            <a:spLocks noChangeArrowheads="1"/>
          </p:cNvSpPr>
          <p:nvPr/>
        </p:nvSpPr>
        <p:spPr bwMode="auto">
          <a:xfrm>
            <a:off x="2734315" y="1149845"/>
            <a:ext cx="2451100" cy="706120"/>
          </a:xfrm>
          <a:prstGeom prst="rect">
            <a:avLst/>
          </a:prstGeom>
          <a:solidFill>
            <a:schemeClr val="accent4"/>
          </a:solidFill>
          <a:ln w="9525">
            <a:noFill/>
            <a:miter lim="800000"/>
          </a:ln>
          <a:effectLst/>
        </p:spPr>
        <p:txBody>
          <a:bodyPr lIns="121897" tIns="60948" rIns="121897" bIns="60948">
            <a:spAutoFit/>
          </a:bodyPr>
          <a:lstStyle/>
          <a:p>
            <a:pPr algn="ctr"/>
            <a:r>
              <a:rPr lang="zh-CN" altLang="en-US" sz="1900" b="1" dirty="0">
                <a:solidFill>
                  <a:schemeClr val="bg1"/>
                </a:solidFill>
                <a:latin typeface="微软雅黑" panose="020B0503020204020204" pitchFamily="34" charset="-122"/>
                <a:ea typeface="微软雅黑" panose="020B0503020204020204" pitchFamily="34" charset="-122"/>
              </a:rPr>
              <a:t>马克思主义哲学</a:t>
            </a:r>
            <a:endParaRPr lang="zh-CN" altLang="en-US" sz="1900" b="1" dirty="0">
              <a:solidFill>
                <a:schemeClr val="bg1"/>
              </a:solidFill>
              <a:latin typeface="微软雅黑" panose="020B0503020204020204" pitchFamily="34" charset="-122"/>
              <a:ea typeface="微软雅黑" panose="020B0503020204020204" pitchFamily="34" charset="-122"/>
            </a:endParaRPr>
          </a:p>
          <a:p>
            <a:pPr algn="ctr"/>
            <a:r>
              <a:rPr lang="zh-CN" altLang="en-US" sz="1900" b="1" dirty="0">
                <a:solidFill>
                  <a:schemeClr val="bg1"/>
                </a:solidFill>
                <a:latin typeface="微软雅黑" panose="020B0503020204020204" pitchFamily="34" charset="-122"/>
                <a:ea typeface="微软雅黑" panose="020B0503020204020204" pitchFamily="34" charset="-122"/>
              </a:rPr>
              <a:t>（1</a:t>
            </a:r>
            <a:r>
              <a:rPr lang="en-US" altLang="zh-CN" sz="1900" b="1" dirty="0">
                <a:solidFill>
                  <a:schemeClr val="bg1"/>
                </a:solidFill>
                <a:latin typeface="微软雅黑" panose="020B0503020204020204" pitchFamily="34" charset="-122"/>
                <a:ea typeface="微软雅黑" panose="020B0503020204020204" pitchFamily="34" charset="-122"/>
              </a:rPr>
              <a:t>-</a:t>
            </a:r>
            <a:r>
              <a:rPr lang="zh-CN" altLang="en-US" sz="1900" b="1" dirty="0">
                <a:solidFill>
                  <a:schemeClr val="bg1"/>
                </a:solidFill>
                <a:latin typeface="微软雅黑" panose="020B0503020204020204" pitchFamily="34" charset="-122"/>
                <a:ea typeface="微软雅黑" panose="020B0503020204020204" pitchFamily="34" charset="-122"/>
              </a:rPr>
              <a:t>3章）</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3" name="Text Box 5"/>
          <p:cNvSpPr txBox="1">
            <a:spLocks noChangeArrowheads="1"/>
          </p:cNvSpPr>
          <p:nvPr/>
        </p:nvSpPr>
        <p:spPr bwMode="auto">
          <a:xfrm>
            <a:off x="5449704" y="1149845"/>
            <a:ext cx="3168352" cy="706120"/>
          </a:xfrm>
          <a:prstGeom prst="rect">
            <a:avLst/>
          </a:prstGeom>
          <a:solidFill>
            <a:schemeClr val="accent2"/>
          </a:solidFill>
          <a:ln w="9525">
            <a:noFill/>
            <a:miter lim="800000"/>
          </a:ln>
        </p:spPr>
        <p:txBody>
          <a:bodyPr wrap="square" lIns="121897" tIns="60948" rIns="121897" bIns="60948">
            <a:spAutoFit/>
          </a:bodyPr>
          <a:lstStyle/>
          <a:p>
            <a:pPr algn="ctr"/>
            <a:r>
              <a:rPr lang="zh-CN" altLang="en-US" sz="1900" b="1" dirty="0">
                <a:solidFill>
                  <a:schemeClr val="bg1"/>
                </a:solidFill>
                <a:latin typeface="微软雅黑" panose="020B0503020204020204" pitchFamily="34" charset="-122"/>
                <a:ea typeface="微软雅黑" panose="020B0503020204020204" pitchFamily="34" charset="-122"/>
              </a:rPr>
              <a:t>马克思主义政治经济学</a:t>
            </a:r>
            <a:endParaRPr lang="zh-CN" altLang="en-US" sz="1900" b="1" dirty="0">
              <a:solidFill>
                <a:schemeClr val="bg1"/>
              </a:solidFill>
              <a:latin typeface="微软雅黑" panose="020B0503020204020204" pitchFamily="34" charset="-122"/>
              <a:ea typeface="微软雅黑" panose="020B0503020204020204" pitchFamily="34" charset="-122"/>
            </a:endParaRPr>
          </a:p>
          <a:p>
            <a:pPr algn="ctr"/>
            <a:r>
              <a:rPr lang="zh-CN" altLang="en-US" sz="1900" b="1" dirty="0">
                <a:solidFill>
                  <a:schemeClr val="bg1"/>
                </a:solidFill>
                <a:latin typeface="微软雅黑" panose="020B0503020204020204" pitchFamily="34" charset="-122"/>
                <a:ea typeface="微软雅黑" panose="020B0503020204020204" pitchFamily="34" charset="-122"/>
              </a:rPr>
              <a:t>（4</a:t>
            </a:r>
            <a:r>
              <a:rPr lang="en-US" altLang="zh-CN" sz="1900" b="1" dirty="0">
                <a:solidFill>
                  <a:schemeClr val="bg1"/>
                </a:solidFill>
                <a:latin typeface="微软雅黑" panose="020B0503020204020204" pitchFamily="34" charset="-122"/>
                <a:ea typeface="微软雅黑" panose="020B0503020204020204" pitchFamily="34" charset="-122"/>
              </a:rPr>
              <a:t>-5</a:t>
            </a:r>
            <a:r>
              <a:rPr lang="zh-CN" altLang="en-US" sz="1900" b="1" dirty="0">
                <a:solidFill>
                  <a:schemeClr val="bg1"/>
                </a:solidFill>
                <a:latin typeface="微软雅黑" panose="020B0503020204020204" pitchFamily="34" charset="-122"/>
                <a:ea typeface="微软雅黑" panose="020B0503020204020204" pitchFamily="34" charset="-122"/>
              </a:rPr>
              <a:t>章）</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4" name="Text Box 6"/>
          <p:cNvSpPr txBox="1">
            <a:spLocks noChangeArrowheads="1"/>
          </p:cNvSpPr>
          <p:nvPr/>
        </p:nvSpPr>
        <p:spPr bwMode="auto">
          <a:xfrm>
            <a:off x="9000069" y="1149845"/>
            <a:ext cx="1695027" cy="706120"/>
          </a:xfrm>
          <a:prstGeom prst="rect">
            <a:avLst/>
          </a:prstGeom>
          <a:solidFill>
            <a:schemeClr val="accent3"/>
          </a:solidFill>
          <a:ln w="9525">
            <a:noFill/>
            <a:miter lim="800000"/>
          </a:ln>
        </p:spPr>
        <p:txBody>
          <a:bodyPr wrap="none" lIns="121897" tIns="60948" rIns="121897" bIns="60948">
            <a:spAutoFit/>
          </a:bodyPr>
          <a:lstStyle/>
          <a:p>
            <a:pPr algn="ctr"/>
            <a:r>
              <a:rPr lang="zh-CN" altLang="en-US" sz="1900" b="1" dirty="0">
                <a:solidFill>
                  <a:schemeClr val="bg1"/>
                </a:solidFill>
                <a:latin typeface="微软雅黑" panose="020B0503020204020204" pitchFamily="34" charset="-122"/>
                <a:ea typeface="微软雅黑" panose="020B0503020204020204" pitchFamily="34" charset="-122"/>
              </a:rPr>
              <a:t>科学社会主义</a:t>
            </a:r>
            <a:endParaRPr lang="zh-CN" altLang="en-US" sz="1900" b="1" dirty="0">
              <a:solidFill>
                <a:schemeClr val="bg1"/>
              </a:solidFill>
              <a:latin typeface="微软雅黑" panose="020B0503020204020204" pitchFamily="34" charset="-122"/>
              <a:ea typeface="微软雅黑" panose="020B0503020204020204" pitchFamily="34" charset="-122"/>
            </a:endParaRPr>
          </a:p>
          <a:p>
            <a:pPr algn="ctr"/>
            <a:r>
              <a:rPr lang="zh-CN" altLang="en-US" sz="1900" b="1" dirty="0">
                <a:solidFill>
                  <a:schemeClr val="bg1"/>
                </a:solidFill>
                <a:latin typeface="微软雅黑" panose="020B0503020204020204" pitchFamily="34" charset="-122"/>
                <a:ea typeface="微软雅黑" panose="020B0503020204020204" pitchFamily="34" charset="-122"/>
              </a:rPr>
              <a:t>（</a:t>
            </a:r>
            <a:r>
              <a:rPr lang="en-US" altLang="zh-CN" sz="1900" b="1" dirty="0">
                <a:solidFill>
                  <a:schemeClr val="bg1"/>
                </a:solidFill>
                <a:latin typeface="微软雅黑" panose="020B0503020204020204" pitchFamily="34" charset="-122"/>
                <a:ea typeface="微软雅黑" panose="020B0503020204020204" pitchFamily="34" charset="-122"/>
              </a:rPr>
              <a:t>6-7</a:t>
            </a:r>
            <a:r>
              <a:rPr lang="zh-CN" altLang="en-US" sz="1900" b="1" dirty="0">
                <a:solidFill>
                  <a:schemeClr val="bg1"/>
                </a:solidFill>
                <a:latin typeface="微软雅黑" panose="020B0503020204020204" pitchFamily="34" charset="-122"/>
                <a:ea typeface="微软雅黑" panose="020B0503020204020204" pitchFamily="34" charset="-122"/>
              </a:rPr>
              <a:t>章）</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7" name="Text Box 9"/>
          <p:cNvSpPr txBox="1">
            <a:spLocks noChangeArrowheads="1"/>
          </p:cNvSpPr>
          <p:nvPr/>
        </p:nvSpPr>
        <p:spPr bwMode="auto">
          <a:xfrm>
            <a:off x="2734313" y="1941939"/>
            <a:ext cx="531283" cy="3052233"/>
          </a:xfrm>
          <a:prstGeom prst="rect">
            <a:avLst/>
          </a:prstGeom>
          <a:solidFill>
            <a:schemeClr val="accent4"/>
          </a:solidFill>
          <a:ln w="9525">
            <a:noFill/>
            <a:miter lim="800000"/>
          </a:ln>
        </p:spPr>
        <p:txBody>
          <a:bodyPr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物质世界及其发展规律</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8" name="Text Box 10"/>
          <p:cNvSpPr txBox="1">
            <a:spLocks noChangeArrowheads="1"/>
          </p:cNvSpPr>
          <p:nvPr/>
        </p:nvSpPr>
        <p:spPr bwMode="auto">
          <a:xfrm>
            <a:off x="3737623" y="1941935"/>
            <a:ext cx="501649" cy="2752090"/>
          </a:xfrm>
          <a:prstGeom prst="rect">
            <a:avLst/>
          </a:prstGeom>
          <a:solidFill>
            <a:schemeClr val="accent4"/>
          </a:solidFill>
          <a:ln w="9525">
            <a:noFill/>
            <a:miter lim="800000"/>
          </a:ln>
        </p:spPr>
        <p:txBody>
          <a:bodyPr wrap="square"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认识的本质及其规律</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19" name="Text Box 11"/>
          <p:cNvSpPr txBox="1">
            <a:spLocks noChangeArrowheads="1"/>
          </p:cNvSpPr>
          <p:nvPr/>
        </p:nvSpPr>
        <p:spPr bwMode="auto">
          <a:xfrm>
            <a:off x="4683762" y="1941939"/>
            <a:ext cx="501650" cy="3052233"/>
          </a:xfrm>
          <a:prstGeom prst="rect">
            <a:avLst/>
          </a:prstGeom>
          <a:solidFill>
            <a:schemeClr val="accent4"/>
          </a:solidFill>
          <a:ln w="9525">
            <a:noFill/>
            <a:miter lim="800000"/>
          </a:ln>
        </p:spPr>
        <p:txBody>
          <a:bodyPr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人类社会及其发展规律</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26" name="Text Box 18"/>
          <p:cNvSpPr txBox="1">
            <a:spLocks noChangeArrowheads="1"/>
          </p:cNvSpPr>
          <p:nvPr/>
        </p:nvSpPr>
        <p:spPr bwMode="auto">
          <a:xfrm>
            <a:off x="6034528" y="1941936"/>
            <a:ext cx="495300" cy="3345180"/>
          </a:xfrm>
          <a:prstGeom prst="rect">
            <a:avLst/>
          </a:prstGeom>
          <a:solidFill>
            <a:schemeClr val="accent2"/>
          </a:solidFill>
          <a:ln w="9525">
            <a:noFill/>
            <a:miter lim="800000"/>
          </a:ln>
          <a:effectLst/>
        </p:spPr>
        <p:txBody>
          <a:bodyPr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资本主义的形成及其本质</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27" name="Text Box 19"/>
          <p:cNvSpPr txBox="1">
            <a:spLocks noChangeArrowheads="1"/>
          </p:cNvSpPr>
          <p:nvPr/>
        </p:nvSpPr>
        <p:spPr bwMode="auto">
          <a:xfrm>
            <a:off x="7465928" y="1941936"/>
            <a:ext cx="565150" cy="3345180"/>
          </a:xfrm>
          <a:prstGeom prst="rect">
            <a:avLst/>
          </a:prstGeom>
          <a:solidFill>
            <a:schemeClr val="accent2"/>
          </a:solidFill>
          <a:ln w="9525">
            <a:noFill/>
            <a:miter lim="800000"/>
          </a:ln>
        </p:spPr>
        <p:txBody>
          <a:bodyPr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资本主义发展的历史进程</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17432" name="Text Box 24"/>
          <p:cNvSpPr txBox="1">
            <a:spLocks noChangeArrowheads="1"/>
          </p:cNvSpPr>
          <p:nvPr/>
        </p:nvSpPr>
        <p:spPr bwMode="auto">
          <a:xfrm>
            <a:off x="8942505" y="1941939"/>
            <a:ext cx="588434" cy="3052233"/>
          </a:xfrm>
          <a:prstGeom prst="rect">
            <a:avLst/>
          </a:prstGeom>
          <a:solidFill>
            <a:schemeClr val="accent3"/>
          </a:solidFill>
          <a:ln w="9525">
            <a:noFill/>
            <a:miter lim="800000"/>
          </a:ln>
        </p:spPr>
        <p:txBody>
          <a:bodyPr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社会主义社会及其发展</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31" name="Text Box 19"/>
          <p:cNvSpPr txBox="1">
            <a:spLocks noChangeArrowheads="1"/>
          </p:cNvSpPr>
          <p:nvPr/>
        </p:nvSpPr>
        <p:spPr bwMode="auto">
          <a:xfrm>
            <a:off x="10202236" y="1941934"/>
            <a:ext cx="504228" cy="4225714"/>
          </a:xfrm>
          <a:prstGeom prst="rect">
            <a:avLst/>
          </a:prstGeom>
          <a:solidFill>
            <a:schemeClr val="accent3"/>
          </a:solidFill>
          <a:ln w="9525">
            <a:noFill/>
            <a:miter lim="800000"/>
          </a:ln>
        </p:spPr>
        <p:txBody>
          <a:bodyPr wrap="square"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共产主义是人类最高的社会理想</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32" name="Text Box 19"/>
          <p:cNvSpPr txBox="1">
            <a:spLocks noChangeArrowheads="1"/>
          </p:cNvSpPr>
          <p:nvPr/>
        </p:nvSpPr>
        <p:spPr bwMode="auto">
          <a:xfrm>
            <a:off x="1066150" y="1725915"/>
            <a:ext cx="792088" cy="3052233"/>
          </a:xfrm>
          <a:prstGeom prst="rect">
            <a:avLst/>
          </a:prstGeom>
          <a:solidFill>
            <a:srgbClr val="002060"/>
          </a:solidFill>
          <a:ln w="9525">
            <a:noFill/>
            <a:miter lim="800000"/>
          </a:ln>
        </p:spPr>
        <p:txBody>
          <a:bodyPr wrap="square" lIns="121897" tIns="60948" rIns="121897" bIns="60948">
            <a:spAutoFit/>
          </a:bodyPr>
          <a:lstStyle/>
          <a:p>
            <a:r>
              <a:rPr lang="zh-CN" altLang="en-US" sz="1900" b="1" dirty="0">
                <a:solidFill>
                  <a:schemeClr val="bg1"/>
                </a:solidFill>
                <a:latin typeface="微软雅黑" panose="020B0503020204020204" pitchFamily="34" charset="-122"/>
                <a:ea typeface="微软雅黑" panose="020B0503020204020204" pitchFamily="34" charset="-122"/>
              </a:rPr>
              <a:t>马克思主义是关于工人阶级</a:t>
            </a:r>
            <a:endParaRPr lang="zh-CN" altLang="en-US" sz="1900" b="1" dirty="0">
              <a:solidFill>
                <a:schemeClr val="bg1"/>
              </a:solidFill>
              <a:latin typeface="微软雅黑" panose="020B0503020204020204" pitchFamily="34" charset="-122"/>
              <a:ea typeface="微软雅黑" panose="020B0503020204020204" pitchFamily="34" charset="-122"/>
            </a:endParaRPr>
          </a:p>
          <a:p>
            <a:r>
              <a:rPr lang="zh-CN" altLang="en-US" sz="1900" b="1" dirty="0">
                <a:solidFill>
                  <a:schemeClr val="bg1"/>
                </a:solidFill>
                <a:latin typeface="微软雅黑" panose="020B0503020204020204" pitchFamily="34" charset="-122"/>
                <a:ea typeface="微软雅黑" panose="020B0503020204020204" pitchFamily="34" charset="-122"/>
              </a:rPr>
              <a:t>和人类解放的科学</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pic>
        <p:nvPicPr>
          <p:cNvPr id="1026" name="Picture 2" descr="C:\Users\jh\Desktop\3b9b7bcb0a46f21fccca8ea5f4246b600d33ae18.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96553" y="4877641"/>
            <a:ext cx="531284" cy="5312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jh\Desktop\3b9b7bcb0a46f21fccca8ea5f4246b600d33ae18.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37823" y="5131641"/>
            <a:ext cx="531284" cy="5312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jh\Desktop\3b9b7bcb0a46f21fccca8ea5f4246b600d33ae18.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19613" y="5131641"/>
            <a:ext cx="531284" cy="5312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a:sym typeface="+mn-ea"/>
              </a:rPr>
              <a:t>#</a:t>
            </a:r>
            <a:r>
              <a:rPr lang="zh-CN" altLang="en-US" sz="2400" dirty="0"/>
              <a:t>马克思主义的革命性，集中表现为它的彻底的</a:t>
            </a:r>
            <a:r>
              <a:rPr altLang="zh-CN" sz="2400" dirty="0">
                <a:sym typeface="+mn-ea"/>
              </a:rPr>
              <a:t>(   </a:t>
            </a:r>
            <a:r>
              <a:rPr lang="en-US" altLang="zh-CN" sz="2400" dirty="0">
                <a:solidFill>
                  <a:srgbClr val="FF0000"/>
                </a:solidFill>
                <a:sym typeface="+mn-ea"/>
              </a:rPr>
              <a:t>D</a:t>
            </a:r>
            <a:r>
              <a:rPr altLang="zh-CN" sz="2400" dirty="0" smtClean="0">
                <a:sym typeface="+mn-ea"/>
              </a:rPr>
              <a:t>    </a:t>
            </a:r>
            <a:r>
              <a:rPr altLang="zh-CN" sz="2400" dirty="0">
                <a:sym typeface="+mn-ea"/>
              </a:rPr>
              <a:t>) 1410</a:t>
            </a:r>
            <a:endParaRPr altLang="zh-CN" sz="2400" dirty="0">
              <a:sym typeface="+mn-ea"/>
            </a:endParaRPr>
          </a:p>
          <a:p>
            <a:pPr algn="just">
              <a:lnSpc>
                <a:spcPct val="150000"/>
              </a:lnSpc>
            </a:pPr>
            <a:r>
              <a:rPr altLang="zh-CN" sz="2400" dirty="0">
                <a:sym typeface="+mn-ea"/>
              </a:rPr>
              <a:t>A. </a:t>
            </a:r>
            <a:r>
              <a:rPr lang="zh-CN" altLang="en-US" sz="2400" dirty="0">
                <a:sym typeface="+mn-ea"/>
              </a:rPr>
              <a:t>政治立场</a:t>
            </a:r>
            <a:r>
              <a:rPr altLang="zh-CN" sz="2400" dirty="0">
                <a:sym typeface="+mn-ea"/>
              </a:rPr>
              <a:t>                                   </a:t>
            </a:r>
            <a:endParaRPr lang="en-US" altLang="zh-CN" sz="2400" dirty="0">
              <a:sym typeface="+mn-ea"/>
            </a:endParaRPr>
          </a:p>
          <a:p>
            <a:pPr algn="just">
              <a:lnSpc>
                <a:spcPct val="150000"/>
              </a:lnSpc>
            </a:pPr>
            <a:r>
              <a:rPr altLang="zh-CN" sz="2400" dirty="0">
                <a:sym typeface="+mn-ea"/>
              </a:rPr>
              <a:t>B</a:t>
            </a:r>
            <a:r>
              <a:rPr lang="en-US" sz="2400" dirty="0">
                <a:sym typeface="+mn-ea"/>
              </a:rPr>
              <a:t>. </a:t>
            </a:r>
            <a:r>
              <a:rPr lang="zh-CN" altLang="en-US" sz="2400" dirty="0">
                <a:sym typeface="+mn-ea"/>
              </a:rPr>
              <a:t>革命的斗争</a:t>
            </a:r>
            <a:r>
              <a:rPr altLang="zh-CN" sz="2400" dirty="0">
                <a:sym typeface="+mn-ea"/>
              </a:rPr>
              <a:t>    </a:t>
            </a:r>
            <a:endParaRPr altLang="zh-CN" sz="2400" dirty="0">
              <a:sym typeface="+mn-ea"/>
            </a:endParaRPr>
          </a:p>
          <a:p>
            <a:pPr algn="just">
              <a:lnSpc>
                <a:spcPct val="150000"/>
              </a:lnSpc>
            </a:pPr>
            <a:r>
              <a:rPr altLang="zh-CN" sz="2400" dirty="0">
                <a:sym typeface="+mn-ea"/>
              </a:rPr>
              <a:t>C. </a:t>
            </a:r>
            <a:r>
              <a:rPr lang="zh-CN" altLang="en-US" sz="2400" dirty="0">
                <a:sym typeface="+mn-ea"/>
              </a:rPr>
              <a:t>工人运动</a:t>
            </a:r>
            <a:r>
              <a:rPr altLang="zh-CN" sz="2400" dirty="0">
                <a:sym typeface="+mn-ea"/>
              </a:rPr>
              <a:t>                                   </a:t>
            </a:r>
            <a:endParaRPr lang="en-US" altLang="zh-CN" sz="2400" dirty="0">
              <a:sym typeface="+mn-ea"/>
            </a:endParaRPr>
          </a:p>
          <a:p>
            <a:pPr algn="just">
              <a:lnSpc>
                <a:spcPct val="150000"/>
              </a:lnSpc>
            </a:pPr>
            <a:r>
              <a:rPr altLang="zh-CN" sz="2400" b="1" dirty="0">
                <a:solidFill>
                  <a:srgbClr val="FF0000"/>
                </a:solidFill>
                <a:sym typeface="+mn-ea"/>
              </a:rPr>
              <a:t>D</a:t>
            </a:r>
            <a:r>
              <a:rPr lang="en-US" sz="2400" b="1" dirty="0">
                <a:solidFill>
                  <a:srgbClr val="FF0000"/>
                </a:solidFill>
                <a:sym typeface="+mn-ea"/>
              </a:rPr>
              <a:t>. </a:t>
            </a:r>
            <a:r>
              <a:rPr altLang="zh-CN" sz="2400" b="1" dirty="0" err="1">
                <a:solidFill>
                  <a:srgbClr val="FF0000"/>
                </a:solidFill>
                <a:sym typeface="+mn-ea"/>
              </a:rPr>
              <a:t>批判</a:t>
            </a:r>
            <a:r>
              <a:rPr lang="zh-CN" altLang="en-US" sz="2400" b="1" dirty="0">
                <a:solidFill>
                  <a:srgbClr val="FF0000"/>
                </a:solidFill>
                <a:sym typeface="+mn-ea"/>
              </a:rPr>
              <a:t>精神</a:t>
            </a:r>
            <a:r>
              <a:rPr altLang="zh-CN" sz="2400" b="1" dirty="0">
                <a:solidFill>
                  <a:srgbClr val="FF0000"/>
                </a:solidFill>
                <a:sym typeface="+mn-ea"/>
              </a:rPr>
              <a:t> </a:t>
            </a:r>
            <a:endParaRPr altLang="zh-CN" sz="2400" b="1" dirty="0">
              <a:solidFill>
                <a:srgbClr val="FF0000"/>
              </a:solidFill>
              <a:sym typeface="+mn-ea"/>
            </a:endParaRPr>
          </a:p>
          <a:p>
            <a:pPr marL="0" indent="0" algn="just"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432" y="2492896"/>
            <a:ext cx="10221595" cy="2245995"/>
          </a:xfrm>
        </p:spPr>
        <p:txBody>
          <a:bodyPr>
            <a:noAutofit/>
          </a:bodyPr>
          <a:lstStyle/>
          <a:p>
            <a:pPr algn="just">
              <a:lnSpc>
                <a:spcPct val="150000"/>
              </a:lnSpc>
            </a:pPr>
            <a:r>
              <a:rPr lang="en-US" altLang="zh-CN" sz="2400" dirty="0">
                <a:sym typeface="+mn-ea"/>
              </a:rPr>
              <a:t>#</a:t>
            </a:r>
            <a:r>
              <a:rPr lang="zh-CN" altLang="en-US" sz="2400" dirty="0"/>
              <a:t>既是马克思主义的基本观点，又是马克思主义的出发点和归宿的是（ </a:t>
            </a:r>
            <a:r>
              <a:rPr lang="zh-CN" altLang="en-US" sz="2400" dirty="0" smtClean="0"/>
              <a:t>）</a:t>
            </a:r>
            <a:r>
              <a:rPr altLang="zh-CN" sz="2400" dirty="0" smtClean="0">
                <a:sym typeface="+mn-ea"/>
              </a:rPr>
              <a:t>A.</a:t>
            </a:r>
            <a:r>
              <a:rPr lang="zh-CN" altLang="en-US" sz="2400" dirty="0"/>
              <a:t>实践的观点</a:t>
            </a:r>
            <a:endParaRPr lang="en-US" altLang="zh-CN" sz="2400" dirty="0">
              <a:sym typeface="+mn-ea"/>
            </a:endParaRPr>
          </a:p>
          <a:p>
            <a:pPr algn="just">
              <a:lnSpc>
                <a:spcPct val="150000"/>
              </a:lnSpc>
            </a:pPr>
            <a:r>
              <a:rPr altLang="zh-CN" sz="2400" dirty="0">
                <a:sym typeface="+mn-ea"/>
              </a:rPr>
              <a:t>B</a:t>
            </a:r>
            <a:r>
              <a:rPr lang="en-US" sz="2400" dirty="0" smtClean="0">
                <a:sym typeface="+mn-ea"/>
              </a:rPr>
              <a:t>.</a:t>
            </a:r>
            <a:r>
              <a:rPr lang="zh-CN" altLang="en-US" sz="2400" dirty="0" smtClean="0">
                <a:sym typeface="+mn-ea"/>
              </a:rPr>
              <a:t>发展</a:t>
            </a:r>
            <a:r>
              <a:rPr lang="zh-CN" altLang="en-US" sz="2400" dirty="0" smtClean="0"/>
              <a:t>的</a:t>
            </a:r>
            <a:r>
              <a:rPr lang="zh-CN" altLang="en-US" sz="2400" dirty="0"/>
              <a:t>观点</a:t>
            </a:r>
            <a:endParaRPr altLang="zh-CN" sz="2400" dirty="0">
              <a:sym typeface="+mn-ea"/>
            </a:endParaRPr>
          </a:p>
          <a:p>
            <a:pPr algn="just">
              <a:lnSpc>
                <a:spcPct val="150000"/>
              </a:lnSpc>
            </a:pPr>
            <a:r>
              <a:rPr altLang="zh-CN" sz="2400" dirty="0" smtClean="0">
                <a:sym typeface="+mn-ea"/>
              </a:rPr>
              <a:t>C.</a:t>
            </a:r>
            <a:r>
              <a:rPr lang="zh-CN" altLang="en-US" sz="2400" dirty="0">
                <a:sym typeface="+mn-ea"/>
              </a:rPr>
              <a:t>矛盾</a:t>
            </a:r>
            <a:r>
              <a:rPr lang="zh-CN" altLang="en-US" sz="2400" dirty="0" smtClean="0"/>
              <a:t>的</a:t>
            </a:r>
            <a:r>
              <a:rPr lang="zh-CN" altLang="en-US" sz="2400" dirty="0"/>
              <a:t>观点</a:t>
            </a:r>
            <a:endParaRPr lang="en-US" altLang="zh-CN" sz="2400" dirty="0" smtClean="0">
              <a:sym typeface="+mn-ea"/>
            </a:endParaRPr>
          </a:p>
          <a:p>
            <a:pPr algn="just">
              <a:lnSpc>
                <a:spcPct val="150000"/>
              </a:lnSpc>
            </a:pPr>
            <a:r>
              <a:rPr altLang="zh-CN" sz="2400" dirty="0" smtClean="0">
                <a:sym typeface="+mn-ea"/>
              </a:rPr>
              <a:t>D</a:t>
            </a:r>
            <a:r>
              <a:rPr lang="en-US" sz="2400" dirty="0">
                <a:sym typeface="+mn-ea"/>
              </a:rPr>
              <a:t>. </a:t>
            </a:r>
            <a:r>
              <a:rPr lang="zh-CN" altLang="en-US" sz="2400" dirty="0" smtClean="0">
                <a:sym typeface="+mn-ea"/>
              </a:rPr>
              <a:t>辩证的否定观</a:t>
            </a:r>
            <a:r>
              <a:rPr altLang="zh-CN" sz="2400" dirty="0" smtClean="0">
                <a:sym typeface="+mn-ea"/>
              </a:rPr>
              <a:t> </a:t>
            </a:r>
            <a:endParaRPr altLang="zh-CN" sz="2400" dirty="0">
              <a:sym typeface="+mn-ea"/>
            </a:endParaRPr>
          </a:p>
          <a:p>
            <a:pPr marL="0" indent="0" algn="just"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983432" y="2492896"/>
            <a:ext cx="10221595" cy="2245995"/>
          </a:xfrm>
        </p:spPr>
        <p:txBody>
          <a:bodyPr>
            <a:noAutofit/>
          </a:bodyPr>
          <a:lstStyle/>
          <a:p>
            <a:pPr algn="just">
              <a:lnSpc>
                <a:spcPct val="150000"/>
              </a:lnSpc>
            </a:pPr>
            <a:r>
              <a:rPr lang="en-US" altLang="zh-CN" sz="2400" dirty="0">
                <a:sym typeface="+mn-ea"/>
              </a:rPr>
              <a:t>#</a:t>
            </a:r>
            <a:r>
              <a:rPr lang="zh-CN" altLang="en-US" sz="2400" dirty="0"/>
              <a:t>既是马克思主义的基本观点，又是马克思主义的出发点和归宿的是</a:t>
            </a:r>
            <a:r>
              <a:rPr lang="zh-CN" altLang="en-US" sz="2400" dirty="0" smtClean="0"/>
              <a:t>（</a:t>
            </a:r>
            <a:r>
              <a:rPr lang="en-US" altLang="zh-CN" sz="2400" dirty="0" smtClean="0">
                <a:solidFill>
                  <a:srgbClr val="FF0000"/>
                </a:solidFill>
              </a:rPr>
              <a:t>A</a:t>
            </a:r>
            <a:r>
              <a:rPr lang="zh-CN" altLang="en-US" sz="2400" dirty="0" smtClean="0"/>
              <a:t> ）</a:t>
            </a:r>
            <a:r>
              <a:rPr altLang="zh-CN" sz="2400" b="1" dirty="0" smtClean="0">
                <a:solidFill>
                  <a:srgbClr val="FF0000"/>
                </a:solidFill>
                <a:sym typeface="+mn-ea"/>
              </a:rPr>
              <a:t>A.</a:t>
            </a:r>
            <a:r>
              <a:rPr lang="zh-CN" altLang="en-US" sz="2400" b="1" dirty="0">
                <a:solidFill>
                  <a:srgbClr val="FF0000"/>
                </a:solidFill>
              </a:rPr>
              <a:t>实践的观点</a:t>
            </a:r>
            <a:endParaRPr lang="en-US" altLang="zh-CN" sz="2400" b="1" dirty="0">
              <a:solidFill>
                <a:srgbClr val="FF0000"/>
              </a:solidFill>
              <a:sym typeface="+mn-ea"/>
            </a:endParaRPr>
          </a:p>
          <a:p>
            <a:pPr algn="just">
              <a:lnSpc>
                <a:spcPct val="150000"/>
              </a:lnSpc>
            </a:pPr>
            <a:r>
              <a:rPr altLang="zh-CN" sz="2400" dirty="0">
                <a:sym typeface="+mn-ea"/>
              </a:rPr>
              <a:t>B</a:t>
            </a:r>
            <a:r>
              <a:rPr lang="en-US" sz="2400" dirty="0" smtClean="0">
                <a:sym typeface="+mn-ea"/>
              </a:rPr>
              <a:t>.</a:t>
            </a:r>
            <a:r>
              <a:rPr lang="zh-CN" altLang="en-US" sz="2400" dirty="0" smtClean="0">
                <a:sym typeface="+mn-ea"/>
              </a:rPr>
              <a:t>发展</a:t>
            </a:r>
            <a:r>
              <a:rPr lang="zh-CN" altLang="en-US" sz="2400" dirty="0" smtClean="0"/>
              <a:t>的</a:t>
            </a:r>
            <a:r>
              <a:rPr lang="zh-CN" altLang="en-US" sz="2400" dirty="0"/>
              <a:t>观点</a:t>
            </a:r>
            <a:endParaRPr altLang="zh-CN" sz="2400" dirty="0">
              <a:sym typeface="+mn-ea"/>
            </a:endParaRPr>
          </a:p>
          <a:p>
            <a:pPr algn="just">
              <a:lnSpc>
                <a:spcPct val="150000"/>
              </a:lnSpc>
            </a:pPr>
            <a:r>
              <a:rPr altLang="zh-CN" sz="2400" dirty="0" smtClean="0">
                <a:sym typeface="+mn-ea"/>
              </a:rPr>
              <a:t>C.</a:t>
            </a:r>
            <a:r>
              <a:rPr lang="zh-CN" altLang="en-US" sz="2400" dirty="0">
                <a:sym typeface="+mn-ea"/>
              </a:rPr>
              <a:t>矛盾</a:t>
            </a:r>
            <a:r>
              <a:rPr lang="zh-CN" altLang="en-US" sz="2400" dirty="0" smtClean="0"/>
              <a:t>的</a:t>
            </a:r>
            <a:r>
              <a:rPr lang="zh-CN" altLang="en-US" sz="2400" dirty="0"/>
              <a:t>观点</a:t>
            </a:r>
            <a:endParaRPr lang="en-US" altLang="zh-CN" sz="2400" dirty="0" smtClean="0">
              <a:sym typeface="+mn-ea"/>
            </a:endParaRPr>
          </a:p>
          <a:p>
            <a:pPr algn="just">
              <a:lnSpc>
                <a:spcPct val="150000"/>
              </a:lnSpc>
            </a:pPr>
            <a:r>
              <a:rPr altLang="zh-CN" sz="2400" dirty="0" smtClean="0">
                <a:sym typeface="+mn-ea"/>
              </a:rPr>
              <a:t>D</a:t>
            </a:r>
            <a:r>
              <a:rPr lang="en-US" sz="2400" dirty="0">
                <a:sym typeface="+mn-ea"/>
              </a:rPr>
              <a:t>. </a:t>
            </a:r>
            <a:r>
              <a:rPr lang="zh-CN" altLang="en-US" sz="2400" dirty="0" smtClean="0">
                <a:sym typeface="+mn-ea"/>
              </a:rPr>
              <a:t>辩证的否定观</a:t>
            </a:r>
            <a:r>
              <a:rPr altLang="zh-CN" sz="2400" dirty="0" smtClean="0">
                <a:sym typeface="+mn-ea"/>
              </a:rPr>
              <a:t> </a:t>
            </a:r>
            <a:endParaRPr altLang="zh-CN" sz="2400" dirty="0">
              <a:sym typeface="+mn-ea"/>
            </a:endParaRPr>
          </a:p>
          <a:p>
            <a:pPr marL="0" indent="0" algn="just"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332" y="3594211"/>
            <a:ext cx="5760640" cy="461665"/>
          </a:xfrm>
          <a:prstGeom prst="rect">
            <a:avLst/>
          </a:prstGeom>
          <a:noFill/>
          <a:ln w="38100">
            <a:solidFill>
              <a:srgbClr val="C00000"/>
            </a:solidFill>
          </a:ln>
        </p:spPr>
        <p:txBody>
          <a:bodyPr wrap="square" rtlCol="0">
            <a:spAutoFit/>
          </a:bodyPr>
          <a:lstStyle/>
          <a:p>
            <a:r>
              <a:rPr lang="zh-CN" altLang="en-US" sz="2400" dirty="0" smtClean="0">
                <a:solidFill>
                  <a:prstClr val="black"/>
                </a:solidFill>
                <a:latin typeface="微软雅黑" panose="020B0503020204020204" pitchFamily="34" charset="-122"/>
                <a:ea typeface="微软雅黑" panose="020B0503020204020204" pitchFamily="34" charset="-122"/>
              </a:rPr>
              <a:t>第二节 马克思主义科学性和革命性的统一</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5" name="左大括号 4"/>
          <p:cNvSpPr/>
          <p:nvPr/>
        </p:nvSpPr>
        <p:spPr>
          <a:xfrm>
            <a:off x="5844621" y="1916831"/>
            <a:ext cx="864096" cy="3816424"/>
          </a:xfrm>
          <a:prstGeom prst="leftBrace">
            <a:avLst>
              <a:gd name="adj1" fmla="val 57822"/>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6" name="TextBox 5"/>
          <p:cNvSpPr txBox="1"/>
          <p:nvPr/>
        </p:nvSpPr>
        <p:spPr>
          <a:xfrm>
            <a:off x="6708717" y="1916831"/>
            <a:ext cx="5291939" cy="461665"/>
          </a:xfrm>
          <a:prstGeom prst="rect">
            <a:avLst/>
          </a:prstGeom>
          <a:noFill/>
          <a:ln w="38100">
            <a:solidFill>
              <a:srgbClr val="C00000"/>
            </a:solidFill>
          </a:ln>
        </p:spPr>
        <p:txBody>
          <a:bodyPr wrap="square" rtlCol="0">
            <a:spAutoFit/>
          </a:bodyPr>
          <a:lstStyle/>
          <a:p>
            <a:r>
              <a:rPr lang="zh-CN" altLang="en-US" sz="2400" dirty="0" smtClean="0">
                <a:solidFill>
                  <a:prstClr val="black"/>
                </a:solidFill>
                <a:latin typeface="微软雅黑" panose="020B0503020204020204" pitchFamily="34" charset="-122"/>
                <a:ea typeface="微软雅黑" panose="020B0503020204020204" pitchFamily="34" charset="-122"/>
              </a:rPr>
              <a:t>一、马克思主义的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科学内涵</a:t>
            </a:r>
            <a:r>
              <a:rPr lang="zh-CN" altLang="en-US" sz="2400" dirty="0" smtClean="0">
                <a:solidFill>
                  <a:prstClr val="black"/>
                </a:solidFill>
                <a:latin typeface="微软雅黑" panose="020B0503020204020204" pitchFamily="34" charset="-122"/>
                <a:ea typeface="微软雅黑" panose="020B0503020204020204" pitchFamily="34" charset="-122"/>
              </a:rPr>
              <a:t>（定义）</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684535" y="2909189"/>
            <a:ext cx="5316121" cy="461665"/>
          </a:xfrm>
          <a:prstGeom prst="rect">
            <a:avLst/>
          </a:prstGeom>
          <a:noFill/>
          <a:ln w="38100">
            <a:solidFill>
              <a:srgbClr val="C00000"/>
            </a:solidFill>
          </a:ln>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二</a:t>
            </a:r>
            <a:r>
              <a:rPr lang="zh-CN" altLang="en-US" sz="2400" dirty="0" smtClean="0">
                <a:solidFill>
                  <a:prstClr val="black"/>
                </a:solidFill>
                <a:latin typeface="微软雅黑" panose="020B0503020204020204" pitchFamily="34" charset="-122"/>
                <a:ea typeface="微软雅黑" panose="020B0503020204020204" pitchFamily="34" charset="-122"/>
              </a:rPr>
              <a:t>、马克思主义的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理论特征</a:t>
            </a:r>
            <a:r>
              <a:rPr lang="zh-CN" altLang="en-US" sz="2400" dirty="0" smtClean="0">
                <a:solidFill>
                  <a:prstClr val="black"/>
                </a:solidFill>
                <a:latin typeface="微软雅黑" panose="020B0503020204020204" pitchFamily="34" charset="-122"/>
                <a:ea typeface="微软雅黑" panose="020B0503020204020204" pitchFamily="34" charset="-122"/>
              </a:rPr>
              <a:t>（特点）</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6690900" y="4043427"/>
            <a:ext cx="5309756" cy="460375"/>
          </a:xfrm>
          <a:prstGeom prst="rect">
            <a:avLst/>
          </a:prstGeom>
          <a:noFill/>
          <a:ln w="38100">
            <a:solidFill>
              <a:srgbClr val="C00000"/>
            </a:solidFill>
          </a:ln>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三</a:t>
            </a:r>
            <a:r>
              <a:rPr lang="zh-CN" altLang="en-US" sz="2400" dirty="0" smtClean="0">
                <a:solidFill>
                  <a:srgbClr val="FF0000"/>
                </a:solidFill>
                <a:latin typeface="微软雅黑" panose="020B0503020204020204" pitchFamily="34" charset="-122"/>
                <a:ea typeface="微软雅黑" panose="020B0503020204020204" pitchFamily="34" charset="-122"/>
              </a:rPr>
              <a:t>、马克思主义的</a:t>
            </a:r>
            <a:r>
              <a:rPr lang="zh-CN" altLang="en-US" sz="2400" b="1" dirty="0" smtClean="0">
                <a:solidFill>
                  <a:srgbClr val="FF0000"/>
                </a:solidFill>
                <a:latin typeface="微软雅黑" panose="020B0503020204020204" pitchFamily="34" charset="-122"/>
                <a:ea typeface="微软雅黑" panose="020B0503020204020204" pitchFamily="34" charset="-122"/>
              </a:rPr>
              <a:t>理论品质</a:t>
            </a:r>
            <a:r>
              <a:rPr lang="zh-CN" altLang="en-US" sz="2400" dirty="0" smtClean="0">
                <a:solidFill>
                  <a:srgbClr val="FF0000"/>
                </a:solidFill>
                <a:latin typeface="微软雅黑" panose="020B0503020204020204" pitchFamily="34" charset="-122"/>
                <a:ea typeface="微软雅黑" panose="020B0503020204020204" pitchFamily="34" charset="-122"/>
              </a:rPr>
              <a:t>（优点）</a:t>
            </a:r>
            <a:endParaRPr lang="zh-CN" altLang="en-US" sz="2400" dirty="0" smtClean="0">
              <a:solidFill>
                <a:srgbClr val="FF000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6708717" y="5157192"/>
            <a:ext cx="5291939" cy="461665"/>
          </a:xfrm>
          <a:prstGeom prst="rect">
            <a:avLst/>
          </a:prstGeom>
          <a:noFill/>
          <a:ln w="38100">
            <a:solidFill>
              <a:srgbClr val="C00000"/>
            </a:solidFill>
          </a:ln>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四</a:t>
            </a:r>
            <a:r>
              <a:rPr lang="zh-CN" altLang="en-US" sz="2400" dirty="0" smtClean="0">
                <a:solidFill>
                  <a:prstClr val="black"/>
                </a:solidFill>
                <a:latin typeface="微软雅黑" panose="020B0503020204020204" pitchFamily="34" charset="-122"/>
                <a:ea typeface="微软雅黑" panose="020B0503020204020204" pitchFamily="34" charset="-122"/>
              </a:rPr>
              <a:t>、马克思主义的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社会理想</a:t>
            </a:r>
            <a:r>
              <a:rPr lang="zh-CN" altLang="en-US" sz="2400" dirty="0" smtClean="0">
                <a:solidFill>
                  <a:prstClr val="black"/>
                </a:solidFill>
                <a:latin typeface="微软雅黑" panose="020B0503020204020204" pitchFamily="34" charset="-122"/>
                <a:ea typeface="微软雅黑" panose="020B0503020204020204" pitchFamily="34" charset="-122"/>
              </a:rPr>
              <a:t>（目标）</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31504" y="2060848"/>
            <a:ext cx="6336704" cy="1862048"/>
          </a:xfrm>
          <a:prstGeom prst="rect">
            <a:avLst/>
          </a:prstGeom>
          <a:noFill/>
        </p:spPr>
        <p:txBody>
          <a:bodyPr wrap="square" lIns="91430" tIns="45718" rIns="91430" bIns="45718" rtlCol="0">
            <a:spAutoFit/>
          </a:bodyPr>
          <a:lstStyle/>
          <a:p>
            <a:r>
              <a:rPr lang="zh-CN" altLang="en-US" sz="11500" b="1" dirty="0">
                <a:solidFill>
                  <a:srgbClr val="C00000"/>
                </a:solidFill>
                <a:latin typeface="楷体" panose="02010609060101010101" pitchFamily="49" charset="-122"/>
                <a:ea typeface="楷体" panose="02010609060101010101" pitchFamily="49" charset="-122"/>
              </a:rPr>
              <a:t>与时俱进</a:t>
            </a:r>
            <a:endParaRPr lang="zh-CN" altLang="en-US" sz="11500" b="1" dirty="0">
              <a:solidFill>
                <a:srgbClr val="C00000"/>
              </a:solidFill>
              <a:latin typeface="楷体" panose="02010609060101010101" pitchFamily="49" charset="-122"/>
              <a:ea typeface="楷体" panose="02010609060101010101" pitchFamily="49" charset="-122"/>
            </a:endParaRPr>
          </a:p>
        </p:txBody>
      </p:sp>
      <p:sp>
        <p:nvSpPr>
          <p:cNvPr id="6" name="文本框 2"/>
          <p:cNvSpPr txBox="1"/>
          <p:nvPr>
            <p:custDataLst>
              <p:tags r:id="rId1"/>
            </p:custDataLst>
          </p:nvPr>
        </p:nvSpPr>
        <p:spPr>
          <a:xfrm>
            <a:off x="940692" y="1124747"/>
            <a:ext cx="8646973" cy="1600812"/>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知识点</a:t>
            </a:r>
            <a:r>
              <a:rPr lang="en-US" altLang="zh-CN" sz="2400" dirty="0" smtClean="0">
                <a:solidFill>
                  <a:schemeClr val="tx1"/>
                </a:solidFill>
                <a:latin typeface="微软雅黑" panose="020B0503020204020204" pitchFamily="34" charset="-122"/>
                <a:ea typeface="微软雅黑" panose="020B0503020204020204" pitchFamily="34" charset="-122"/>
              </a:rPr>
              <a:t>3】</a:t>
            </a:r>
            <a:r>
              <a:rPr lang="zh-CN" altLang="en-US" sz="2400" dirty="0" smtClean="0">
                <a:solidFill>
                  <a:schemeClr val="tx1"/>
                </a:solidFill>
                <a:latin typeface="微软雅黑" panose="020B0503020204020204" pitchFamily="34" charset="-122"/>
                <a:ea typeface="微软雅黑" panose="020B0503020204020204" pitchFamily="34" charset="-122"/>
              </a:rPr>
              <a:t>马克思主义</a:t>
            </a:r>
            <a:r>
              <a:rPr lang="zh-CN" altLang="en-US" sz="2400" dirty="0">
                <a:solidFill>
                  <a:schemeClr val="tx1"/>
                </a:solidFill>
                <a:latin typeface="微软雅黑" panose="020B0503020204020204" pitchFamily="34" charset="-122"/>
                <a:ea typeface="微软雅黑" panose="020B0503020204020204" pitchFamily="34" charset="-122"/>
              </a:rPr>
              <a:t>的</a:t>
            </a:r>
            <a:r>
              <a:rPr lang="zh-CN" altLang="en-US" sz="2400" dirty="0">
                <a:solidFill>
                  <a:srgbClr val="C00000"/>
                </a:solidFill>
                <a:latin typeface="微软雅黑" panose="020B0503020204020204" pitchFamily="34" charset="-122"/>
                <a:ea typeface="微软雅黑" panose="020B0503020204020204" pitchFamily="34" charset="-122"/>
              </a:rPr>
              <a:t>理论品质</a:t>
            </a:r>
            <a:r>
              <a:rPr lang="zh-CN" altLang="en-US" sz="2400" dirty="0">
                <a:solidFill>
                  <a:schemeClr val="tx1"/>
                </a:solidFill>
                <a:latin typeface="微软雅黑" panose="020B0503020204020204" pitchFamily="34" charset="-122"/>
                <a:ea typeface="微软雅黑" panose="020B0503020204020204" pitchFamily="34" charset="-122"/>
              </a:rPr>
              <a:t>（优点）  </a:t>
            </a:r>
            <a:r>
              <a:rPr lang="zh-CN" altLang="en-US" sz="2400" dirty="0">
                <a:solidFill>
                  <a:schemeClr val="tx1"/>
                </a:solidFill>
                <a:sym typeface="+mn-ea"/>
              </a:rPr>
              <a:t>【选择】</a:t>
            </a:r>
            <a:r>
              <a:rPr lang="zh-CN" altLang="en-US" sz="2400" dirty="0" smtClean="0">
                <a:solidFill>
                  <a:srgbClr val="FF0000"/>
                </a:solidFill>
                <a:sym typeface="+mn-ea"/>
              </a:rPr>
              <a:t>★</a:t>
            </a:r>
            <a:endParaRPr lang="en-US" altLang="zh-CN" sz="2400" b="0" dirty="0">
              <a:solidFill>
                <a:srgbClr val="00B050"/>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solidFill>
              <a:latin typeface="微软雅黑" panose="020B0503020204020204" pitchFamily="34" charset="-122"/>
              <a:ea typeface="微软雅黑" panose="020B0503020204020204" pitchFamily="34" charset="-122"/>
            </a:endParaRPr>
          </a:p>
        </p:txBody>
      </p:sp>
      <p:cxnSp>
        <p:nvCxnSpPr>
          <p:cNvPr id="7" name="直接箭头连接符 6"/>
          <p:cNvCxnSpPr/>
          <p:nvPr/>
        </p:nvCxnSpPr>
        <p:spPr>
          <a:xfrm>
            <a:off x="1127448" y="4869160"/>
            <a:ext cx="10225136" cy="0"/>
          </a:xfrm>
          <a:prstGeom prst="straightConnector1">
            <a:avLst/>
          </a:prstGeom>
          <a:ln w="57150">
            <a:solidFill>
              <a:srgbClr val="FF33CC"/>
            </a:solidFill>
            <a:tailEnd type="arrow"/>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631504" y="4339923"/>
            <a:ext cx="1512168" cy="1490100"/>
            <a:chOff x="8904312" y="548680"/>
            <a:chExt cx="1512168" cy="1490100"/>
          </a:xfrm>
        </p:grpSpPr>
        <p:pic>
          <p:nvPicPr>
            <p:cNvPr id="9" name="Picture 2"/>
            <p:cNvPicPr>
              <a:picLocks noChangeAspect="1" noChangeArrowheads="1"/>
            </p:cNvPicPr>
            <p:nvPr/>
          </p:nvPicPr>
          <p:blipFill>
            <a:blip r:embed="rId2" cstate="print"/>
            <a:srcRect/>
            <a:stretch>
              <a:fillRect/>
            </a:stretch>
          </p:blipFill>
          <p:spPr bwMode="auto">
            <a:xfrm>
              <a:off x="9264352" y="548680"/>
              <a:ext cx="762000" cy="838200"/>
            </a:xfrm>
            <a:prstGeom prst="rect">
              <a:avLst/>
            </a:prstGeom>
            <a:noFill/>
            <a:ln w="9525">
              <a:noFill/>
              <a:miter lim="800000"/>
              <a:headEnd/>
              <a:tailEnd/>
            </a:ln>
          </p:spPr>
        </p:pic>
        <p:sp>
          <p:nvSpPr>
            <p:cNvPr id="10" name="TextBox 9"/>
            <p:cNvSpPr txBox="1"/>
            <p:nvPr/>
          </p:nvSpPr>
          <p:spPr>
            <a:xfrm>
              <a:off x="8904312" y="1484784"/>
              <a:ext cx="1512168" cy="55399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38" tIns="45719" rIns="91438" bIns="45719" rtlCol="0">
              <a:spAutoFit/>
            </a:bodyPr>
            <a:lstStyle/>
            <a:p>
              <a:pPr>
                <a:lnSpc>
                  <a:spcPct val="150000"/>
                </a:lnSpc>
              </a:pPr>
              <a:r>
                <a:rPr lang="zh-CN" altLang="en-US" sz="2000" b="1">
                  <a:latin typeface="微软雅黑" panose="020B0503020204020204" pitchFamily="34" charset="-122"/>
                  <a:ea typeface="微软雅黑" panose="020B0503020204020204" pitchFamily="34" charset="-122"/>
                </a:rPr>
                <a:t>毛</a:t>
              </a:r>
              <a:r>
                <a:rPr lang="zh-CN" altLang="en-US" sz="2000" b="1" dirty="0">
                  <a:latin typeface="微软雅黑" panose="020B0503020204020204" pitchFamily="34" charset="-122"/>
                  <a:ea typeface="微软雅黑" panose="020B0503020204020204" pitchFamily="34" charset="-122"/>
                </a:rPr>
                <a:t>泽东</a:t>
              </a:r>
              <a:r>
                <a:rPr lang="zh-CN" altLang="en-US" sz="2000" b="1">
                  <a:latin typeface="微软雅黑" panose="020B0503020204020204" pitchFamily="34" charset="-122"/>
                  <a:ea typeface="微软雅黑" panose="020B0503020204020204" pitchFamily="34" charset="-122"/>
                </a:rPr>
                <a:t>思想</a:t>
              </a:r>
              <a:endParaRPr lang="en-US" altLang="zh-CN" sz="2000"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287688" y="4339921"/>
            <a:ext cx="1512168" cy="1519719"/>
            <a:chOff x="8891340" y="2126398"/>
            <a:chExt cx="1512168" cy="1519718"/>
          </a:xfrm>
        </p:grpSpPr>
        <p:pic>
          <p:nvPicPr>
            <p:cNvPr id="12" name="Picture 3"/>
            <p:cNvPicPr>
              <a:picLocks noChangeAspect="1" noChangeArrowheads="1"/>
            </p:cNvPicPr>
            <p:nvPr/>
          </p:nvPicPr>
          <p:blipFill>
            <a:blip r:embed="rId3" cstate="print"/>
            <a:srcRect/>
            <a:stretch>
              <a:fillRect/>
            </a:stretch>
          </p:blipFill>
          <p:spPr bwMode="auto">
            <a:xfrm>
              <a:off x="9251380" y="2126398"/>
              <a:ext cx="805060" cy="893894"/>
            </a:xfrm>
            <a:prstGeom prst="rect">
              <a:avLst/>
            </a:prstGeom>
            <a:noFill/>
            <a:ln w="9525">
              <a:noFill/>
              <a:miter lim="800000"/>
              <a:headEnd/>
              <a:tailEnd/>
            </a:ln>
          </p:spPr>
        </p:pic>
        <p:sp>
          <p:nvSpPr>
            <p:cNvPr id="13" name="TextBox 12"/>
            <p:cNvSpPr txBox="1"/>
            <p:nvPr/>
          </p:nvSpPr>
          <p:spPr>
            <a:xfrm>
              <a:off x="8891340" y="3092120"/>
              <a:ext cx="1512168" cy="55399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38" tIns="45719" rIns="91438" bIns="45719" rtlCol="0">
              <a:spAutoFit/>
            </a:bodyPr>
            <a:lstStyle/>
            <a:p>
              <a:pPr>
                <a:lnSpc>
                  <a:spcPct val="150000"/>
                </a:lnSpc>
              </a:pPr>
              <a:r>
                <a:rPr lang="zh-CN" altLang="en-US" sz="2000" b="1">
                  <a:latin typeface="微软雅黑" panose="020B0503020204020204" pitchFamily="34" charset="-122"/>
                  <a:ea typeface="微软雅黑" panose="020B0503020204020204" pitchFamily="34" charset="-122"/>
                </a:rPr>
                <a:t>邓小平理论</a:t>
              </a:r>
              <a:endParaRPr lang="en-US" altLang="zh-CN" sz="2000" b="1"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943872" y="4339923"/>
            <a:ext cx="2232248" cy="1562108"/>
            <a:chOff x="8616280" y="3573016"/>
            <a:chExt cx="2232248" cy="1562108"/>
          </a:xfrm>
        </p:grpSpPr>
        <p:pic>
          <p:nvPicPr>
            <p:cNvPr id="15" name="Picture 4"/>
            <p:cNvPicPr>
              <a:picLocks noChangeAspect="1" noChangeArrowheads="1"/>
            </p:cNvPicPr>
            <p:nvPr/>
          </p:nvPicPr>
          <p:blipFill>
            <a:blip r:embed="rId4" cstate="print"/>
            <a:srcRect/>
            <a:stretch>
              <a:fillRect/>
            </a:stretch>
          </p:blipFill>
          <p:spPr bwMode="auto">
            <a:xfrm>
              <a:off x="9336360" y="3573016"/>
              <a:ext cx="766168" cy="917884"/>
            </a:xfrm>
            <a:prstGeom prst="rect">
              <a:avLst/>
            </a:prstGeom>
            <a:noFill/>
            <a:ln w="9525">
              <a:noFill/>
              <a:miter lim="800000"/>
              <a:headEnd/>
              <a:tailEnd/>
            </a:ln>
          </p:spPr>
        </p:pic>
        <p:sp>
          <p:nvSpPr>
            <p:cNvPr id="16" name="TextBox 15"/>
            <p:cNvSpPr txBox="1"/>
            <p:nvPr/>
          </p:nvSpPr>
          <p:spPr>
            <a:xfrm>
              <a:off x="8616280" y="4581128"/>
              <a:ext cx="2232248" cy="55399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1438" tIns="45719" rIns="91438" bIns="45719" rtlCol="0">
              <a:spAutoFit/>
            </a:bodyPr>
            <a:lstStyle/>
            <a:p>
              <a:pPr>
                <a:lnSpc>
                  <a:spcPct val="150000"/>
                </a:lnSpc>
              </a:pPr>
              <a:r>
                <a:rPr lang="zh-CN" altLang="en-US" sz="2000" b="1">
                  <a:latin typeface="微软雅黑" panose="020B0503020204020204" pitchFamily="34" charset="-122"/>
                  <a:ea typeface="微软雅黑" panose="020B0503020204020204" pitchFamily="34" charset="-122"/>
                </a:rPr>
                <a:t>三个代表重要思想</a:t>
              </a:r>
              <a:endParaRPr lang="en-US" altLang="zh-CN" sz="2000" b="1"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7536160" y="4339912"/>
            <a:ext cx="1512168" cy="1515282"/>
            <a:chOff x="7536160" y="3789040"/>
            <a:chExt cx="1512168" cy="1515283"/>
          </a:xfrm>
        </p:grpSpPr>
        <p:pic>
          <p:nvPicPr>
            <p:cNvPr id="18" name="Picture 5"/>
            <p:cNvPicPr>
              <a:picLocks noChangeAspect="1" noChangeArrowheads="1"/>
            </p:cNvPicPr>
            <p:nvPr/>
          </p:nvPicPr>
          <p:blipFill>
            <a:blip r:embed="rId5" cstate="print"/>
            <a:srcRect/>
            <a:stretch>
              <a:fillRect/>
            </a:stretch>
          </p:blipFill>
          <p:spPr bwMode="auto">
            <a:xfrm>
              <a:off x="7878688" y="3789040"/>
              <a:ext cx="737592" cy="921990"/>
            </a:xfrm>
            <a:prstGeom prst="rect">
              <a:avLst/>
            </a:prstGeom>
            <a:noFill/>
            <a:ln w="9525">
              <a:noFill/>
              <a:miter lim="800000"/>
              <a:headEnd/>
              <a:tailEnd/>
            </a:ln>
          </p:spPr>
        </p:pic>
        <p:sp>
          <p:nvSpPr>
            <p:cNvPr id="19" name="TextBox 18"/>
            <p:cNvSpPr txBox="1"/>
            <p:nvPr/>
          </p:nvSpPr>
          <p:spPr>
            <a:xfrm>
              <a:off x="7536160" y="4750327"/>
              <a:ext cx="1512168" cy="55399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1438" tIns="45719" rIns="91438" bIns="45719"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科学发展观</a:t>
              </a:r>
              <a:endParaRPr lang="en-US" altLang="zh-CN" sz="2000" b="1"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9264352" y="4339917"/>
            <a:ext cx="2592288" cy="2419458"/>
            <a:chOff x="9192344" y="3861048"/>
            <a:chExt cx="2177522" cy="2045001"/>
          </a:xfrm>
        </p:grpSpPr>
        <p:pic>
          <p:nvPicPr>
            <p:cNvPr id="21" name="Picture 6"/>
            <p:cNvPicPr>
              <a:picLocks noChangeAspect="1" noChangeArrowheads="1"/>
            </p:cNvPicPr>
            <p:nvPr/>
          </p:nvPicPr>
          <p:blipFill>
            <a:blip r:embed="rId6" cstate="print"/>
            <a:srcRect/>
            <a:stretch>
              <a:fillRect/>
            </a:stretch>
          </p:blipFill>
          <p:spPr bwMode="auto">
            <a:xfrm>
              <a:off x="9558397" y="3861048"/>
              <a:ext cx="710734" cy="792088"/>
            </a:xfrm>
            <a:prstGeom prst="rect">
              <a:avLst/>
            </a:prstGeom>
            <a:noFill/>
            <a:ln w="9525">
              <a:noFill/>
              <a:miter lim="800000"/>
              <a:headEnd/>
              <a:tailEnd/>
            </a:ln>
          </p:spPr>
        </p:pic>
        <p:sp>
          <p:nvSpPr>
            <p:cNvPr id="22" name="TextBox 21"/>
            <p:cNvSpPr txBox="1"/>
            <p:nvPr/>
          </p:nvSpPr>
          <p:spPr>
            <a:xfrm>
              <a:off x="9192344" y="4787439"/>
              <a:ext cx="2177522" cy="111861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91438" tIns="45719" rIns="91438" bIns="45719"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sym typeface="+mn-ea"/>
                </a:rPr>
                <a:t>新时代中国特色社会主义思想</a:t>
              </a:r>
              <a:endParaRPr lang="zh-CN" altLang="en-US" sz="2000" b="1" dirty="0">
                <a:latin typeface="微软雅黑" panose="020B0503020204020204" pitchFamily="34" charset="-122"/>
                <a:ea typeface="微软雅黑" panose="020B0503020204020204" pitchFamily="34" charset="-122"/>
              </a:endParaRPr>
            </a:p>
            <a:p>
              <a:pPr algn="ctr"/>
              <a:endParaRPr lang="en-US" altLang="zh-CN" sz="2000" b="1" dirty="0">
                <a:latin typeface="微软雅黑" panose="020B0503020204020204" pitchFamily="34" charset="-122"/>
                <a:ea typeface="微软雅黑" panose="020B0503020204020204" pitchFamily="34" charset="-122"/>
              </a:endParaRPr>
            </a:p>
          </p:txBody>
        </p:sp>
      </p:grpSp>
      <p:sp>
        <p:nvSpPr>
          <p:cNvPr id="25" name="TextBox 24"/>
          <p:cNvSpPr txBox="1"/>
          <p:nvPr/>
        </p:nvSpPr>
        <p:spPr>
          <a:xfrm>
            <a:off x="11064240" y="116840"/>
            <a:ext cx="922020" cy="523240"/>
          </a:xfrm>
          <a:prstGeom prst="rect">
            <a:avLst/>
          </a:prstGeom>
          <a:noFill/>
        </p:spPr>
        <p:txBody>
          <a:bodyPr wrap="square" rtlCol="0">
            <a:spAutoFit/>
          </a:bodyPr>
          <a:lstStyle/>
          <a:p>
            <a:r>
              <a:rPr lang="zh-CN" altLang="en-US" sz="2800" b="1" dirty="0">
                <a:solidFill>
                  <a:schemeClr val="bg1"/>
                </a:solidFill>
                <a:latin typeface="楷体" panose="02010609060101010101" pitchFamily="49" charset="-122"/>
                <a:ea typeface="楷体" panose="02010609060101010101" pitchFamily="49" charset="-122"/>
              </a:rPr>
              <a:t>绪论</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26" name="圆角矩形标注 25"/>
          <p:cNvSpPr/>
          <p:nvPr/>
        </p:nvSpPr>
        <p:spPr>
          <a:xfrm>
            <a:off x="8292247" y="2060848"/>
            <a:ext cx="2916324" cy="1862051"/>
          </a:xfrm>
          <a:prstGeom prst="wedgeRoundRectCallout">
            <a:avLst>
              <a:gd name="adj1" fmla="val -68099"/>
              <a:gd name="adj2" fmla="val -1758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0" tIns="45718" rIns="91430" bIns="45718" rtlCol="0" anchor="ctr"/>
          <a:lstStyle/>
          <a:p>
            <a:pPr algn="just">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rPr>
              <a:t>党的全部理论和工作要体现</a:t>
            </a:r>
            <a:r>
              <a:rPr lang="zh-CN" altLang="en-US" sz="2000" b="1" dirty="0">
                <a:solidFill>
                  <a:srgbClr val="C00000"/>
                </a:solidFill>
                <a:latin typeface="微软雅黑" panose="020B0503020204020204" pitchFamily="34" charset="-122"/>
                <a:ea typeface="微软雅黑" panose="020B0503020204020204" pitchFamily="34" charset="-122"/>
              </a:rPr>
              <a:t>时代性</a:t>
            </a:r>
            <a:r>
              <a:rPr lang="zh-CN" altLang="en-US" sz="2000" b="1" dirty="0">
                <a:solidFill>
                  <a:schemeClr val="tx1"/>
                </a:solidFill>
                <a:latin typeface="微软雅黑" panose="020B0503020204020204" pitchFamily="34" charset="-122"/>
                <a:ea typeface="微软雅黑" panose="020B0503020204020204" pitchFamily="34" charset="-122"/>
              </a:rPr>
              <a:t>，把握</a:t>
            </a:r>
            <a:r>
              <a:rPr lang="zh-CN" altLang="en-US" sz="2000" b="1" dirty="0">
                <a:solidFill>
                  <a:srgbClr val="C00000"/>
                </a:solidFill>
                <a:latin typeface="微软雅黑" panose="020B0503020204020204" pitchFamily="34" charset="-122"/>
                <a:ea typeface="微软雅黑" panose="020B0503020204020204" pitchFamily="34" charset="-122"/>
              </a:rPr>
              <a:t>规律性</a:t>
            </a:r>
            <a:r>
              <a:rPr lang="zh-CN" altLang="en-US" sz="2000" b="1" dirty="0">
                <a:solidFill>
                  <a:schemeClr val="tx1"/>
                </a:solidFill>
                <a:latin typeface="微软雅黑" panose="020B0503020204020204" pitchFamily="34" charset="-122"/>
                <a:ea typeface="微软雅黑" panose="020B0503020204020204" pitchFamily="34" charset="-122"/>
              </a:rPr>
              <a:t>，富于</a:t>
            </a:r>
            <a:r>
              <a:rPr lang="zh-CN" altLang="en-US" sz="2000" b="1" dirty="0">
                <a:solidFill>
                  <a:srgbClr val="C00000"/>
                </a:solidFill>
                <a:latin typeface="微软雅黑" panose="020B0503020204020204" pitchFamily="34" charset="-122"/>
                <a:ea typeface="微软雅黑" panose="020B0503020204020204" pitchFamily="34" charset="-122"/>
              </a:rPr>
              <a:t>创造性</a:t>
            </a:r>
            <a:r>
              <a:rPr lang="zh-CN" altLang="en-US" sz="2000" b="1" dirty="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4" name="标题 1"/>
          <p:cNvSpPr>
            <a:spLocks noGrp="1"/>
          </p:cNvSpPr>
          <p:nvPr/>
        </p:nvSpPr>
        <p:spPr>
          <a:xfrm>
            <a:off x="1064895" y="588010"/>
            <a:ext cx="10515600" cy="1325563"/>
          </a:xfrm>
          <a:prstGeom prst="rect">
            <a:avLst/>
          </a:prstGeom>
        </p:spPr>
        <p:txBody>
          <a:bodyPr lIns="91430" tIns="45718" rIns="91430" bIns="45718"/>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a:t>第二节  马克思主义科学性和革命性的统一</a:t>
            </a:r>
            <a:endParaRPr lang="zh-CN" altLang="en-US"/>
          </a:p>
        </p:txBody>
      </p:sp>
      <p:sp>
        <p:nvSpPr>
          <p:cNvPr id="2" name="矩形 1"/>
          <p:cNvSpPr/>
          <p:nvPr/>
        </p:nvSpPr>
        <p:spPr>
          <a:xfrm>
            <a:off x="7968208" y="3789040"/>
            <a:ext cx="4326826" cy="384721"/>
          </a:xfrm>
          <a:prstGeom prst="rect">
            <a:avLst/>
          </a:prstGeom>
        </p:spPr>
        <p:txBody>
          <a:bodyPr wrap="none">
            <a:spAutoFit/>
          </a:bodyPr>
          <a:lstStyle/>
          <a:p>
            <a:r>
              <a:rPr lang="zh-CN" altLang="en-US" dirty="0"/>
              <a:t>理论创新是一个具有（</a:t>
            </a:r>
            <a:r>
              <a:rPr lang="zh-CN" altLang="en-US" b="1" dirty="0">
                <a:solidFill>
                  <a:srgbClr val="FF0000"/>
                </a:solidFill>
              </a:rPr>
              <a:t>长期性</a:t>
            </a:r>
            <a:r>
              <a:rPr lang="zh-CN" altLang="en-US" dirty="0"/>
              <a:t>）的过程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sym typeface="+mn-ea"/>
              </a:rPr>
              <a:t>##</a:t>
            </a:r>
            <a:r>
              <a:rPr altLang="zh-CN" sz="2400" dirty="0" smtClean="0">
                <a:sym typeface="+mn-ea"/>
              </a:rPr>
              <a:t>1</a:t>
            </a:r>
            <a:r>
              <a:rPr altLang="zh-CN" sz="2400" dirty="0">
                <a:sym typeface="+mn-ea"/>
              </a:rPr>
              <a:t>. 与时俱进是马克思主义的  (         )      </a:t>
            </a:r>
            <a:endParaRPr altLang="zh-CN" sz="2400" dirty="0">
              <a:sym typeface="+mn-ea"/>
            </a:endParaRPr>
          </a:p>
          <a:p>
            <a:pPr algn="just">
              <a:lnSpc>
                <a:spcPct val="150000"/>
              </a:lnSpc>
            </a:pPr>
            <a:r>
              <a:rPr altLang="zh-CN" sz="2400" dirty="0">
                <a:sym typeface="+mn-ea"/>
              </a:rPr>
              <a:t>A 、理论特征</a:t>
            </a:r>
            <a:endParaRPr altLang="zh-CN" sz="2400" dirty="0">
              <a:sym typeface="+mn-ea"/>
            </a:endParaRPr>
          </a:p>
          <a:p>
            <a:pPr algn="just">
              <a:lnSpc>
                <a:spcPct val="150000"/>
              </a:lnSpc>
            </a:pPr>
            <a:r>
              <a:rPr altLang="zh-CN" sz="2400" dirty="0">
                <a:sym typeface="+mn-ea"/>
              </a:rPr>
              <a:t>B 、理论核心</a:t>
            </a:r>
            <a:endParaRPr altLang="zh-CN" sz="2400" dirty="0">
              <a:sym typeface="+mn-ea"/>
            </a:endParaRPr>
          </a:p>
          <a:p>
            <a:pPr algn="just">
              <a:lnSpc>
                <a:spcPct val="150000"/>
              </a:lnSpc>
            </a:pPr>
            <a:r>
              <a:rPr altLang="zh-CN" sz="2400" dirty="0">
                <a:sym typeface="+mn-ea"/>
              </a:rPr>
              <a:t>C 、理论品质</a:t>
            </a:r>
            <a:endParaRPr altLang="zh-CN" sz="2400" dirty="0">
              <a:sym typeface="+mn-ea"/>
            </a:endParaRPr>
          </a:p>
          <a:p>
            <a:pPr algn="just">
              <a:lnSpc>
                <a:spcPct val="150000"/>
              </a:lnSpc>
            </a:pPr>
            <a:r>
              <a:rPr altLang="zh-CN" sz="2400" dirty="0">
                <a:sym typeface="+mn-ea"/>
              </a:rPr>
              <a:t>D 、理论前提</a:t>
            </a:r>
            <a:endParaRPr altLang="zh-CN" sz="2400" dirty="0">
              <a:sym typeface="+mn-ea"/>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sym typeface="+mn-ea"/>
              </a:rPr>
              <a:t>##</a:t>
            </a:r>
            <a:r>
              <a:rPr altLang="zh-CN" sz="2400" dirty="0" smtClean="0">
                <a:sym typeface="+mn-ea"/>
              </a:rPr>
              <a:t>1</a:t>
            </a:r>
            <a:r>
              <a:rPr altLang="zh-CN" sz="2400" dirty="0">
                <a:sym typeface="+mn-ea"/>
              </a:rPr>
              <a:t>. 与时俱进是马克思主义的  (     </a:t>
            </a:r>
            <a:r>
              <a:rPr lang="en-US" sz="2400" b="1" dirty="0">
                <a:solidFill>
                  <a:srgbClr val="FF0000"/>
                </a:solidFill>
                <a:sym typeface="+mn-ea"/>
              </a:rPr>
              <a:t>C</a:t>
            </a:r>
            <a:r>
              <a:rPr altLang="zh-CN" sz="2400" dirty="0">
                <a:sym typeface="+mn-ea"/>
              </a:rPr>
              <a:t>    )      </a:t>
            </a:r>
            <a:endParaRPr altLang="zh-CN" sz="2400" dirty="0">
              <a:sym typeface="+mn-ea"/>
            </a:endParaRPr>
          </a:p>
          <a:p>
            <a:pPr algn="just">
              <a:lnSpc>
                <a:spcPct val="150000"/>
              </a:lnSpc>
            </a:pPr>
            <a:r>
              <a:rPr altLang="zh-CN" sz="2400" dirty="0">
                <a:sym typeface="+mn-ea"/>
              </a:rPr>
              <a:t>A 、理论特征</a:t>
            </a:r>
            <a:endParaRPr altLang="zh-CN" sz="2400" dirty="0">
              <a:sym typeface="+mn-ea"/>
            </a:endParaRPr>
          </a:p>
          <a:p>
            <a:pPr algn="just">
              <a:lnSpc>
                <a:spcPct val="150000"/>
              </a:lnSpc>
            </a:pPr>
            <a:r>
              <a:rPr altLang="zh-CN" sz="2400" dirty="0">
                <a:sym typeface="+mn-ea"/>
              </a:rPr>
              <a:t>B 、理论核心</a:t>
            </a:r>
            <a:endParaRPr altLang="zh-CN" sz="2400" dirty="0">
              <a:sym typeface="+mn-ea"/>
            </a:endParaRPr>
          </a:p>
          <a:p>
            <a:pPr algn="just">
              <a:lnSpc>
                <a:spcPct val="150000"/>
              </a:lnSpc>
            </a:pPr>
            <a:r>
              <a:rPr altLang="zh-CN" sz="2400" b="1" dirty="0">
                <a:solidFill>
                  <a:srgbClr val="FF0000"/>
                </a:solidFill>
                <a:sym typeface="+mn-ea"/>
              </a:rPr>
              <a:t>C 、理论品质</a:t>
            </a:r>
            <a:endParaRPr altLang="zh-CN" sz="2400" b="1" dirty="0">
              <a:solidFill>
                <a:srgbClr val="FF0000"/>
              </a:solidFill>
              <a:sym typeface="+mn-ea"/>
            </a:endParaRPr>
          </a:p>
          <a:p>
            <a:pPr algn="just">
              <a:lnSpc>
                <a:spcPct val="150000"/>
              </a:lnSpc>
            </a:pPr>
            <a:r>
              <a:rPr altLang="zh-CN" sz="2400" dirty="0">
                <a:sym typeface="+mn-ea"/>
              </a:rPr>
              <a:t>D 、理论前提</a:t>
            </a:r>
            <a:endParaRPr altLang="zh-CN" sz="2400" dirty="0">
              <a:sym typeface="+mn-ea"/>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332" y="3594211"/>
            <a:ext cx="5760640" cy="461665"/>
          </a:xfrm>
          <a:prstGeom prst="rect">
            <a:avLst/>
          </a:prstGeom>
          <a:noFill/>
          <a:ln w="38100">
            <a:solidFill>
              <a:srgbClr val="C00000"/>
            </a:solidFill>
          </a:ln>
        </p:spPr>
        <p:txBody>
          <a:bodyPr wrap="square" rtlCol="0">
            <a:spAutoFit/>
          </a:bodyPr>
          <a:lstStyle/>
          <a:p>
            <a:r>
              <a:rPr lang="zh-CN" altLang="en-US" sz="2400" dirty="0" smtClean="0">
                <a:solidFill>
                  <a:prstClr val="black"/>
                </a:solidFill>
                <a:latin typeface="微软雅黑" panose="020B0503020204020204" pitchFamily="34" charset="-122"/>
                <a:ea typeface="微软雅黑" panose="020B0503020204020204" pitchFamily="34" charset="-122"/>
              </a:rPr>
              <a:t>第二节 马克思主义科学性和革命性的统一</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5" name="左大括号 4"/>
          <p:cNvSpPr/>
          <p:nvPr/>
        </p:nvSpPr>
        <p:spPr>
          <a:xfrm>
            <a:off x="5844621" y="1916831"/>
            <a:ext cx="864096" cy="3816424"/>
          </a:xfrm>
          <a:prstGeom prst="leftBrace">
            <a:avLst>
              <a:gd name="adj1" fmla="val 57822"/>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6" name="TextBox 5"/>
          <p:cNvSpPr txBox="1"/>
          <p:nvPr/>
        </p:nvSpPr>
        <p:spPr>
          <a:xfrm>
            <a:off x="6708717" y="1916831"/>
            <a:ext cx="5291939" cy="461665"/>
          </a:xfrm>
          <a:prstGeom prst="rect">
            <a:avLst/>
          </a:prstGeom>
          <a:noFill/>
          <a:ln w="38100">
            <a:solidFill>
              <a:srgbClr val="C00000"/>
            </a:solidFill>
          </a:ln>
        </p:spPr>
        <p:txBody>
          <a:bodyPr wrap="square" rtlCol="0">
            <a:spAutoFit/>
          </a:bodyPr>
          <a:lstStyle/>
          <a:p>
            <a:r>
              <a:rPr lang="zh-CN" altLang="en-US" sz="2400" dirty="0" smtClean="0">
                <a:solidFill>
                  <a:prstClr val="black"/>
                </a:solidFill>
                <a:latin typeface="微软雅黑" panose="020B0503020204020204" pitchFamily="34" charset="-122"/>
                <a:ea typeface="微软雅黑" panose="020B0503020204020204" pitchFamily="34" charset="-122"/>
              </a:rPr>
              <a:t>一、马克思主义的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科学内涵</a:t>
            </a:r>
            <a:r>
              <a:rPr lang="zh-CN" altLang="en-US" sz="2400" dirty="0" smtClean="0">
                <a:solidFill>
                  <a:prstClr val="black"/>
                </a:solidFill>
                <a:latin typeface="微软雅黑" panose="020B0503020204020204" pitchFamily="34" charset="-122"/>
                <a:ea typeface="微软雅黑" panose="020B0503020204020204" pitchFamily="34" charset="-122"/>
              </a:rPr>
              <a:t>（定义）</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684535" y="2909189"/>
            <a:ext cx="5316121" cy="461665"/>
          </a:xfrm>
          <a:prstGeom prst="rect">
            <a:avLst/>
          </a:prstGeom>
          <a:noFill/>
          <a:ln w="38100">
            <a:solidFill>
              <a:srgbClr val="C00000"/>
            </a:solidFill>
          </a:ln>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二</a:t>
            </a:r>
            <a:r>
              <a:rPr lang="zh-CN" altLang="en-US" sz="2400" dirty="0" smtClean="0">
                <a:solidFill>
                  <a:prstClr val="black"/>
                </a:solidFill>
                <a:latin typeface="微软雅黑" panose="020B0503020204020204" pitchFamily="34" charset="-122"/>
                <a:ea typeface="微软雅黑" panose="020B0503020204020204" pitchFamily="34" charset="-122"/>
              </a:rPr>
              <a:t>、马克思主义的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理论特征</a:t>
            </a:r>
            <a:r>
              <a:rPr lang="zh-CN" altLang="en-US" sz="2400" dirty="0" smtClean="0">
                <a:solidFill>
                  <a:prstClr val="black"/>
                </a:solidFill>
                <a:latin typeface="微软雅黑" panose="020B0503020204020204" pitchFamily="34" charset="-122"/>
                <a:ea typeface="微软雅黑" panose="020B0503020204020204" pitchFamily="34" charset="-122"/>
              </a:rPr>
              <a:t>（特点）</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6690900" y="4043427"/>
            <a:ext cx="5309756" cy="461665"/>
          </a:xfrm>
          <a:prstGeom prst="rect">
            <a:avLst/>
          </a:prstGeom>
          <a:noFill/>
          <a:ln w="38100">
            <a:solidFill>
              <a:srgbClr val="C00000"/>
            </a:solidFill>
          </a:ln>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三</a:t>
            </a:r>
            <a:r>
              <a:rPr lang="zh-CN" altLang="en-US" sz="2400" dirty="0" smtClean="0">
                <a:solidFill>
                  <a:prstClr val="black"/>
                </a:solidFill>
                <a:latin typeface="微软雅黑" panose="020B0503020204020204" pitchFamily="34" charset="-122"/>
                <a:ea typeface="微软雅黑" panose="020B0503020204020204" pitchFamily="34" charset="-122"/>
              </a:rPr>
              <a:t>、马克思主义的</a:t>
            </a:r>
            <a:r>
              <a:rPr lang="zh-CN" altLang="en-US" sz="2400" b="1" dirty="0" smtClean="0">
                <a:solidFill>
                  <a:prstClr val="black"/>
                </a:solidFill>
                <a:latin typeface="微软雅黑" panose="020B0503020204020204" pitchFamily="34" charset="-122"/>
                <a:ea typeface="微软雅黑" panose="020B0503020204020204" pitchFamily="34" charset="-122"/>
              </a:rPr>
              <a:t>理论品质</a:t>
            </a:r>
            <a:r>
              <a:rPr lang="zh-CN" altLang="en-US" sz="2400" dirty="0" smtClean="0">
                <a:solidFill>
                  <a:prstClr val="black"/>
                </a:solidFill>
                <a:latin typeface="微软雅黑" panose="020B0503020204020204" pitchFamily="34" charset="-122"/>
                <a:ea typeface="微软雅黑" panose="020B0503020204020204" pitchFamily="34" charset="-122"/>
              </a:rPr>
              <a:t>（优点）</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6708717" y="5157192"/>
            <a:ext cx="5291939" cy="461665"/>
          </a:xfrm>
          <a:prstGeom prst="rect">
            <a:avLst/>
          </a:prstGeom>
          <a:noFill/>
          <a:ln w="38100">
            <a:solidFill>
              <a:srgbClr val="C00000"/>
            </a:solidFill>
          </a:ln>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四</a:t>
            </a:r>
            <a:r>
              <a:rPr lang="zh-CN" altLang="en-US" sz="2400" dirty="0" smtClean="0">
                <a:solidFill>
                  <a:srgbClr val="FF0000"/>
                </a:solidFill>
                <a:latin typeface="微软雅黑" panose="020B0503020204020204" pitchFamily="34" charset="-122"/>
                <a:ea typeface="微软雅黑" panose="020B0503020204020204" pitchFamily="34" charset="-122"/>
              </a:rPr>
              <a:t>、马克思主义的</a:t>
            </a:r>
            <a:r>
              <a:rPr lang="zh-CN" altLang="en-US" sz="2400" b="1" dirty="0" smtClean="0">
                <a:solidFill>
                  <a:srgbClr val="FF0000"/>
                </a:solidFill>
                <a:latin typeface="微软雅黑" panose="020B0503020204020204" pitchFamily="34" charset="-122"/>
                <a:ea typeface="微软雅黑" panose="020B0503020204020204" pitchFamily="34" charset="-122"/>
              </a:rPr>
              <a:t>社会理想</a:t>
            </a:r>
            <a:r>
              <a:rPr lang="zh-CN" altLang="en-US" sz="2400" dirty="0" smtClean="0">
                <a:solidFill>
                  <a:srgbClr val="FF0000"/>
                </a:solidFill>
                <a:latin typeface="微软雅黑" panose="020B0503020204020204" pitchFamily="34" charset="-122"/>
                <a:ea typeface="微软雅黑" panose="020B0503020204020204" pitchFamily="34" charset="-122"/>
              </a:rPr>
              <a:t>（目标）</a:t>
            </a:r>
            <a:endParaRPr lang="zh-CN" altLang="en-US" sz="2400"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390015" y="1442720"/>
            <a:ext cx="7393940" cy="460375"/>
          </a:xfrm>
          <a:prstGeom prst="rect">
            <a:avLst/>
          </a:prstGeom>
          <a:noFill/>
          <a:ln>
            <a:noFill/>
          </a:ln>
        </p:spPr>
        <p:txBody>
          <a:bodyPr wrap="square" rtlCol="0">
            <a:spAutoFit/>
          </a:bodyPr>
          <a:lstStyle/>
          <a:p>
            <a:pPr algn="just"/>
            <a:r>
              <a:rPr lang="zh-CN" altLang="en-US" sz="2400" dirty="0" smtClean="0">
                <a:latin typeface="微软雅黑" panose="020B0503020204020204" pitchFamily="34" charset="-122"/>
                <a:ea typeface="微软雅黑" panose="020B0503020204020204" pitchFamily="34" charset="-122"/>
              </a:rPr>
              <a:t>四、马克思主义</a:t>
            </a:r>
            <a:r>
              <a:rPr lang="zh-CN" altLang="en-US" sz="2400" dirty="0">
                <a:latin typeface="微软雅黑" panose="020B0503020204020204" pitchFamily="34" charset="-122"/>
                <a:ea typeface="微软雅黑" panose="020B0503020204020204" pitchFamily="34" charset="-122"/>
              </a:rPr>
              <a:t>的社会理想</a:t>
            </a:r>
            <a:r>
              <a:rPr lang="zh-CN" altLang="en-US" sz="2400" dirty="0">
                <a:latin typeface="微软雅黑" panose="020B0503020204020204" pitchFamily="34" charset="-122"/>
                <a:ea typeface="微软雅黑" panose="020B0503020204020204" pitchFamily="34" charset="-122"/>
                <a:sym typeface="+mn-ea"/>
              </a:rPr>
              <a:t>（目标）</a:t>
            </a:r>
            <a:endParaRPr lang="zh-CN" altLang="en-US" sz="2400" dirty="0" smtClean="0">
              <a:solidFill>
                <a:srgbClr val="FF0000"/>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850390" y="2292985"/>
            <a:ext cx="3726815" cy="2271395"/>
          </a:xfrm>
          <a:prstGeom prst="rect">
            <a:avLst/>
          </a:prstGeom>
        </p:spPr>
      </p:pic>
      <p:pic>
        <p:nvPicPr>
          <p:cNvPr id="3" name="图片 2"/>
          <p:cNvPicPr>
            <a:picLocks noChangeAspect="1"/>
          </p:cNvPicPr>
          <p:nvPr/>
        </p:nvPicPr>
        <p:blipFill>
          <a:blip r:embed="rId2"/>
          <a:stretch>
            <a:fillRect/>
          </a:stretch>
        </p:blipFill>
        <p:spPr>
          <a:xfrm>
            <a:off x="6637655" y="2292985"/>
            <a:ext cx="3514090" cy="2228215"/>
          </a:xfrm>
          <a:prstGeom prst="rect">
            <a:avLst/>
          </a:prstGeom>
        </p:spPr>
      </p:pic>
      <p:sp>
        <p:nvSpPr>
          <p:cNvPr id="5" name="文本框 4"/>
          <p:cNvSpPr txBox="1"/>
          <p:nvPr/>
        </p:nvSpPr>
        <p:spPr>
          <a:xfrm>
            <a:off x="1689100" y="5120005"/>
            <a:ext cx="9446895" cy="460375"/>
          </a:xfrm>
          <a:prstGeom prst="rect">
            <a:avLst/>
          </a:prstGeom>
          <a:noFill/>
        </p:spPr>
        <p:txBody>
          <a:bodyPr wrap="square" rtlCol="0">
            <a:spAutoFit/>
          </a:bodyPr>
          <a:lstStyle/>
          <a:p>
            <a:r>
              <a:rPr lang="zh-CN" altLang="en-US" sz="2400" u="sng">
                <a:solidFill>
                  <a:srgbClr val="FF0000"/>
                </a:solidFill>
                <a:latin typeface="微软雅黑" panose="020B0503020204020204" pitchFamily="34" charset="-122"/>
                <a:ea typeface="微软雅黑" panose="020B0503020204020204" pitchFamily="34" charset="-122"/>
              </a:rPr>
              <a:t>马克思主义社会理想</a:t>
            </a:r>
            <a:r>
              <a:rPr lang="zh-CN" altLang="en-US" sz="2400">
                <a:latin typeface="微软雅黑" panose="020B0503020204020204" pitchFamily="34" charset="-122"/>
                <a:ea typeface="微软雅黑" panose="020B0503020204020204" pitchFamily="34" charset="-122"/>
              </a:rPr>
              <a:t>：推翻资本主义，实现社会主义和共产主义</a:t>
            </a:r>
            <a:endParaRPr lang="zh-CN" altLang="en-US" sz="2400">
              <a:latin typeface="微软雅黑" panose="020B0503020204020204" pitchFamily="34" charset="-122"/>
              <a:ea typeface="微软雅黑" panose="020B0503020204020204" pitchFamily="34" charset="-122"/>
            </a:endParaRPr>
          </a:p>
        </p:txBody>
      </p:sp>
      <p:sp>
        <p:nvSpPr>
          <p:cNvPr id="4" name="文本框 3"/>
          <p:cNvSpPr txBox="1"/>
          <p:nvPr/>
        </p:nvSpPr>
        <p:spPr>
          <a:xfrm>
            <a:off x="1205230" y="591820"/>
            <a:ext cx="7578725" cy="521970"/>
          </a:xfrm>
          <a:prstGeom prst="rect">
            <a:avLst/>
          </a:prstGeom>
          <a:noFill/>
        </p:spPr>
        <p:txBody>
          <a:bodyPr wrap="square" rtlCol="0">
            <a:spAutoFit/>
          </a:bodyPr>
          <a:lstStyle/>
          <a:p>
            <a:r>
              <a:rPr lang="zh-CN" altLang="en-US" sz="2800" b="1">
                <a:latin typeface="微软雅黑" panose="020B0503020204020204" pitchFamily="34" charset="-122"/>
                <a:ea typeface="微软雅黑" panose="020B0503020204020204" pitchFamily="34" charset="-122"/>
                <a:sym typeface="+mn-ea"/>
              </a:rPr>
              <a:t>第二节：马克思主义科学性与革命性的统一</a:t>
            </a:r>
            <a:endParaRPr lang="zh-CN" altLang="en-US" sz="2800" b="1">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064895" y="2226310"/>
            <a:ext cx="10956290" cy="3321685"/>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lIns="91428" tIns="45718" rIns="91428" bIns="45718" rtlCol="0">
            <a:spAutoFit/>
          </a:bodyPr>
          <a:lstStyle/>
          <a:p>
            <a:pPr>
              <a:lnSpc>
                <a:spcPct val="150000"/>
              </a:lnSpc>
            </a:pPr>
            <a:r>
              <a:rPr lang="zh-CN" altLang="en-US" sz="2800" b="1" dirty="0">
                <a:solidFill>
                  <a:srgbClr val="C00000"/>
                </a:solidFill>
                <a:latin typeface="华文中宋" panose="02010600040101010101" charset="-122"/>
                <a:ea typeface="华文中宋" panose="02010600040101010101" charset="-122"/>
                <a:sym typeface="微软雅黑" panose="020B0503020204020204" pitchFamily="34" charset="-122"/>
              </a:rPr>
              <a:t>社会理想</a:t>
            </a:r>
            <a:r>
              <a:rPr lang="zh-CN" altLang="en-US" sz="2800" b="1" dirty="0">
                <a:solidFill>
                  <a:schemeClr val="tx1"/>
                </a:solidFill>
                <a:latin typeface="华文中宋" panose="02010600040101010101" charset="-122"/>
                <a:ea typeface="华文中宋" panose="02010600040101010101" charset="-122"/>
                <a:sym typeface="微软雅黑" panose="020B0503020204020204" pitchFamily="34" charset="-122"/>
              </a:rPr>
              <a:t>：</a:t>
            </a:r>
            <a:endParaRPr lang="en-US" altLang="zh-CN" sz="2800" b="1" dirty="0">
              <a:solidFill>
                <a:schemeClr val="tx1"/>
              </a:solidFill>
              <a:latin typeface="华文中宋" panose="02010600040101010101" charset="-122"/>
              <a:ea typeface="华文中宋" panose="02010600040101010101" charset="-122"/>
              <a:sym typeface="微软雅黑" panose="020B0503020204020204" pitchFamily="34" charset="-122"/>
            </a:endParaRPr>
          </a:p>
          <a:p>
            <a:pPr>
              <a:lnSpc>
                <a:spcPct val="150000"/>
              </a:lnSpc>
            </a:pPr>
            <a:r>
              <a:rPr lang="zh-CN" altLang="en-US" sz="2800" dirty="0">
                <a:solidFill>
                  <a:srgbClr val="FF0000"/>
                </a:solidFill>
                <a:latin typeface="华文中宋" panose="02010600040101010101" charset="-122"/>
                <a:ea typeface="华文中宋" panose="02010600040101010101" charset="-122"/>
                <a:sym typeface="微软雅黑" panose="020B0503020204020204" pitchFamily="34" charset="-122"/>
              </a:rPr>
              <a:t>最高</a:t>
            </a:r>
            <a:r>
              <a:rPr lang="zh-CN" altLang="en-US" sz="2800" dirty="0">
                <a:solidFill>
                  <a:schemeClr val="tx1"/>
                </a:solidFill>
                <a:latin typeface="华文中宋" panose="02010600040101010101" charset="-122"/>
                <a:ea typeface="华文中宋" panose="02010600040101010101" charset="-122"/>
                <a:sym typeface="微软雅黑" panose="020B0503020204020204" pitchFamily="34" charset="-122"/>
              </a:rPr>
              <a:t>（长期）理想：</a:t>
            </a:r>
            <a:r>
              <a:rPr lang="zh-CN" altLang="en-US" sz="2800" dirty="0">
                <a:solidFill>
                  <a:srgbClr val="FF0000"/>
                </a:solidFill>
                <a:latin typeface="华文中宋" panose="02010600040101010101" charset="-122"/>
                <a:ea typeface="华文中宋" panose="02010600040101010101" charset="-122"/>
                <a:sym typeface="微软雅黑" panose="020B0503020204020204" pitchFamily="34" charset="-122"/>
              </a:rPr>
              <a:t>共产</a:t>
            </a:r>
            <a:r>
              <a:rPr lang="zh-CN" altLang="en-US" sz="2800" dirty="0">
                <a:solidFill>
                  <a:schemeClr val="tx1"/>
                </a:solidFill>
                <a:latin typeface="华文中宋" panose="02010600040101010101" charset="-122"/>
                <a:ea typeface="华文中宋" panose="02010600040101010101" charset="-122"/>
                <a:sym typeface="微软雅黑" panose="020B0503020204020204" pitchFamily="34" charset="-122"/>
              </a:rPr>
              <a:t>主义（</a:t>
            </a:r>
            <a:r>
              <a:rPr lang="zh-CN" altLang="en-US" sz="2800" dirty="0">
                <a:solidFill>
                  <a:srgbClr val="FF0000"/>
                </a:solidFill>
                <a:latin typeface="华文中宋" panose="02010600040101010101" charset="-122"/>
                <a:ea typeface="华文中宋" panose="02010600040101010101" charset="-122"/>
                <a:sym typeface="微软雅黑" panose="020B0503020204020204" pitchFamily="34" charset="-122"/>
              </a:rPr>
              <a:t>根本方向</a:t>
            </a:r>
            <a:r>
              <a:rPr lang="zh-CN" altLang="en-US" sz="2800" dirty="0">
                <a:solidFill>
                  <a:schemeClr val="tx1"/>
                </a:solidFill>
                <a:latin typeface="华文中宋" panose="02010600040101010101" charset="-122"/>
                <a:ea typeface="华文中宋" panose="02010600040101010101" charset="-122"/>
                <a:sym typeface="微软雅黑" panose="020B0503020204020204" pitchFamily="34" charset="-122"/>
              </a:rPr>
              <a:t>）</a:t>
            </a:r>
            <a:endParaRPr lang="zh-CN" altLang="en-US" sz="2800" dirty="0">
              <a:solidFill>
                <a:schemeClr val="tx1"/>
              </a:solidFill>
              <a:latin typeface="华文中宋" panose="02010600040101010101" charset="-122"/>
              <a:ea typeface="华文中宋" panose="02010600040101010101" charset="-122"/>
              <a:sym typeface="微软雅黑" panose="020B0503020204020204" pitchFamily="34" charset="-122"/>
            </a:endParaRPr>
          </a:p>
          <a:p>
            <a:pPr>
              <a:lnSpc>
                <a:spcPct val="150000"/>
              </a:lnSpc>
            </a:pPr>
            <a:endParaRPr lang="zh-CN" altLang="en-US" sz="2800" dirty="0">
              <a:solidFill>
                <a:schemeClr val="tx1"/>
              </a:solidFill>
              <a:latin typeface="华文中宋" panose="02010600040101010101" charset="-122"/>
              <a:ea typeface="华文中宋" panose="02010600040101010101" charset="-122"/>
              <a:sym typeface="微软雅黑" panose="020B0503020204020204" pitchFamily="34" charset="-122"/>
            </a:endParaRPr>
          </a:p>
          <a:p>
            <a:pPr>
              <a:lnSpc>
                <a:spcPct val="150000"/>
              </a:lnSpc>
            </a:pPr>
            <a:r>
              <a:rPr lang="zh-CN" altLang="en-US" sz="2800" dirty="0">
                <a:solidFill>
                  <a:srgbClr val="FF0000"/>
                </a:solidFill>
                <a:latin typeface="华文中宋" panose="02010600040101010101" charset="-122"/>
                <a:ea typeface="华文中宋" panose="02010600040101010101" charset="-122"/>
                <a:sym typeface="微软雅黑" panose="020B0503020204020204" pitchFamily="34" charset="-122"/>
              </a:rPr>
              <a:t>共同</a:t>
            </a:r>
            <a:r>
              <a:rPr lang="zh-CN" altLang="en-US" sz="2800" dirty="0">
                <a:solidFill>
                  <a:schemeClr val="tx1"/>
                </a:solidFill>
                <a:latin typeface="华文中宋" panose="02010600040101010101" charset="-122"/>
                <a:ea typeface="华文中宋" panose="02010600040101010101" charset="-122"/>
                <a:sym typeface="微软雅黑" panose="020B0503020204020204" pitchFamily="34" charset="-122"/>
              </a:rPr>
              <a:t>（近期）理想：</a:t>
            </a:r>
            <a:r>
              <a:rPr lang="zh-CN" altLang="en-US" sz="2800" dirty="0">
                <a:solidFill>
                  <a:srgbClr val="FF0000"/>
                </a:solidFill>
                <a:latin typeface="华文中宋" panose="02010600040101010101" charset="-122"/>
                <a:ea typeface="华文中宋" panose="02010600040101010101" charset="-122"/>
                <a:sym typeface="微软雅黑" panose="020B0503020204020204" pitchFamily="34" charset="-122"/>
              </a:rPr>
              <a:t>中国特色社会主义</a:t>
            </a:r>
            <a:r>
              <a:rPr lang="zh-CN" altLang="en-US" sz="2800" b="1" dirty="0">
                <a:solidFill>
                  <a:schemeClr val="tx1"/>
                </a:solidFill>
                <a:latin typeface="华文中宋" panose="02010600040101010101" charset="-122"/>
                <a:ea typeface="华文中宋" panose="02010600040101010101" charset="-122"/>
                <a:sym typeface="微软雅黑" panose="020B0503020204020204" pitchFamily="34" charset="-122"/>
              </a:rPr>
              <a:t> （</a:t>
            </a:r>
            <a:r>
              <a:rPr lang="zh-CN" altLang="en-US" sz="2800">
                <a:solidFill>
                  <a:srgbClr val="FF0000"/>
                </a:solidFill>
                <a:latin typeface="华文中宋" panose="02010600040101010101" charset="-122"/>
                <a:ea typeface="华文中宋" panose="02010600040101010101" charset="-122"/>
                <a:sym typeface="+mn-ea"/>
              </a:rPr>
              <a:t>必经阶段、必要基础</a:t>
            </a:r>
            <a:r>
              <a:rPr lang="zh-CN" altLang="en-US" sz="2800" b="1" dirty="0">
                <a:solidFill>
                  <a:schemeClr val="tx1"/>
                </a:solidFill>
                <a:latin typeface="华文中宋" panose="02010600040101010101" charset="-122"/>
                <a:ea typeface="华文中宋" panose="02010600040101010101" charset="-122"/>
                <a:sym typeface="微软雅黑" panose="020B0503020204020204" pitchFamily="34" charset="-122"/>
              </a:rPr>
              <a:t>）</a:t>
            </a:r>
            <a:endParaRPr lang="zh-CN" altLang="en-US" sz="2800" b="1" dirty="0">
              <a:solidFill>
                <a:schemeClr val="tx1"/>
              </a:solidFill>
              <a:latin typeface="华文中宋" panose="02010600040101010101" charset="-122"/>
              <a:ea typeface="华文中宋" panose="02010600040101010101" charset="-122"/>
              <a:sym typeface="微软雅黑" panose="020B0503020204020204" pitchFamily="34" charset="-122"/>
            </a:endParaRPr>
          </a:p>
          <a:p>
            <a:pPr>
              <a:lnSpc>
                <a:spcPct val="150000"/>
              </a:lnSpc>
            </a:pPr>
            <a:r>
              <a:rPr lang="zh-CN" altLang="en-US" sz="2800" b="1" dirty="0">
                <a:solidFill>
                  <a:schemeClr val="tx1"/>
                </a:solidFill>
                <a:latin typeface="华文中宋" panose="02010600040101010101" charset="-122"/>
                <a:ea typeface="华文中宋" panose="02010600040101010101" charset="-122"/>
                <a:sym typeface="微软雅黑" panose="020B0503020204020204" pitchFamily="34" charset="-122"/>
              </a:rPr>
              <a:t>               </a:t>
            </a:r>
            <a:r>
              <a:rPr lang="zh-CN" altLang="en-US" sz="2000" dirty="0">
                <a:solidFill>
                  <a:schemeClr val="tx1"/>
                </a:solidFill>
                <a:latin typeface="华文中宋" panose="02010600040101010101" charset="-122"/>
                <a:ea typeface="华文中宋" panose="02010600040101010101" charset="-122"/>
                <a:sym typeface="微软雅黑" panose="020B0503020204020204" pitchFamily="34" charset="-122"/>
              </a:rPr>
              <a:t>（ 把我国建成富强、民主、文明、和谐、美丽的社会主义现代化国家 ）</a:t>
            </a:r>
            <a:r>
              <a:rPr lang="zh-CN" altLang="en-US" sz="2000" dirty="0">
                <a:solidFill>
                  <a:srgbClr val="C00000"/>
                </a:solidFill>
                <a:latin typeface="华文中宋" panose="02010600040101010101" charset="-122"/>
                <a:ea typeface="华文中宋" panose="02010600040101010101" charset="-122"/>
                <a:sym typeface="微软雅黑" panose="020B0503020204020204" pitchFamily="34" charset="-122"/>
              </a:rPr>
              <a:t>      </a:t>
            </a:r>
            <a:endParaRPr lang="zh-CN" altLang="en-US" sz="2000" dirty="0">
              <a:solidFill>
                <a:srgbClr val="C00000"/>
              </a:solidFill>
              <a:latin typeface="华文中宋" panose="02010600040101010101" charset="-122"/>
              <a:ea typeface="华文中宋" panose="02010600040101010101" charset="-122"/>
              <a:sym typeface="微软雅黑" panose="020B0503020204020204" pitchFamily="34" charset="-122"/>
            </a:endParaRPr>
          </a:p>
        </p:txBody>
      </p:sp>
      <p:sp>
        <p:nvSpPr>
          <p:cNvPr id="5" name="文本框 2"/>
          <p:cNvSpPr txBox="1"/>
          <p:nvPr>
            <p:custDataLst>
              <p:tags r:id="rId1"/>
            </p:custDataLst>
          </p:nvPr>
        </p:nvSpPr>
        <p:spPr>
          <a:xfrm>
            <a:off x="1064717" y="895122"/>
            <a:ext cx="7848872" cy="1600812"/>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华文中宋" panose="02010600040101010101" charset="-122"/>
                <a:ea typeface="华文中宋" panose="02010600040101010101" charset="-122"/>
              </a:rPr>
              <a:t>【</a:t>
            </a:r>
            <a:r>
              <a:rPr lang="zh-CN" altLang="en-US" sz="2400" dirty="0" smtClean="0">
                <a:solidFill>
                  <a:schemeClr val="tx1"/>
                </a:solidFill>
                <a:latin typeface="华文中宋" panose="02010600040101010101" charset="-122"/>
                <a:ea typeface="华文中宋" panose="02010600040101010101" charset="-122"/>
              </a:rPr>
              <a:t>知识点</a:t>
            </a:r>
            <a:r>
              <a:rPr lang="en-US" altLang="zh-CN" sz="2400" dirty="0" smtClean="0">
                <a:solidFill>
                  <a:schemeClr val="tx1"/>
                </a:solidFill>
                <a:latin typeface="华文中宋" panose="02010600040101010101" charset="-122"/>
                <a:ea typeface="华文中宋" panose="02010600040101010101" charset="-122"/>
              </a:rPr>
              <a:t>4】</a:t>
            </a:r>
            <a:r>
              <a:rPr lang="zh-CN" altLang="en-US" sz="2400" dirty="0" smtClean="0">
                <a:solidFill>
                  <a:schemeClr val="tx1"/>
                </a:solidFill>
                <a:latin typeface="华文中宋" panose="02010600040101010101" charset="-122"/>
                <a:ea typeface="华文中宋" panose="02010600040101010101" charset="-122"/>
              </a:rPr>
              <a:t>马克思主义</a:t>
            </a:r>
            <a:r>
              <a:rPr lang="zh-CN" altLang="en-US" sz="2400" dirty="0">
                <a:solidFill>
                  <a:schemeClr val="tx1"/>
                </a:solidFill>
                <a:latin typeface="华文中宋" panose="02010600040101010101" charset="-122"/>
                <a:ea typeface="华文中宋" panose="02010600040101010101" charset="-122"/>
              </a:rPr>
              <a:t>的社会理想（目标</a:t>
            </a:r>
            <a:r>
              <a:rPr lang="zh-CN" altLang="en-US" sz="2400" dirty="0" smtClean="0">
                <a:solidFill>
                  <a:schemeClr val="tx1"/>
                </a:solidFill>
                <a:latin typeface="华文中宋" panose="02010600040101010101" charset="-122"/>
                <a:ea typeface="华文中宋" panose="02010600040101010101" charset="-122"/>
              </a:rPr>
              <a:t>）【选择】</a:t>
            </a:r>
            <a:endParaRPr lang="zh-CN" altLang="en-US" sz="2400" dirty="0">
              <a:solidFill>
                <a:schemeClr val="tx1"/>
              </a:solidFill>
              <a:latin typeface="华文中宋" panose="02010600040101010101" charset="-122"/>
              <a:ea typeface="华文中宋" panose="02010600040101010101" charset="-122"/>
            </a:endParaRPr>
          </a:p>
        </p:txBody>
      </p:sp>
      <p:sp>
        <p:nvSpPr>
          <p:cNvPr id="4" name="标题 1"/>
          <p:cNvSpPr>
            <a:spLocks noGrp="1"/>
          </p:cNvSpPr>
          <p:nvPr/>
        </p:nvSpPr>
        <p:spPr>
          <a:xfrm>
            <a:off x="1064895" y="588010"/>
            <a:ext cx="10515600" cy="1325563"/>
          </a:xfrm>
          <a:prstGeom prst="rect">
            <a:avLst/>
          </a:prstGeom>
        </p:spPr>
        <p:txBody>
          <a:bodyPr lIns="91430" tIns="45718" rIns="91430" bIns="45718"/>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a:t>第二节  马克思主义科学性和革命性的统一</a:t>
            </a:r>
            <a:endParaRPr lang="zh-CN" altLang="en-US"/>
          </a:p>
        </p:txBody>
      </p:sp>
      <p:sp>
        <p:nvSpPr>
          <p:cNvPr id="3" name="上箭头 2"/>
          <p:cNvSpPr/>
          <p:nvPr/>
        </p:nvSpPr>
        <p:spPr>
          <a:xfrm>
            <a:off x="5015865" y="3573145"/>
            <a:ext cx="276860" cy="720090"/>
          </a:xfrm>
          <a:prstGeom prst="up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左大括号 1"/>
          <p:cNvSpPr/>
          <p:nvPr/>
        </p:nvSpPr>
        <p:spPr>
          <a:xfrm>
            <a:off x="677545" y="3152775"/>
            <a:ext cx="387350" cy="1736725"/>
          </a:xfrm>
          <a:prstGeom prst="leftBrace">
            <a:avLst>
              <a:gd name="adj1" fmla="val 57822"/>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1768327" y="2420888"/>
            <a:ext cx="7298055" cy="4509135"/>
          </a:xfrm>
          <a:prstGeom prst="rect">
            <a:avLst/>
          </a:prstGeom>
        </p:spPr>
        <p:txBody>
          <a:bodyPr vert="horz" lIns="91440" tIns="45720" rIns="91440" bIns="45720" rtlCol="0">
            <a:normAutofit/>
          </a:bodyPr>
          <a:lstStyle>
            <a:lvl1pPr marL="285750" indent="-285750" algn="just" defTabSz="685800" rtl="0" eaLnBrk="1" latinLnBrk="0" hangingPunct="1">
              <a:spcBef>
                <a:spcPts val="300"/>
              </a:spcBef>
              <a:spcAft>
                <a:spcPts val="300"/>
              </a:spcAft>
              <a:buClrTx/>
              <a:buSzPct val="100000"/>
              <a:buFont typeface="Arial" panose="020B0604020202020204" pitchFamily="34" charset="0"/>
              <a:buChar char="•"/>
              <a:defRPr sz="2400" kern="1200" baseline="0">
                <a:solidFill>
                  <a:schemeClr val="bg2"/>
                </a:solidFill>
                <a:latin typeface="Arial" panose="020B0604020202020204" pitchFamily="34" charset="0"/>
                <a:ea typeface="黑体" panose="02010609060101010101" pitchFamily="49" charset="-122"/>
                <a:cs typeface="+mn-cs"/>
              </a:defRPr>
            </a:lvl1pPr>
            <a:lvl2pPr marL="0" indent="0" algn="just" defTabSz="685800" rtl="0" eaLnBrk="1" latinLnBrk="0" hangingPunct="1">
              <a:lnSpc>
                <a:spcPct val="150000"/>
              </a:lnSpc>
              <a:spcBef>
                <a:spcPts val="600"/>
              </a:spcBef>
              <a:spcAft>
                <a:spcPts val="600"/>
              </a:spcAft>
              <a:buClr>
                <a:schemeClr val="accent2">
                  <a:lumMod val="60000"/>
                  <a:lumOff val="40000"/>
                </a:schemeClr>
              </a:buClr>
              <a:buFont typeface="幼圆" panose="02010509060101010101" pitchFamily="49" charset="-122"/>
              <a:buNone/>
              <a:defRPr sz="1800" kern="1200" baseline="0">
                <a:solidFill>
                  <a:schemeClr val="bg2"/>
                </a:solidFill>
                <a:latin typeface="Arial" panose="020B0604020202020204" pitchFamily="34" charset="0"/>
                <a:ea typeface="黑体" panose="02010609060101010101" pitchFamily="49" charset="-122"/>
                <a:cs typeface="+mn-cs"/>
              </a:defRPr>
            </a:lvl2pPr>
            <a:lvl3pPr marL="857250" indent="-171450" algn="l" defTabSz="685800" rtl="0" eaLnBrk="1" latinLnBrk="0" hangingPunct="1">
              <a:spcBef>
                <a:spcPts val="300"/>
              </a:spcBef>
              <a:spcAft>
                <a:spcPts val="300"/>
              </a:spcAft>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00" indent="-571500" algn="l">
              <a:lnSpc>
                <a:spcPct val="200000"/>
              </a:lnSpc>
              <a:buFont typeface="+mj-lt"/>
              <a:buAutoNum type="romanUcPeriod"/>
            </a:pPr>
            <a:r>
              <a:rPr lang="zh-CN" altLang="en-US" sz="3200" dirty="0">
                <a:solidFill>
                  <a:schemeClr val="tx1"/>
                </a:solidFill>
              </a:rPr>
              <a:t>马克思主义的产生和发展</a:t>
            </a:r>
            <a:endParaRPr lang="zh-CN" altLang="en-US" sz="3200" dirty="0">
              <a:solidFill>
                <a:schemeClr val="tx1"/>
              </a:solidFill>
            </a:endParaRPr>
          </a:p>
          <a:p>
            <a:pPr marL="571500" indent="-571500" algn="l">
              <a:lnSpc>
                <a:spcPct val="200000"/>
              </a:lnSpc>
              <a:buFont typeface="+mj-lt"/>
              <a:buAutoNum type="romanUcPeriod"/>
            </a:pPr>
            <a:r>
              <a:rPr lang="zh-CN" altLang="en-US" sz="3200" dirty="0">
                <a:solidFill>
                  <a:schemeClr val="tx1"/>
                </a:solidFill>
              </a:rPr>
              <a:t>马克思主义科学性和革命性的统一</a:t>
            </a:r>
            <a:endParaRPr lang="zh-CN" altLang="en-US" sz="3200" dirty="0">
              <a:solidFill>
                <a:schemeClr val="tx1"/>
              </a:solidFill>
            </a:endParaRPr>
          </a:p>
          <a:p>
            <a:pPr marL="571500" indent="-571500" algn="l">
              <a:lnSpc>
                <a:spcPct val="200000"/>
              </a:lnSpc>
              <a:buFont typeface="+mj-lt"/>
              <a:buAutoNum type="romanUcPeriod"/>
            </a:pPr>
            <a:r>
              <a:rPr lang="zh-CN" altLang="en-US" sz="3200" dirty="0">
                <a:solidFill>
                  <a:schemeClr val="tx1"/>
                </a:solidFill>
              </a:rPr>
              <a:t>学习、运用和发展马克思主义</a:t>
            </a:r>
            <a:endParaRPr lang="zh-CN" altLang="en-US" sz="3200" dirty="0">
              <a:solidFill>
                <a:schemeClr val="tx1"/>
              </a:solidFill>
            </a:endParaRPr>
          </a:p>
        </p:txBody>
      </p:sp>
      <p:grpSp>
        <p:nvGrpSpPr>
          <p:cNvPr id="6" name="组合 5"/>
          <p:cNvGrpSpPr/>
          <p:nvPr/>
        </p:nvGrpSpPr>
        <p:grpSpPr>
          <a:xfrm>
            <a:off x="1055440" y="188640"/>
            <a:ext cx="10422255" cy="934085"/>
            <a:chOff x="3988" y="4665"/>
            <a:chExt cx="11228" cy="1471"/>
          </a:xfrm>
        </p:grpSpPr>
        <p:sp>
          <p:nvSpPr>
            <p:cNvPr id="7" name="矩形 6"/>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方正清刻本悦宋简体" panose="02000000000000000000" pitchFamily="2" charset="-122"/>
                  <a:ea typeface="方正清刻本悦宋简体" panose="02000000000000000000" pitchFamily="2" charset="-122"/>
                </a:rPr>
                <a:t>绪论：马克思主义是</a:t>
              </a:r>
              <a:r>
                <a:rPr lang="zh-CN" altLang="en-US" sz="2800" b="1" dirty="0" smtClean="0">
                  <a:latin typeface="方正清刻本悦宋简体" panose="02000000000000000000" pitchFamily="2" charset="-122"/>
                  <a:ea typeface="方正清刻本悦宋简体" panose="02000000000000000000" pitchFamily="2" charset="-122"/>
                </a:rPr>
                <a:t>关于</a:t>
              </a:r>
              <a:r>
                <a:rPr lang="zh-CN" altLang="en-US" sz="2800" b="1" dirty="0">
                  <a:latin typeface="方正清刻本悦宋简体" panose="02000000000000000000" pitchFamily="2" charset="-122"/>
                  <a:ea typeface="方正清刻本悦宋简体" panose="02000000000000000000" pitchFamily="2" charset="-122"/>
                </a:rPr>
                <a:t>工人</a:t>
              </a:r>
              <a:r>
                <a:rPr lang="zh-CN" altLang="en-US" sz="2800" b="1" dirty="0" smtClean="0">
                  <a:latin typeface="方正清刻本悦宋简体" panose="02000000000000000000" pitchFamily="2" charset="-122"/>
                  <a:ea typeface="方正清刻本悦宋简体" panose="02000000000000000000" pitchFamily="2" charset="-122"/>
                </a:rPr>
                <a:t>阶级</a:t>
              </a:r>
              <a:r>
                <a:rPr lang="zh-CN" altLang="en-US" sz="2800" b="1" dirty="0">
                  <a:latin typeface="方正清刻本悦宋简体" panose="02000000000000000000" pitchFamily="2" charset="-122"/>
                  <a:ea typeface="方正清刻本悦宋简体" panose="02000000000000000000" pitchFamily="2" charset="-122"/>
                </a:rPr>
                <a:t>和人类解放的科学</a:t>
              </a:r>
              <a:endParaRPr lang="zh-CN" altLang="en-US" sz="2800" b="1" dirty="0">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3" name="椭圆 12"/>
          <p:cNvSpPr/>
          <p:nvPr>
            <p:custDataLst>
              <p:tags r:id="rId1"/>
            </p:custDataLst>
          </p:nvPr>
        </p:nvSpPr>
        <p:spPr>
          <a:xfrm>
            <a:off x="9145484" y="3510050"/>
            <a:ext cx="1614683" cy="1392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what</a:t>
            </a:r>
            <a:r>
              <a:rPr lang="zh-CN" altLang="en-US"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椭圆 13"/>
          <p:cNvSpPr/>
          <p:nvPr>
            <p:custDataLst>
              <p:tags r:id="rId2"/>
            </p:custDataLst>
          </p:nvPr>
        </p:nvSpPr>
        <p:spPr>
          <a:xfrm>
            <a:off x="9066382" y="2208774"/>
            <a:ext cx="1614683" cy="1392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Why?</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椭圆 14"/>
          <p:cNvSpPr/>
          <p:nvPr>
            <p:custDataLst>
              <p:tags r:id="rId3"/>
            </p:custDataLst>
          </p:nvPr>
        </p:nvSpPr>
        <p:spPr>
          <a:xfrm>
            <a:off x="9224586" y="4845373"/>
            <a:ext cx="1614683" cy="1392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how</a:t>
            </a:r>
            <a:r>
              <a:rPr lang="zh-CN" altLang="en-US"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25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1" cstate="print"/>
          <a:srcRect/>
          <a:stretch>
            <a:fillRect/>
          </a:stretch>
        </p:blipFill>
        <p:spPr bwMode="auto">
          <a:xfrm>
            <a:off x="1044125" y="908720"/>
            <a:ext cx="8004203" cy="4062512"/>
          </a:xfrm>
          <a:prstGeom prst="rect">
            <a:avLst/>
          </a:prstGeom>
          <a:noFill/>
          <a:ln w="9525">
            <a:noFill/>
            <a:miter lim="800000"/>
            <a:headEnd/>
            <a:tailEnd/>
          </a:ln>
        </p:spPr>
      </p:pic>
      <p:sp>
        <p:nvSpPr>
          <p:cNvPr id="8" name="TextBox 7"/>
          <p:cNvSpPr txBox="1"/>
          <p:nvPr/>
        </p:nvSpPr>
        <p:spPr>
          <a:xfrm>
            <a:off x="9048328" y="4221088"/>
            <a:ext cx="2736304" cy="400105"/>
          </a:xfrm>
          <a:prstGeom prst="rect">
            <a:avLst/>
          </a:prstGeom>
          <a:noFill/>
        </p:spPr>
        <p:txBody>
          <a:bodyPr vert="horz" wrap="square" lIns="91430" tIns="45718" rIns="91430" bIns="45718" rtlCol="0">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必经阶段，必要基础</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202899" y="1448697"/>
            <a:ext cx="1296144" cy="400105"/>
          </a:xfrm>
          <a:prstGeom prst="rect">
            <a:avLst/>
          </a:prstGeom>
          <a:noFill/>
        </p:spPr>
        <p:txBody>
          <a:bodyPr wrap="square" lIns="91430" tIns="45718" rIns="91430" bIns="45718" rtlCol="0">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根本方向</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2" name="下箭头 11"/>
          <p:cNvSpPr/>
          <p:nvPr/>
        </p:nvSpPr>
        <p:spPr>
          <a:xfrm rot="10800000">
            <a:off x="6240016" y="2276872"/>
            <a:ext cx="504056" cy="1728192"/>
          </a:xfrm>
          <a:prstGeom prst="down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30" tIns="45718" rIns="91430" bIns="45718"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064895" y="2226310"/>
            <a:ext cx="10956290" cy="3136900"/>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lIns="91428" tIns="45718" rIns="91428" bIns="45718" rtlCol="0">
            <a:spAutoFit/>
          </a:bodyPr>
          <a:lstStyle/>
          <a:p>
            <a:pPr>
              <a:lnSpc>
                <a:spcPct val="150000"/>
              </a:lnSpc>
            </a:pPr>
            <a:r>
              <a:rPr lang="zh-CN" altLang="en-US" sz="2800" b="1" dirty="0">
                <a:solidFill>
                  <a:srgbClr val="C00000"/>
                </a:solidFill>
                <a:latin typeface="华文中宋" panose="02010600040101010101" charset="-122"/>
                <a:ea typeface="华文中宋" panose="02010600040101010101" charset="-122"/>
                <a:sym typeface="微软雅黑" panose="020B0503020204020204" pitchFamily="34" charset="-122"/>
              </a:rPr>
              <a:t>社会理想</a:t>
            </a:r>
            <a:r>
              <a:rPr lang="zh-CN" altLang="en-US" sz="2800" b="1" dirty="0">
                <a:solidFill>
                  <a:schemeClr val="tx1"/>
                </a:solidFill>
                <a:latin typeface="华文中宋" panose="02010600040101010101" charset="-122"/>
                <a:ea typeface="华文中宋" panose="02010600040101010101" charset="-122"/>
                <a:sym typeface="微软雅黑" panose="020B0503020204020204" pitchFamily="34" charset="-122"/>
              </a:rPr>
              <a:t>：</a:t>
            </a:r>
            <a:endParaRPr lang="zh-CN" altLang="en-US" sz="2800" b="1" dirty="0">
              <a:solidFill>
                <a:schemeClr val="tx1"/>
              </a:solidFill>
              <a:latin typeface="华文中宋" panose="02010600040101010101" charset="-122"/>
              <a:ea typeface="华文中宋" panose="02010600040101010101" charset="-122"/>
              <a:sym typeface="微软雅黑" panose="020B0503020204020204" pitchFamily="34" charset="-122"/>
            </a:endParaRPr>
          </a:p>
          <a:p>
            <a:pPr>
              <a:lnSpc>
                <a:spcPct val="150000"/>
              </a:lnSpc>
            </a:pPr>
            <a:r>
              <a:rPr lang="zh-CN" altLang="en-US" sz="2800" dirty="0">
                <a:solidFill>
                  <a:srgbClr val="FF0000"/>
                </a:solidFill>
                <a:latin typeface="华文中宋" panose="02010600040101010101" charset="-122"/>
                <a:ea typeface="华文中宋" panose="02010600040101010101" charset="-122"/>
                <a:sym typeface="微软雅黑" panose="020B0503020204020204" pitchFamily="34" charset="-122"/>
              </a:rPr>
              <a:t>共同</a:t>
            </a:r>
            <a:r>
              <a:rPr lang="zh-CN" altLang="en-US" sz="2800" dirty="0">
                <a:solidFill>
                  <a:schemeClr val="tx1"/>
                </a:solidFill>
                <a:latin typeface="华文中宋" panose="02010600040101010101" charset="-122"/>
                <a:ea typeface="华文中宋" panose="02010600040101010101" charset="-122"/>
                <a:sym typeface="微软雅黑" panose="020B0503020204020204" pitchFamily="34" charset="-122"/>
              </a:rPr>
              <a:t>理想是（       ），是必经（       ），是必要（       ）</a:t>
            </a:r>
            <a:endParaRPr lang="zh-CN" altLang="en-US" sz="2800" dirty="0">
              <a:solidFill>
                <a:schemeClr val="tx1"/>
              </a:solidFill>
              <a:latin typeface="华文中宋" panose="02010600040101010101" charset="-122"/>
              <a:ea typeface="华文中宋" panose="02010600040101010101" charset="-122"/>
              <a:sym typeface="微软雅黑" panose="020B0503020204020204" pitchFamily="34" charset="-122"/>
            </a:endParaRPr>
          </a:p>
          <a:p>
            <a:pPr>
              <a:lnSpc>
                <a:spcPct val="150000"/>
              </a:lnSpc>
            </a:pPr>
            <a:r>
              <a:rPr lang="zh-CN" altLang="en-US" sz="2800" dirty="0">
                <a:solidFill>
                  <a:srgbClr val="FF0000"/>
                </a:solidFill>
                <a:latin typeface="华文中宋" panose="02010600040101010101" charset="-122"/>
                <a:ea typeface="华文中宋" panose="02010600040101010101" charset="-122"/>
                <a:sym typeface="微软雅黑" panose="020B0503020204020204" pitchFamily="34" charset="-122"/>
              </a:rPr>
              <a:t>最高</a:t>
            </a:r>
            <a:r>
              <a:rPr lang="zh-CN" altLang="en-US" sz="2800" dirty="0">
                <a:solidFill>
                  <a:schemeClr val="tx1"/>
                </a:solidFill>
                <a:latin typeface="华文中宋" panose="02010600040101010101" charset="-122"/>
                <a:ea typeface="华文中宋" panose="02010600040101010101" charset="-122"/>
                <a:sym typeface="微软雅黑" panose="020B0503020204020204" pitchFamily="34" charset="-122"/>
              </a:rPr>
              <a:t>理想是（       ），是根本（       ）</a:t>
            </a:r>
            <a:endParaRPr lang="zh-CN" altLang="en-US" sz="2800" dirty="0">
              <a:solidFill>
                <a:schemeClr val="tx1"/>
              </a:solidFill>
              <a:latin typeface="华文中宋" panose="02010600040101010101" charset="-122"/>
              <a:ea typeface="华文中宋" panose="02010600040101010101" charset="-122"/>
              <a:sym typeface="微软雅黑" panose="020B0503020204020204" pitchFamily="34" charset="-122"/>
            </a:endParaRPr>
          </a:p>
          <a:p>
            <a:pPr>
              <a:lnSpc>
                <a:spcPct val="150000"/>
              </a:lnSpc>
            </a:pPr>
            <a:endParaRPr lang="zh-CN" altLang="en-US" sz="2800" dirty="0">
              <a:solidFill>
                <a:schemeClr val="tx1"/>
              </a:solidFill>
              <a:latin typeface="华文中宋" panose="02010600040101010101" charset="-122"/>
              <a:ea typeface="华文中宋" panose="02010600040101010101" charset="-122"/>
              <a:sym typeface="微软雅黑" panose="020B0503020204020204" pitchFamily="34" charset="-122"/>
            </a:endParaRPr>
          </a:p>
          <a:p>
            <a:pPr>
              <a:lnSpc>
                <a:spcPct val="150000"/>
              </a:lnSpc>
            </a:pPr>
            <a:r>
              <a:rPr lang="zh-CN" altLang="en-US" sz="2000" dirty="0">
                <a:solidFill>
                  <a:srgbClr val="C00000"/>
                </a:solidFill>
                <a:latin typeface="华文中宋" panose="02010600040101010101" charset="-122"/>
                <a:ea typeface="华文中宋" panose="02010600040101010101" charset="-122"/>
                <a:sym typeface="微软雅黑" panose="020B0503020204020204" pitchFamily="34" charset="-122"/>
              </a:rPr>
              <a:t>     </a:t>
            </a:r>
            <a:endParaRPr lang="zh-CN" altLang="en-US" sz="2000" dirty="0">
              <a:solidFill>
                <a:srgbClr val="C00000"/>
              </a:solidFill>
              <a:latin typeface="华文中宋" panose="02010600040101010101" charset="-122"/>
              <a:ea typeface="华文中宋" panose="02010600040101010101" charset="-122"/>
              <a:sym typeface="微软雅黑" panose="020B0503020204020204" pitchFamily="34" charset="-122"/>
            </a:endParaRPr>
          </a:p>
        </p:txBody>
      </p:sp>
      <p:sp>
        <p:nvSpPr>
          <p:cNvPr id="5" name="文本框 2"/>
          <p:cNvSpPr txBox="1"/>
          <p:nvPr>
            <p:custDataLst>
              <p:tags r:id="rId1"/>
            </p:custDataLst>
          </p:nvPr>
        </p:nvSpPr>
        <p:spPr>
          <a:xfrm>
            <a:off x="1064717" y="895122"/>
            <a:ext cx="7848872" cy="1600812"/>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华文中宋" panose="02010600040101010101" charset="-122"/>
                <a:ea typeface="华文中宋" panose="02010600040101010101" charset="-122"/>
              </a:rPr>
              <a:t>【</a:t>
            </a:r>
            <a:r>
              <a:rPr lang="zh-CN" altLang="en-US" sz="2400" dirty="0" smtClean="0">
                <a:solidFill>
                  <a:schemeClr val="tx1"/>
                </a:solidFill>
                <a:latin typeface="华文中宋" panose="02010600040101010101" charset="-122"/>
                <a:ea typeface="华文中宋" panose="02010600040101010101" charset="-122"/>
              </a:rPr>
              <a:t>知识点</a:t>
            </a:r>
            <a:r>
              <a:rPr lang="en-US" altLang="zh-CN" sz="2400" dirty="0" smtClean="0">
                <a:solidFill>
                  <a:schemeClr val="tx1"/>
                </a:solidFill>
                <a:latin typeface="华文中宋" panose="02010600040101010101" charset="-122"/>
                <a:ea typeface="华文中宋" panose="02010600040101010101" charset="-122"/>
              </a:rPr>
              <a:t>4】</a:t>
            </a:r>
            <a:r>
              <a:rPr lang="zh-CN" altLang="en-US" sz="2400" dirty="0" smtClean="0">
                <a:solidFill>
                  <a:schemeClr val="tx1"/>
                </a:solidFill>
                <a:latin typeface="华文中宋" panose="02010600040101010101" charset="-122"/>
                <a:ea typeface="华文中宋" panose="02010600040101010101" charset="-122"/>
              </a:rPr>
              <a:t>马克思主义</a:t>
            </a:r>
            <a:r>
              <a:rPr lang="zh-CN" altLang="en-US" sz="2400" dirty="0">
                <a:solidFill>
                  <a:schemeClr val="tx1"/>
                </a:solidFill>
                <a:latin typeface="华文中宋" panose="02010600040101010101" charset="-122"/>
                <a:ea typeface="华文中宋" panose="02010600040101010101" charset="-122"/>
              </a:rPr>
              <a:t>的社会理想（目标</a:t>
            </a:r>
            <a:r>
              <a:rPr lang="zh-CN" altLang="en-US" sz="2400" dirty="0" smtClean="0">
                <a:solidFill>
                  <a:schemeClr val="tx1"/>
                </a:solidFill>
                <a:latin typeface="华文中宋" panose="02010600040101010101" charset="-122"/>
                <a:ea typeface="华文中宋" panose="02010600040101010101" charset="-122"/>
              </a:rPr>
              <a:t>）【选择】</a:t>
            </a:r>
            <a:endParaRPr lang="zh-CN" altLang="en-US" sz="2400" dirty="0">
              <a:solidFill>
                <a:schemeClr val="tx1"/>
              </a:solidFill>
              <a:latin typeface="华文中宋" panose="02010600040101010101" charset="-122"/>
              <a:ea typeface="华文中宋" panose="02010600040101010101" charset="-122"/>
            </a:endParaRPr>
          </a:p>
        </p:txBody>
      </p:sp>
      <p:sp>
        <p:nvSpPr>
          <p:cNvPr id="4" name="标题 1"/>
          <p:cNvSpPr>
            <a:spLocks noGrp="1"/>
          </p:cNvSpPr>
          <p:nvPr/>
        </p:nvSpPr>
        <p:spPr>
          <a:xfrm>
            <a:off x="1064895" y="588010"/>
            <a:ext cx="10515600" cy="1325563"/>
          </a:xfrm>
          <a:prstGeom prst="rect">
            <a:avLst/>
          </a:prstGeom>
        </p:spPr>
        <p:txBody>
          <a:bodyPr lIns="91430" tIns="45718" rIns="91430" bIns="45718"/>
          <a:lstStyle>
            <a:lvl1pPr algn="l" defTabSz="913130" rtl="0" eaLnBrk="1" latinLnBrk="0" hangingPunct="1">
              <a:spcBef>
                <a:spcPct val="0"/>
              </a:spcBef>
              <a:buNone/>
              <a:defRPr lang="zh-CN" altLang="en-US" sz="3600" b="1" kern="1200" baseline="0" smtClean="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a:t>第二节  马克思主义科学性和革命性的统一</a:t>
            </a:r>
            <a:endParaRPr lang="zh-CN" altLang="en-US"/>
          </a:p>
        </p:txBody>
      </p:sp>
      <p:sp>
        <p:nvSpPr>
          <p:cNvPr id="2" name="左大括号 1"/>
          <p:cNvSpPr/>
          <p:nvPr/>
        </p:nvSpPr>
        <p:spPr>
          <a:xfrm>
            <a:off x="988695" y="3153410"/>
            <a:ext cx="76200" cy="1014095"/>
          </a:xfrm>
          <a:prstGeom prst="leftBrace">
            <a:avLst>
              <a:gd name="adj1" fmla="val 57822"/>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altLang="zh-CN" sz="2400" dirty="0">
                <a:sym typeface="+mn-ea"/>
              </a:rPr>
              <a:t>1</a:t>
            </a:r>
            <a:r>
              <a:rPr altLang="zh-CN" sz="2400" dirty="0" smtClean="0">
                <a:sym typeface="+mn-ea"/>
              </a:rPr>
              <a:t>.</a:t>
            </a:r>
            <a:r>
              <a:rPr lang="zh-CN" altLang="en-US" sz="2400" dirty="0">
                <a:sym typeface="+mn-ea"/>
              </a:rPr>
              <a:t>实现共同理想，必须 坚持以</a:t>
            </a:r>
            <a:r>
              <a:rPr altLang="zh-CN" sz="2400" dirty="0" smtClean="0">
                <a:sym typeface="+mn-ea"/>
              </a:rPr>
              <a:t>(</a:t>
            </a:r>
            <a:r>
              <a:rPr lang="en-US" altLang="zh-CN" sz="2400" dirty="0">
                <a:sym typeface="+mn-ea"/>
              </a:rPr>
              <a:t> </a:t>
            </a:r>
            <a:r>
              <a:rPr lang="en-US" altLang="zh-CN" sz="2400" dirty="0" smtClean="0">
                <a:sym typeface="+mn-ea"/>
              </a:rPr>
              <a:t>  </a:t>
            </a:r>
            <a:r>
              <a:rPr lang="en-US" altLang="zh-CN" sz="2400" dirty="0" smtClean="0">
                <a:solidFill>
                  <a:srgbClr val="C00000"/>
                </a:solidFill>
                <a:sym typeface="+mn-ea"/>
              </a:rPr>
              <a:t> </a:t>
            </a:r>
            <a:r>
              <a:rPr altLang="zh-CN" sz="2400" dirty="0" smtClean="0">
                <a:sym typeface="+mn-ea"/>
              </a:rPr>
              <a:t>)</a:t>
            </a:r>
            <a:r>
              <a:rPr lang="zh-CN" altLang="en-US" sz="2400" dirty="0" smtClean="0">
                <a:sym typeface="+mn-ea"/>
              </a:rPr>
              <a:t>为根本方向。</a:t>
            </a:r>
            <a:r>
              <a:rPr altLang="zh-CN" sz="2400" dirty="0" smtClean="0">
                <a:sym typeface="+mn-ea"/>
              </a:rPr>
              <a:t>      </a:t>
            </a:r>
            <a:endParaRPr altLang="zh-CN" sz="2400" dirty="0">
              <a:sym typeface="+mn-ea"/>
            </a:endParaRPr>
          </a:p>
          <a:p>
            <a:pPr algn="just">
              <a:lnSpc>
                <a:spcPct val="150000"/>
              </a:lnSpc>
            </a:pPr>
            <a:r>
              <a:rPr altLang="zh-CN" sz="2400" dirty="0" smtClean="0">
                <a:sym typeface="+mn-ea"/>
              </a:rPr>
              <a:t>A.</a:t>
            </a:r>
            <a:r>
              <a:rPr lang="zh-CN" altLang="en-US" sz="2400" dirty="0">
                <a:sym typeface="+mn-ea"/>
              </a:rPr>
              <a:t>阶段理想            </a:t>
            </a:r>
            <a:r>
              <a:rPr altLang="zh-CN" sz="2400" dirty="0">
                <a:sym typeface="+mn-ea"/>
              </a:rPr>
              <a:t>B.</a:t>
            </a:r>
            <a:r>
              <a:rPr lang="zh-CN" altLang="en-US" sz="2400" dirty="0">
                <a:sym typeface="+mn-ea"/>
              </a:rPr>
              <a:t>共同理想</a:t>
            </a:r>
            <a:endParaRPr lang="en-US" altLang="zh-CN" sz="2400" dirty="0">
              <a:sym typeface="+mn-ea"/>
            </a:endParaRPr>
          </a:p>
          <a:p>
            <a:pPr algn="just">
              <a:lnSpc>
                <a:spcPct val="150000"/>
              </a:lnSpc>
            </a:pPr>
            <a:r>
              <a:rPr altLang="zh-CN" sz="2400" dirty="0" smtClean="0">
                <a:sym typeface="+mn-ea"/>
              </a:rPr>
              <a:t>C.</a:t>
            </a:r>
            <a:r>
              <a:rPr lang="zh-CN" altLang="en-US" sz="2400" dirty="0" smtClean="0">
                <a:sym typeface="+mn-ea"/>
              </a:rPr>
              <a:t>最高理想            </a:t>
            </a:r>
            <a:r>
              <a:rPr altLang="zh-CN" sz="2400" dirty="0" smtClean="0">
                <a:sym typeface="+mn-ea"/>
              </a:rPr>
              <a:t>D.</a:t>
            </a:r>
            <a:r>
              <a:rPr lang="zh-CN" altLang="en-US" sz="2400" dirty="0" smtClean="0">
                <a:sym typeface="+mn-ea"/>
              </a:rPr>
              <a:t>社会主义理想</a:t>
            </a:r>
            <a:endParaRPr lang="en-US" altLang="zh-CN" sz="2400" dirty="0" smtClean="0">
              <a:sym typeface="+mn-ea"/>
            </a:endParaRPr>
          </a:p>
          <a:p>
            <a:pPr algn="just">
              <a:lnSpc>
                <a:spcPct val="150000"/>
              </a:lnSpc>
            </a:pP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altLang="zh-CN" sz="2400" dirty="0">
                <a:sym typeface="+mn-ea"/>
              </a:rPr>
              <a:t>1</a:t>
            </a:r>
            <a:r>
              <a:rPr altLang="zh-CN" sz="2400" dirty="0" smtClean="0">
                <a:sym typeface="+mn-ea"/>
              </a:rPr>
              <a:t>.</a:t>
            </a:r>
            <a:r>
              <a:rPr lang="zh-CN" altLang="en-US" sz="2400" dirty="0">
                <a:sym typeface="+mn-ea"/>
              </a:rPr>
              <a:t>实现共同理想，必须 坚持以</a:t>
            </a:r>
            <a:r>
              <a:rPr altLang="zh-CN" sz="2400" dirty="0" smtClean="0">
                <a:sym typeface="+mn-ea"/>
              </a:rPr>
              <a:t>(</a:t>
            </a:r>
            <a:r>
              <a:rPr lang="en-US" altLang="zh-CN" sz="2400" dirty="0">
                <a:sym typeface="+mn-ea"/>
              </a:rPr>
              <a:t> </a:t>
            </a:r>
            <a:r>
              <a:rPr lang="en-US" altLang="zh-CN" sz="2400" dirty="0" smtClean="0">
                <a:sym typeface="+mn-ea"/>
              </a:rPr>
              <a:t> </a:t>
            </a:r>
            <a:r>
              <a:rPr lang="en-US" altLang="zh-CN" sz="2400" dirty="0" smtClean="0">
                <a:solidFill>
                  <a:srgbClr val="FF0000"/>
                </a:solidFill>
                <a:sym typeface="+mn-ea"/>
              </a:rPr>
              <a:t> C </a:t>
            </a:r>
            <a:r>
              <a:rPr altLang="zh-CN" sz="2400" dirty="0" smtClean="0">
                <a:sym typeface="+mn-ea"/>
              </a:rPr>
              <a:t>)</a:t>
            </a:r>
            <a:r>
              <a:rPr lang="zh-CN" altLang="en-US" sz="2400" dirty="0" smtClean="0">
                <a:sym typeface="+mn-ea"/>
              </a:rPr>
              <a:t>为根本方向。</a:t>
            </a:r>
            <a:r>
              <a:rPr altLang="zh-CN" sz="2400" dirty="0" smtClean="0">
                <a:sym typeface="+mn-ea"/>
              </a:rPr>
              <a:t>      </a:t>
            </a:r>
            <a:endParaRPr altLang="zh-CN" sz="2400" dirty="0">
              <a:sym typeface="+mn-ea"/>
            </a:endParaRPr>
          </a:p>
          <a:p>
            <a:pPr algn="just">
              <a:lnSpc>
                <a:spcPct val="150000"/>
              </a:lnSpc>
            </a:pPr>
            <a:r>
              <a:rPr altLang="zh-CN" sz="2400" dirty="0" smtClean="0">
                <a:sym typeface="+mn-ea"/>
              </a:rPr>
              <a:t>A.</a:t>
            </a:r>
            <a:r>
              <a:rPr lang="zh-CN" altLang="en-US" sz="2400" dirty="0">
                <a:sym typeface="+mn-ea"/>
              </a:rPr>
              <a:t>阶段</a:t>
            </a:r>
            <a:r>
              <a:rPr lang="zh-CN" altLang="en-US" sz="2400" dirty="0" smtClean="0">
                <a:sym typeface="+mn-ea"/>
              </a:rPr>
              <a:t>理想            </a:t>
            </a:r>
            <a:r>
              <a:rPr altLang="zh-CN" sz="2400" dirty="0">
                <a:sym typeface="+mn-ea"/>
              </a:rPr>
              <a:t>B.</a:t>
            </a:r>
            <a:r>
              <a:rPr lang="zh-CN" altLang="en-US" sz="2400" dirty="0">
                <a:sym typeface="+mn-ea"/>
              </a:rPr>
              <a:t>共同理想</a:t>
            </a:r>
            <a:endParaRPr lang="en-US" altLang="zh-CN" sz="2400" dirty="0">
              <a:sym typeface="+mn-ea"/>
            </a:endParaRPr>
          </a:p>
          <a:p>
            <a:pPr algn="just">
              <a:lnSpc>
                <a:spcPct val="150000"/>
              </a:lnSpc>
            </a:pPr>
            <a:r>
              <a:rPr altLang="zh-CN" sz="2400" dirty="0" smtClean="0">
                <a:sym typeface="+mn-ea"/>
              </a:rPr>
              <a:t>C</a:t>
            </a:r>
            <a:r>
              <a:rPr altLang="zh-CN" sz="2400" dirty="0" smtClean="0">
                <a:solidFill>
                  <a:srgbClr val="C00000"/>
                </a:solidFill>
                <a:sym typeface="+mn-ea"/>
              </a:rPr>
              <a:t>.</a:t>
            </a:r>
            <a:r>
              <a:rPr lang="zh-CN" altLang="en-US" sz="2400" dirty="0" smtClean="0">
                <a:solidFill>
                  <a:srgbClr val="C00000"/>
                </a:solidFill>
                <a:sym typeface="+mn-ea"/>
              </a:rPr>
              <a:t>最高理想            </a:t>
            </a:r>
            <a:r>
              <a:rPr altLang="zh-CN" sz="2400" dirty="0" smtClean="0">
                <a:sym typeface="+mn-ea"/>
              </a:rPr>
              <a:t>D.</a:t>
            </a:r>
            <a:r>
              <a:rPr lang="zh-CN" altLang="en-US" sz="2400" dirty="0" smtClean="0">
                <a:sym typeface="+mn-ea"/>
              </a:rPr>
              <a:t>社会主义理想</a:t>
            </a:r>
            <a:endParaRPr lang="en-US" altLang="zh-CN" sz="2400" dirty="0" smtClean="0">
              <a:sym typeface="+mn-ea"/>
            </a:endParaRPr>
          </a:p>
          <a:p>
            <a:pPr marL="0" indent="0" algn="just">
              <a:lnSpc>
                <a:spcPct val="150000"/>
              </a:lnSpc>
              <a:buNone/>
            </a:pPr>
            <a:r>
              <a:rPr lang="zh-CN" altLang="en-US" sz="2400" dirty="0" smtClean="0">
                <a:sym typeface="+mn-ea"/>
              </a:rPr>
              <a:t>解析：实现</a:t>
            </a:r>
            <a:r>
              <a:rPr lang="zh-CN" altLang="en-US" sz="2400" dirty="0">
                <a:sym typeface="+mn-ea"/>
              </a:rPr>
              <a:t>共同理想，必须 坚持</a:t>
            </a:r>
            <a:r>
              <a:rPr lang="zh-CN" altLang="en-US" sz="2400" dirty="0" smtClean="0">
                <a:sym typeface="+mn-ea"/>
              </a:rPr>
              <a:t>以</a:t>
            </a:r>
            <a:r>
              <a:rPr lang="en-US" altLang="zh-CN" sz="2400" dirty="0">
                <a:solidFill>
                  <a:srgbClr val="C00000"/>
                </a:solidFill>
                <a:sym typeface="+mn-ea"/>
              </a:rPr>
              <a:t>.</a:t>
            </a:r>
            <a:r>
              <a:rPr lang="zh-CN" altLang="en-US" sz="2400" dirty="0">
                <a:solidFill>
                  <a:srgbClr val="C00000"/>
                </a:solidFill>
                <a:sym typeface="+mn-ea"/>
              </a:rPr>
              <a:t>最高理想</a:t>
            </a:r>
            <a:r>
              <a:rPr lang="zh-CN" altLang="en-US" sz="2400" dirty="0" smtClean="0">
                <a:sym typeface="+mn-ea"/>
              </a:rPr>
              <a:t>为</a:t>
            </a:r>
            <a:r>
              <a:rPr lang="zh-CN" altLang="en-US" sz="2400" dirty="0">
                <a:sym typeface="+mn-ea"/>
              </a:rPr>
              <a:t>根本方向。</a:t>
            </a:r>
            <a:endParaRPr lang="en-US" altLang="zh-CN" sz="2400" dirty="0" smtClean="0">
              <a:sym typeface="+mn-ea"/>
            </a:endParaRPr>
          </a:p>
          <a:p>
            <a:pPr algn="just">
              <a:lnSpc>
                <a:spcPct val="150000"/>
              </a:lnSpc>
            </a:pP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sym typeface="+mn-ea"/>
              </a:rPr>
              <a:t>##</a:t>
            </a:r>
            <a:r>
              <a:rPr lang="zh-CN" altLang="en-US" sz="2400" dirty="0"/>
              <a:t>中国各族人民的共同理想是（　）</a:t>
            </a:r>
            <a:endParaRPr altLang="zh-CN" sz="2400" dirty="0">
              <a:sym typeface="+mn-ea"/>
            </a:endParaRPr>
          </a:p>
          <a:p>
            <a:pPr algn="just">
              <a:lnSpc>
                <a:spcPct val="150000"/>
              </a:lnSpc>
            </a:pPr>
            <a:r>
              <a:rPr lang="en-US" altLang="zh-CN" sz="2400" dirty="0"/>
              <a:t>A </a:t>
            </a:r>
            <a:r>
              <a:rPr lang="zh-CN" altLang="en-US" sz="2400" dirty="0"/>
              <a:t>倡导社会主义的民主精神 </a:t>
            </a:r>
            <a:endParaRPr lang="en-US" altLang="zh-CN" sz="2400" dirty="0" smtClean="0"/>
          </a:p>
          <a:p>
            <a:pPr algn="just">
              <a:lnSpc>
                <a:spcPct val="150000"/>
              </a:lnSpc>
            </a:pPr>
            <a:r>
              <a:rPr lang="en-US" altLang="zh-CN" sz="2400" dirty="0" smtClean="0"/>
              <a:t>B </a:t>
            </a:r>
            <a:r>
              <a:rPr lang="zh-CN" altLang="en-US" sz="2400" dirty="0"/>
              <a:t>高扬社会主义的平等思想 </a:t>
            </a:r>
            <a:endParaRPr lang="en-US" altLang="zh-CN" sz="2400" dirty="0" smtClean="0"/>
          </a:p>
          <a:p>
            <a:pPr algn="just">
              <a:lnSpc>
                <a:spcPct val="150000"/>
              </a:lnSpc>
            </a:pPr>
            <a:r>
              <a:rPr lang="en-US" altLang="zh-CN" sz="2400" dirty="0" smtClean="0"/>
              <a:t>C </a:t>
            </a:r>
            <a:r>
              <a:rPr lang="zh-CN" altLang="en-US" sz="2400" dirty="0"/>
              <a:t>提倡诚实守信的伦理道德 </a:t>
            </a:r>
            <a:endParaRPr lang="en-US" altLang="zh-CN" sz="2400" dirty="0" smtClean="0"/>
          </a:p>
          <a:p>
            <a:pPr algn="just">
              <a:lnSpc>
                <a:spcPct val="150000"/>
              </a:lnSpc>
            </a:pPr>
            <a:r>
              <a:rPr lang="en-US" altLang="zh-CN" sz="2400" dirty="0" smtClean="0"/>
              <a:t>D </a:t>
            </a:r>
            <a:r>
              <a:rPr lang="zh-CN" altLang="en-US" sz="2400" dirty="0"/>
              <a:t>把我国建设成为富强、民主、文明、和谐的社会主义现代化国家</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sym typeface="+mn-ea"/>
              </a:rPr>
              <a:t>##</a:t>
            </a:r>
            <a:r>
              <a:rPr lang="zh-CN" altLang="en-US" sz="2400" dirty="0"/>
              <a:t>中国各族人民的共同理想是</a:t>
            </a:r>
            <a:r>
              <a:rPr lang="zh-CN" altLang="en-US" sz="2400" dirty="0" smtClean="0"/>
              <a:t>（</a:t>
            </a:r>
            <a:r>
              <a:rPr lang="en-US" altLang="zh-CN" sz="2400" b="1" dirty="0" smtClean="0">
                <a:solidFill>
                  <a:srgbClr val="FF0000"/>
                </a:solidFill>
              </a:rPr>
              <a:t>D</a:t>
            </a:r>
            <a:r>
              <a:rPr lang="zh-CN" altLang="en-US" sz="2400" dirty="0"/>
              <a:t>　）</a:t>
            </a:r>
            <a:endParaRPr altLang="zh-CN" sz="2400" dirty="0">
              <a:sym typeface="+mn-ea"/>
            </a:endParaRPr>
          </a:p>
          <a:p>
            <a:pPr algn="just">
              <a:lnSpc>
                <a:spcPct val="150000"/>
              </a:lnSpc>
            </a:pPr>
            <a:r>
              <a:rPr lang="en-US" altLang="zh-CN" sz="2400" dirty="0"/>
              <a:t>A </a:t>
            </a:r>
            <a:r>
              <a:rPr lang="zh-CN" altLang="en-US" sz="2400" dirty="0"/>
              <a:t>倡导社会主义的民主精神 </a:t>
            </a:r>
            <a:endParaRPr lang="en-US" altLang="zh-CN" sz="2400" dirty="0" smtClean="0"/>
          </a:p>
          <a:p>
            <a:pPr algn="just">
              <a:lnSpc>
                <a:spcPct val="150000"/>
              </a:lnSpc>
            </a:pPr>
            <a:r>
              <a:rPr lang="en-US" altLang="zh-CN" sz="2400" dirty="0" smtClean="0"/>
              <a:t>B </a:t>
            </a:r>
            <a:r>
              <a:rPr lang="zh-CN" altLang="en-US" sz="2400" dirty="0"/>
              <a:t>高扬社会主义的平等思想 </a:t>
            </a:r>
            <a:endParaRPr lang="en-US" altLang="zh-CN" sz="2400" dirty="0" smtClean="0"/>
          </a:p>
          <a:p>
            <a:pPr algn="just">
              <a:lnSpc>
                <a:spcPct val="150000"/>
              </a:lnSpc>
            </a:pPr>
            <a:r>
              <a:rPr lang="en-US" altLang="zh-CN" sz="2400" dirty="0" smtClean="0"/>
              <a:t>C </a:t>
            </a:r>
            <a:r>
              <a:rPr lang="zh-CN" altLang="en-US" sz="2400" dirty="0"/>
              <a:t>提倡诚实守信的伦理道德 </a:t>
            </a:r>
            <a:endParaRPr lang="en-US" altLang="zh-CN" sz="2400" dirty="0" smtClean="0"/>
          </a:p>
          <a:p>
            <a:pPr algn="just">
              <a:lnSpc>
                <a:spcPct val="150000"/>
              </a:lnSpc>
            </a:pPr>
            <a:r>
              <a:rPr lang="en-US" altLang="zh-CN" sz="2400" b="1" dirty="0" smtClean="0">
                <a:solidFill>
                  <a:srgbClr val="FF0000"/>
                </a:solidFill>
              </a:rPr>
              <a:t>D </a:t>
            </a:r>
            <a:r>
              <a:rPr lang="zh-CN" altLang="en-US" sz="2400" b="1" dirty="0">
                <a:solidFill>
                  <a:srgbClr val="FF0000"/>
                </a:solidFill>
              </a:rPr>
              <a:t>把我国建设成为富强、民主、文明、和谐的社会主义现代化国家</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332" y="3594211"/>
            <a:ext cx="1548172" cy="461665"/>
          </a:xfrm>
          <a:prstGeom prst="rect">
            <a:avLst/>
          </a:prstGeom>
          <a:noFill/>
          <a:ln w="38100">
            <a:solidFill>
              <a:srgbClr val="C00000"/>
            </a:solidFill>
          </a:ln>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第二节</a:t>
            </a:r>
            <a:endParaRPr lang="zh-CN" altLang="en-US" sz="2400" dirty="0">
              <a:latin typeface="微软雅黑" panose="020B0503020204020204" pitchFamily="34" charset="-122"/>
              <a:ea typeface="微软雅黑" panose="020B0503020204020204" pitchFamily="34" charset="-122"/>
            </a:endParaRPr>
          </a:p>
        </p:txBody>
      </p:sp>
      <p:sp>
        <p:nvSpPr>
          <p:cNvPr id="5" name="左大括号 4"/>
          <p:cNvSpPr/>
          <p:nvPr/>
        </p:nvSpPr>
        <p:spPr>
          <a:xfrm>
            <a:off x="1991544" y="1916831"/>
            <a:ext cx="864096" cy="3816424"/>
          </a:xfrm>
          <a:prstGeom prst="leftBrace">
            <a:avLst>
              <a:gd name="adj1" fmla="val 57822"/>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TextBox 5"/>
          <p:cNvSpPr txBox="1"/>
          <p:nvPr/>
        </p:nvSpPr>
        <p:spPr>
          <a:xfrm>
            <a:off x="3023838" y="1916831"/>
            <a:ext cx="5291939" cy="461665"/>
          </a:xfrm>
          <a:prstGeom prst="rect">
            <a:avLst/>
          </a:prstGeom>
          <a:noFill/>
          <a:ln w="38100">
            <a:solidFill>
              <a:srgbClr val="C00000"/>
            </a:solidFill>
          </a:ln>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一、马克思主义的</a:t>
            </a:r>
            <a:r>
              <a:rPr lang="zh-CN" altLang="en-US" sz="2400" b="1" dirty="0" smtClean="0">
                <a:latin typeface="微软雅黑" panose="020B0503020204020204" pitchFamily="34" charset="-122"/>
                <a:ea typeface="微软雅黑" panose="020B0503020204020204" pitchFamily="34" charset="-122"/>
              </a:rPr>
              <a:t>科学内涵</a:t>
            </a:r>
            <a:r>
              <a:rPr lang="zh-CN" altLang="en-US" sz="2400" dirty="0" smtClean="0">
                <a:latin typeface="微软雅黑" panose="020B0503020204020204" pitchFamily="34" charset="-122"/>
                <a:ea typeface="微软雅黑" panose="020B0503020204020204" pitchFamily="34" charset="-122"/>
              </a:rPr>
              <a:t>（定义）</a:t>
            </a:r>
            <a:endParaRPr lang="zh-CN" altLang="en-US" sz="2400" dirty="0">
              <a:latin typeface="微软雅黑" panose="020B0503020204020204" pitchFamily="34" charset="-122"/>
              <a:ea typeface="微软雅黑" panose="020B0503020204020204" pitchFamily="34" charset="-122"/>
            </a:endParaRPr>
          </a:p>
        </p:txBody>
      </p:sp>
      <p:sp>
        <p:nvSpPr>
          <p:cNvPr id="7" name="TextBox 6"/>
          <p:cNvSpPr txBox="1"/>
          <p:nvPr/>
        </p:nvSpPr>
        <p:spPr>
          <a:xfrm>
            <a:off x="2999655" y="3132546"/>
            <a:ext cx="5316121" cy="461665"/>
          </a:xfrm>
          <a:prstGeom prst="rect">
            <a:avLst/>
          </a:prstGeom>
          <a:noFill/>
          <a:ln w="38100">
            <a:solidFill>
              <a:srgbClr val="C00000"/>
            </a:solidFill>
          </a:ln>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二</a:t>
            </a:r>
            <a:r>
              <a:rPr lang="zh-CN" altLang="en-US" sz="2400" dirty="0" smtClean="0">
                <a:latin typeface="微软雅黑" panose="020B0503020204020204" pitchFamily="34" charset="-122"/>
                <a:ea typeface="微软雅黑" panose="020B0503020204020204" pitchFamily="34" charset="-122"/>
              </a:rPr>
              <a:t>、马克思主义的</a:t>
            </a:r>
            <a:r>
              <a:rPr lang="zh-CN" altLang="en-US" sz="2400" b="1" dirty="0" smtClean="0">
                <a:latin typeface="微软雅黑" panose="020B0503020204020204" pitchFamily="34" charset="-122"/>
                <a:ea typeface="微软雅黑" panose="020B0503020204020204" pitchFamily="34" charset="-122"/>
              </a:rPr>
              <a:t>理论特征</a:t>
            </a:r>
            <a:r>
              <a:rPr lang="zh-CN" altLang="en-US" sz="2400" dirty="0" smtClean="0">
                <a:latin typeface="微软雅黑" panose="020B0503020204020204" pitchFamily="34" charset="-122"/>
                <a:ea typeface="微软雅黑" panose="020B0503020204020204" pitchFamily="34" charset="-122"/>
              </a:rPr>
              <a:t>（特点）</a:t>
            </a:r>
            <a:endParaRPr lang="zh-CN" altLang="en-US" sz="2400" dirty="0">
              <a:latin typeface="微软雅黑" panose="020B0503020204020204" pitchFamily="34" charset="-122"/>
              <a:ea typeface="微软雅黑" panose="020B0503020204020204" pitchFamily="34" charset="-122"/>
            </a:endParaRPr>
          </a:p>
        </p:txBody>
      </p:sp>
      <p:sp>
        <p:nvSpPr>
          <p:cNvPr id="8" name="TextBox 7"/>
          <p:cNvSpPr txBox="1"/>
          <p:nvPr/>
        </p:nvSpPr>
        <p:spPr>
          <a:xfrm>
            <a:off x="3006021" y="4043427"/>
            <a:ext cx="5309756" cy="461665"/>
          </a:xfrm>
          <a:prstGeom prst="rect">
            <a:avLst/>
          </a:prstGeom>
          <a:noFill/>
          <a:ln w="38100">
            <a:solidFill>
              <a:srgbClr val="C00000"/>
            </a:solidFill>
          </a:ln>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三</a:t>
            </a:r>
            <a:r>
              <a:rPr lang="zh-CN" altLang="en-US" sz="2400" dirty="0" smtClean="0">
                <a:latin typeface="微软雅黑" panose="020B0503020204020204" pitchFamily="34" charset="-122"/>
                <a:ea typeface="微软雅黑" panose="020B0503020204020204" pitchFamily="34" charset="-122"/>
              </a:rPr>
              <a:t>、马克思主义的</a:t>
            </a:r>
            <a:r>
              <a:rPr lang="zh-CN" altLang="en-US" sz="2400" b="1" dirty="0" smtClean="0">
                <a:latin typeface="微软雅黑" panose="020B0503020204020204" pitchFamily="34" charset="-122"/>
                <a:ea typeface="微软雅黑" panose="020B0503020204020204" pitchFamily="34" charset="-122"/>
              </a:rPr>
              <a:t>理论品质</a:t>
            </a:r>
            <a:r>
              <a:rPr lang="zh-CN" altLang="en-US" sz="2400" dirty="0" smtClean="0">
                <a:latin typeface="微软雅黑" panose="020B0503020204020204" pitchFamily="34" charset="-122"/>
                <a:ea typeface="微软雅黑" panose="020B0503020204020204" pitchFamily="34" charset="-122"/>
              </a:rPr>
              <a:t>（优点）</a:t>
            </a:r>
            <a:endParaRPr lang="zh-CN" altLang="en-US" sz="2400" dirty="0">
              <a:latin typeface="微软雅黑" panose="020B0503020204020204" pitchFamily="34" charset="-122"/>
              <a:ea typeface="微软雅黑" panose="020B0503020204020204" pitchFamily="34" charset="-122"/>
            </a:endParaRPr>
          </a:p>
        </p:txBody>
      </p:sp>
      <p:sp>
        <p:nvSpPr>
          <p:cNvPr id="9" name="TextBox 8"/>
          <p:cNvSpPr txBox="1"/>
          <p:nvPr/>
        </p:nvSpPr>
        <p:spPr>
          <a:xfrm>
            <a:off x="3023838" y="5157192"/>
            <a:ext cx="5291939" cy="461665"/>
          </a:xfrm>
          <a:prstGeom prst="rect">
            <a:avLst/>
          </a:prstGeom>
          <a:noFill/>
          <a:ln w="38100">
            <a:solidFill>
              <a:srgbClr val="C00000"/>
            </a:solidFill>
          </a:ln>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四</a:t>
            </a:r>
            <a:r>
              <a:rPr lang="zh-CN" altLang="en-US" sz="2400" dirty="0" smtClean="0">
                <a:latin typeface="微软雅黑" panose="020B0503020204020204" pitchFamily="34" charset="-122"/>
                <a:ea typeface="微软雅黑" panose="020B0503020204020204" pitchFamily="34" charset="-122"/>
              </a:rPr>
              <a:t>、马克思主义的</a:t>
            </a:r>
            <a:r>
              <a:rPr lang="zh-CN" altLang="en-US" sz="2400" b="1" dirty="0" smtClean="0">
                <a:latin typeface="微软雅黑" panose="020B0503020204020204" pitchFamily="34" charset="-122"/>
                <a:ea typeface="微软雅黑" panose="020B0503020204020204" pitchFamily="34" charset="-122"/>
              </a:rPr>
              <a:t>社会理想</a:t>
            </a:r>
            <a:r>
              <a:rPr lang="zh-CN" altLang="en-US" sz="2400" dirty="0" smtClean="0">
                <a:latin typeface="微软雅黑" panose="020B0503020204020204" pitchFamily="34" charset="-122"/>
                <a:ea typeface="微软雅黑" panose="020B0503020204020204" pitchFamily="34" charset="-122"/>
              </a:rPr>
              <a:t>（目标）</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a:off x="9578487" y="1242918"/>
            <a:ext cx="1107996" cy="369332"/>
          </a:xfrm>
          <a:prstGeom prst="rect">
            <a:avLst/>
          </a:prstGeom>
        </p:spPr>
        <p:txBody>
          <a:bodyPr wrap="none">
            <a:spAutoFit/>
          </a:bodyPr>
          <a:lstStyle/>
          <a:p>
            <a:pPr algn="ctr"/>
            <a:r>
              <a:rPr lang="zh-CN" altLang="en-US" sz="1800" b="1" dirty="0">
                <a:solidFill>
                  <a:srgbClr val="C00000"/>
                </a:solidFill>
                <a:latin typeface="微软雅黑" panose="020B0503020204020204" pitchFamily="34" charset="-122"/>
                <a:ea typeface="微软雅黑" panose="020B0503020204020204" pitchFamily="34" charset="-122"/>
              </a:rPr>
              <a:t>谁提出的</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9048328" y="1196752"/>
            <a:ext cx="2952327" cy="461665"/>
          </a:xfrm>
          <a:prstGeom prst="rect">
            <a:avLst/>
          </a:prstGeom>
          <a:noFill/>
          <a:ln w="38100">
            <a:solidFill>
              <a:srgbClr val="C00000"/>
            </a:solidFill>
          </a:ln>
        </p:spPr>
        <p:txBody>
          <a:bodyPr wrap="square" rtlCol="0">
            <a:spAutoFit/>
          </a:bodyPr>
          <a:lstStyle/>
          <a:p>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9578487" y="1894107"/>
            <a:ext cx="1569660" cy="369332"/>
          </a:xfrm>
          <a:prstGeom prst="rect">
            <a:avLst/>
          </a:prstGeom>
        </p:spPr>
        <p:txBody>
          <a:bodyPr wrap="none">
            <a:spAutoFit/>
          </a:bodyPr>
          <a:lstStyle/>
          <a:p>
            <a:pPr algn="ctr"/>
            <a:r>
              <a:rPr lang="zh-CN" altLang="en-US" sz="1800" b="1" dirty="0">
                <a:solidFill>
                  <a:srgbClr val="C00000"/>
                </a:solidFill>
                <a:latin typeface="微软雅黑" panose="020B0503020204020204" pitchFamily="34" charset="-122"/>
                <a:ea typeface="微软雅黑" panose="020B0503020204020204" pitchFamily="34" charset="-122"/>
              </a:rPr>
              <a:t>这理论干嘛的</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048328" y="1846973"/>
            <a:ext cx="2952328" cy="461665"/>
          </a:xfrm>
          <a:prstGeom prst="rect">
            <a:avLst/>
          </a:prstGeom>
          <a:noFill/>
          <a:ln w="38100">
            <a:solidFill>
              <a:srgbClr val="C00000"/>
            </a:solidFill>
          </a:ln>
        </p:spPr>
        <p:txBody>
          <a:bodyPr wrap="square" rtlCol="0">
            <a:spAutoFit/>
          </a:bodyPr>
          <a:lstStyle/>
          <a:p>
            <a:endParaRPr lang="zh-CN" altLang="en-US" sz="2400" dirty="0">
              <a:latin typeface="微软雅黑" panose="020B0503020204020204" pitchFamily="34" charset="-122"/>
              <a:ea typeface="微软雅黑" panose="020B0503020204020204" pitchFamily="34" charset="-122"/>
            </a:endParaRPr>
          </a:p>
        </p:txBody>
      </p:sp>
      <p:sp>
        <p:nvSpPr>
          <p:cNvPr id="13" name="TextBox 12"/>
          <p:cNvSpPr txBox="1"/>
          <p:nvPr/>
        </p:nvSpPr>
        <p:spPr>
          <a:xfrm>
            <a:off x="9048328" y="2493690"/>
            <a:ext cx="3042311" cy="369332"/>
          </a:xfrm>
          <a:prstGeom prst="rect">
            <a:avLst/>
          </a:prstGeom>
          <a:noFill/>
          <a:ln w="38100">
            <a:solidFill>
              <a:srgbClr val="C00000"/>
            </a:solidFill>
          </a:ln>
        </p:spPr>
        <p:txBody>
          <a:bodyPr wrap="square" rtlCol="0">
            <a:spAutoFit/>
          </a:bodyPr>
          <a:lstStyle/>
          <a:p>
            <a:pPr algn="ctr"/>
            <a:r>
              <a:rPr lang="zh-CN" altLang="en-US" sz="1800" b="1" dirty="0">
                <a:solidFill>
                  <a:srgbClr val="C00000"/>
                </a:solidFill>
                <a:latin typeface="微软雅黑" panose="020B0503020204020204" pitchFamily="34" charset="-122"/>
                <a:ea typeface="微软雅黑" panose="020B0503020204020204" pitchFamily="34" charset="-122"/>
              </a:rPr>
              <a:t>工人阶级和人类解放的科学</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cxnSp>
        <p:nvCxnSpPr>
          <p:cNvPr id="15" name="直接连接符 14"/>
          <p:cNvCxnSpPr>
            <a:endCxn id="10" idx="1"/>
          </p:cNvCxnSpPr>
          <p:nvPr/>
        </p:nvCxnSpPr>
        <p:spPr>
          <a:xfrm flipV="1">
            <a:off x="8315777" y="1427585"/>
            <a:ext cx="732551" cy="561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8315776" y="1916831"/>
            <a:ext cx="732552" cy="1762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13" idx="1"/>
          </p:cNvCxnSpPr>
          <p:nvPr/>
        </p:nvCxnSpPr>
        <p:spPr>
          <a:xfrm>
            <a:off x="8315776" y="2263439"/>
            <a:ext cx="732552" cy="41491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048327" y="3125194"/>
            <a:ext cx="3042312" cy="339725"/>
          </a:xfrm>
          <a:prstGeom prst="rect">
            <a:avLst/>
          </a:prstGeom>
          <a:noFill/>
          <a:ln w="38100">
            <a:solidFill>
              <a:srgbClr val="C00000"/>
            </a:solidFill>
          </a:ln>
        </p:spPr>
        <p:txBody>
          <a:bodyPr wrap="square" rtlCol="0">
            <a:spAutoFit/>
          </a:bodyPr>
          <a:lstStyle/>
          <a:p>
            <a:pPr lvl="0" algn="ctr">
              <a:lnSpc>
                <a:spcPct val="90000"/>
              </a:lnSpc>
              <a:spcBef>
                <a:spcPct val="0"/>
              </a:spcBef>
              <a:spcAft>
                <a:spcPct val="35000"/>
              </a:spcAft>
            </a:pPr>
            <a:r>
              <a:rPr lang="zh-CN" altLang="en-US" sz="1800" b="1" dirty="0">
                <a:solidFill>
                  <a:srgbClr val="C00000"/>
                </a:solidFill>
                <a:latin typeface="微软雅黑" panose="020B0503020204020204" pitchFamily="34" charset="-122"/>
                <a:ea typeface="微软雅黑" panose="020B0503020204020204" pitchFamily="34" charset="-122"/>
              </a:rPr>
              <a:t>（）和（）的统一</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9093319" y="4055876"/>
            <a:ext cx="2997320" cy="461665"/>
          </a:xfrm>
          <a:prstGeom prst="rect">
            <a:avLst/>
          </a:prstGeom>
          <a:noFill/>
          <a:ln w="38100">
            <a:solidFill>
              <a:srgbClr val="C00000"/>
            </a:solidFill>
          </a:ln>
        </p:spPr>
        <p:txBody>
          <a:bodyPr wrap="square" rtlCol="0">
            <a:spAutoFit/>
          </a:bodyPr>
          <a:lstStyle/>
          <a:p>
            <a:endParaRPr lang="zh-CN" altLang="en-US" sz="2400" dirty="0">
              <a:latin typeface="微软雅黑" panose="020B0503020204020204" pitchFamily="34" charset="-122"/>
              <a:ea typeface="微软雅黑" panose="020B0503020204020204" pitchFamily="34" charset="-122"/>
            </a:endParaRPr>
          </a:p>
        </p:txBody>
      </p:sp>
      <p:sp>
        <p:nvSpPr>
          <p:cNvPr id="28" name="TextBox 27"/>
          <p:cNvSpPr txBox="1"/>
          <p:nvPr/>
        </p:nvSpPr>
        <p:spPr>
          <a:xfrm>
            <a:off x="9131978" y="5157192"/>
            <a:ext cx="2952327" cy="339725"/>
          </a:xfrm>
          <a:prstGeom prst="rect">
            <a:avLst/>
          </a:prstGeom>
          <a:noFill/>
          <a:ln w="38100">
            <a:solidFill>
              <a:srgbClr val="C00000"/>
            </a:solidFill>
          </a:ln>
        </p:spPr>
        <p:txBody>
          <a:bodyPr wrap="square" rtlCol="0">
            <a:spAutoFit/>
          </a:bodyPr>
          <a:lstStyle/>
          <a:p>
            <a:pPr algn="ctr">
              <a:lnSpc>
                <a:spcPct val="90000"/>
              </a:lnSpc>
              <a:spcBef>
                <a:spcPct val="0"/>
              </a:spcBef>
              <a:spcAft>
                <a:spcPct val="35000"/>
              </a:spcAft>
            </a:pPr>
            <a:r>
              <a:rPr lang="zh-CN" altLang="en-US" sz="1800" b="1" dirty="0">
                <a:solidFill>
                  <a:srgbClr val="C00000"/>
                </a:solidFill>
                <a:latin typeface="微软雅黑" panose="020B0503020204020204" pitchFamily="34" charset="-122"/>
                <a:ea typeface="微软雅黑" panose="020B0503020204020204" pitchFamily="34" charset="-122"/>
                <a:sym typeface="+mn-ea"/>
              </a:rPr>
              <a:t>推翻（     ），建立（     ）</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9642275" y="4055685"/>
            <a:ext cx="979805" cy="339725"/>
          </a:xfrm>
          <a:prstGeom prst="rect">
            <a:avLst/>
          </a:prstGeom>
        </p:spPr>
        <p:txBody>
          <a:bodyPr wrap="none">
            <a:spAutoFit/>
          </a:bodyPr>
          <a:lstStyle/>
          <a:p>
            <a:pPr algn="ctr">
              <a:lnSpc>
                <a:spcPct val="90000"/>
              </a:lnSpc>
              <a:spcBef>
                <a:spcPct val="0"/>
              </a:spcBef>
              <a:spcAft>
                <a:spcPct val="35000"/>
              </a:spcAft>
            </a:pPr>
            <a:r>
              <a:rPr lang="zh-CN" altLang="en-US" sz="1800" b="1" dirty="0">
                <a:solidFill>
                  <a:srgbClr val="C00000"/>
                </a:solidFill>
                <a:latin typeface="微软雅黑" panose="020B0503020204020204" pitchFamily="34" charset="-122"/>
                <a:ea typeface="微软雅黑" panose="020B0503020204020204" pitchFamily="34" charset="-122"/>
              </a:rPr>
              <a:t>（     ）</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cxnSp>
        <p:nvCxnSpPr>
          <p:cNvPr id="30" name="直接连接符 29"/>
          <p:cNvCxnSpPr>
            <a:stCxn id="7" idx="3"/>
          </p:cNvCxnSpPr>
          <p:nvPr/>
        </p:nvCxnSpPr>
        <p:spPr>
          <a:xfrm>
            <a:off x="8315776" y="3363379"/>
            <a:ext cx="7325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360768" y="4292032"/>
            <a:ext cx="7325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5775" y="5388024"/>
            <a:ext cx="7325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文本框 6"/>
          <p:cNvSpPr txBox="1"/>
          <p:nvPr/>
        </p:nvSpPr>
        <p:spPr>
          <a:xfrm>
            <a:off x="83332" y="354497"/>
            <a:ext cx="6979002"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sym typeface="+mn-ea"/>
              </a:rPr>
              <a:t>第二节</a:t>
            </a:r>
            <a:r>
              <a:rPr lang="zh-CN" altLang="en-US" sz="2800" b="1" dirty="0">
                <a:latin typeface="微软雅黑" panose="020B0503020204020204" pitchFamily="34" charset="-122"/>
                <a:ea typeface="微软雅黑" panose="020B0503020204020204" pitchFamily="34" charset="-122"/>
                <a:sym typeface="+mn-ea"/>
              </a:rPr>
              <a:t>：</a:t>
            </a:r>
            <a:r>
              <a:rPr lang="zh-CN" altLang="en-US" sz="2800" b="1" dirty="0" smtClean="0">
                <a:latin typeface="微软雅黑" panose="020B0503020204020204" pitchFamily="34" charset="-122"/>
                <a:ea typeface="微软雅黑" panose="020B0503020204020204" pitchFamily="34" charset="-122"/>
                <a:sym typeface="+mn-ea"/>
              </a:rPr>
              <a:t>马克思主义科学性与革命性的统一</a:t>
            </a:r>
            <a:endParaRPr lang="zh-CN" altLang="en-US" sz="2800" b="1"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332" y="3594211"/>
            <a:ext cx="1548172" cy="461665"/>
          </a:xfrm>
          <a:prstGeom prst="rect">
            <a:avLst/>
          </a:prstGeom>
          <a:noFill/>
          <a:ln w="38100">
            <a:solidFill>
              <a:srgbClr val="C00000"/>
            </a:solidFill>
          </a:ln>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第二节</a:t>
            </a:r>
            <a:endParaRPr lang="zh-CN" altLang="en-US" sz="2400" dirty="0">
              <a:latin typeface="微软雅黑" panose="020B0503020204020204" pitchFamily="34" charset="-122"/>
              <a:ea typeface="微软雅黑" panose="020B0503020204020204" pitchFamily="34" charset="-122"/>
            </a:endParaRPr>
          </a:p>
        </p:txBody>
      </p:sp>
      <p:sp>
        <p:nvSpPr>
          <p:cNvPr id="5" name="左大括号 4"/>
          <p:cNvSpPr/>
          <p:nvPr/>
        </p:nvSpPr>
        <p:spPr>
          <a:xfrm>
            <a:off x="1991544" y="1916831"/>
            <a:ext cx="864096" cy="3816424"/>
          </a:xfrm>
          <a:prstGeom prst="leftBrace">
            <a:avLst>
              <a:gd name="adj1" fmla="val 57822"/>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TextBox 5"/>
          <p:cNvSpPr txBox="1"/>
          <p:nvPr/>
        </p:nvSpPr>
        <p:spPr>
          <a:xfrm>
            <a:off x="3023838" y="1916831"/>
            <a:ext cx="5291939" cy="461665"/>
          </a:xfrm>
          <a:prstGeom prst="rect">
            <a:avLst/>
          </a:prstGeom>
          <a:noFill/>
          <a:ln w="38100">
            <a:solidFill>
              <a:srgbClr val="C00000"/>
            </a:solidFill>
          </a:ln>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一、马克思主义的</a:t>
            </a:r>
            <a:r>
              <a:rPr lang="zh-CN" altLang="en-US" sz="2400" b="1" dirty="0" smtClean="0">
                <a:latin typeface="微软雅黑" panose="020B0503020204020204" pitchFamily="34" charset="-122"/>
                <a:ea typeface="微软雅黑" panose="020B0503020204020204" pitchFamily="34" charset="-122"/>
              </a:rPr>
              <a:t>科学内涵</a:t>
            </a:r>
            <a:r>
              <a:rPr lang="zh-CN" altLang="en-US" sz="2400" dirty="0" smtClean="0">
                <a:latin typeface="微软雅黑" panose="020B0503020204020204" pitchFamily="34" charset="-122"/>
                <a:ea typeface="微软雅黑" panose="020B0503020204020204" pitchFamily="34" charset="-122"/>
              </a:rPr>
              <a:t>（定义）</a:t>
            </a:r>
            <a:endParaRPr lang="zh-CN" altLang="en-US" sz="2400" dirty="0">
              <a:latin typeface="微软雅黑" panose="020B0503020204020204" pitchFamily="34" charset="-122"/>
              <a:ea typeface="微软雅黑" panose="020B0503020204020204" pitchFamily="34" charset="-122"/>
            </a:endParaRPr>
          </a:p>
        </p:txBody>
      </p:sp>
      <p:sp>
        <p:nvSpPr>
          <p:cNvPr id="7" name="TextBox 6"/>
          <p:cNvSpPr txBox="1"/>
          <p:nvPr/>
        </p:nvSpPr>
        <p:spPr>
          <a:xfrm>
            <a:off x="2999655" y="3132546"/>
            <a:ext cx="5316121" cy="461665"/>
          </a:xfrm>
          <a:prstGeom prst="rect">
            <a:avLst/>
          </a:prstGeom>
          <a:noFill/>
          <a:ln w="38100">
            <a:solidFill>
              <a:srgbClr val="C00000"/>
            </a:solidFill>
          </a:ln>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二</a:t>
            </a:r>
            <a:r>
              <a:rPr lang="zh-CN" altLang="en-US" sz="2400" dirty="0" smtClean="0">
                <a:latin typeface="微软雅黑" panose="020B0503020204020204" pitchFamily="34" charset="-122"/>
                <a:ea typeface="微软雅黑" panose="020B0503020204020204" pitchFamily="34" charset="-122"/>
              </a:rPr>
              <a:t>、马克思主义的</a:t>
            </a:r>
            <a:r>
              <a:rPr lang="zh-CN" altLang="en-US" sz="2400" b="1" dirty="0" smtClean="0">
                <a:latin typeface="微软雅黑" panose="020B0503020204020204" pitchFamily="34" charset="-122"/>
                <a:ea typeface="微软雅黑" panose="020B0503020204020204" pitchFamily="34" charset="-122"/>
              </a:rPr>
              <a:t>理论特征</a:t>
            </a:r>
            <a:r>
              <a:rPr lang="zh-CN" altLang="en-US" sz="2400" dirty="0" smtClean="0">
                <a:latin typeface="微软雅黑" panose="020B0503020204020204" pitchFamily="34" charset="-122"/>
                <a:ea typeface="微软雅黑" panose="020B0503020204020204" pitchFamily="34" charset="-122"/>
              </a:rPr>
              <a:t>（特点）</a:t>
            </a:r>
            <a:endParaRPr lang="zh-CN" altLang="en-US" sz="2400" dirty="0">
              <a:latin typeface="微软雅黑" panose="020B0503020204020204" pitchFamily="34" charset="-122"/>
              <a:ea typeface="微软雅黑" panose="020B0503020204020204" pitchFamily="34" charset="-122"/>
            </a:endParaRPr>
          </a:p>
        </p:txBody>
      </p:sp>
      <p:sp>
        <p:nvSpPr>
          <p:cNvPr id="8" name="TextBox 7"/>
          <p:cNvSpPr txBox="1"/>
          <p:nvPr/>
        </p:nvSpPr>
        <p:spPr>
          <a:xfrm>
            <a:off x="3006021" y="4043427"/>
            <a:ext cx="5309756" cy="461665"/>
          </a:xfrm>
          <a:prstGeom prst="rect">
            <a:avLst/>
          </a:prstGeom>
          <a:noFill/>
          <a:ln w="38100">
            <a:solidFill>
              <a:srgbClr val="C00000"/>
            </a:solidFill>
          </a:ln>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三</a:t>
            </a:r>
            <a:r>
              <a:rPr lang="zh-CN" altLang="en-US" sz="2400" dirty="0" smtClean="0">
                <a:latin typeface="微软雅黑" panose="020B0503020204020204" pitchFamily="34" charset="-122"/>
                <a:ea typeface="微软雅黑" panose="020B0503020204020204" pitchFamily="34" charset="-122"/>
              </a:rPr>
              <a:t>、马克思主义的</a:t>
            </a:r>
            <a:r>
              <a:rPr lang="zh-CN" altLang="en-US" sz="2400" b="1" dirty="0" smtClean="0">
                <a:latin typeface="微软雅黑" panose="020B0503020204020204" pitchFamily="34" charset="-122"/>
                <a:ea typeface="微软雅黑" panose="020B0503020204020204" pitchFamily="34" charset="-122"/>
              </a:rPr>
              <a:t>理论品质</a:t>
            </a:r>
            <a:r>
              <a:rPr lang="zh-CN" altLang="en-US" sz="2400" dirty="0" smtClean="0">
                <a:latin typeface="微软雅黑" panose="020B0503020204020204" pitchFamily="34" charset="-122"/>
                <a:ea typeface="微软雅黑" panose="020B0503020204020204" pitchFamily="34" charset="-122"/>
              </a:rPr>
              <a:t>（优点）</a:t>
            </a:r>
            <a:endParaRPr lang="zh-CN" altLang="en-US" sz="2400" dirty="0">
              <a:latin typeface="微软雅黑" panose="020B0503020204020204" pitchFamily="34" charset="-122"/>
              <a:ea typeface="微软雅黑" panose="020B0503020204020204" pitchFamily="34" charset="-122"/>
            </a:endParaRPr>
          </a:p>
        </p:txBody>
      </p:sp>
      <p:sp>
        <p:nvSpPr>
          <p:cNvPr id="9" name="TextBox 8"/>
          <p:cNvSpPr txBox="1"/>
          <p:nvPr/>
        </p:nvSpPr>
        <p:spPr>
          <a:xfrm>
            <a:off x="3023838" y="5157192"/>
            <a:ext cx="5291939" cy="461665"/>
          </a:xfrm>
          <a:prstGeom prst="rect">
            <a:avLst/>
          </a:prstGeom>
          <a:noFill/>
          <a:ln w="38100">
            <a:solidFill>
              <a:srgbClr val="C00000"/>
            </a:solidFill>
          </a:ln>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四</a:t>
            </a:r>
            <a:r>
              <a:rPr lang="zh-CN" altLang="en-US" sz="2400" dirty="0" smtClean="0">
                <a:latin typeface="微软雅黑" panose="020B0503020204020204" pitchFamily="34" charset="-122"/>
                <a:ea typeface="微软雅黑" panose="020B0503020204020204" pitchFamily="34" charset="-122"/>
              </a:rPr>
              <a:t>、马克思主义的</a:t>
            </a:r>
            <a:r>
              <a:rPr lang="zh-CN" altLang="en-US" sz="2400" b="1" dirty="0" smtClean="0">
                <a:latin typeface="微软雅黑" panose="020B0503020204020204" pitchFamily="34" charset="-122"/>
                <a:ea typeface="微软雅黑" panose="020B0503020204020204" pitchFamily="34" charset="-122"/>
              </a:rPr>
              <a:t>社会理想</a:t>
            </a:r>
            <a:r>
              <a:rPr lang="zh-CN" altLang="en-US" sz="2400" dirty="0" smtClean="0">
                <a:latin typeface="微软雅黑" panose="020B0503020204020204" pitchFamily="34" charset="-122"/>
                <a:ea typeface="微软雅黑" panose="020B0503020204020204" pitchFamily="34" charset="-122"/>
              </a:rPr>
              <a:t>（目标）</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a:off x="9578487" y="1242918"/>
            <a:ext cx="1107996" cy="369332"/>
          </a:xfrm>
          <a:prstGeom prst="rect">
            <a:avLst/>
          </a:prstGeom>
        </p:spPr>
        <p:txBody>
          <a:bodyPr wrap="none">
            <a:spAutoFit/>
          </a:bodyPr>
          <a:lstStyle/>
          <a:p>
            <a:pPr algn="ctr"/>
            <a:r>
              <a:rPr lang="zh-CN" altLang="en-US" sz="1800" b="1" dirty="0">
                <a:solidFill>
                  <a:srgbClr val="C00000"/>
                </a:solidFill>
                <a:latin typeface="微软雅黑" panose="020B0503020204020204" pitchFamily="34" charset="-122"/>
                <a:ea typeface="微软雅黑" panose="020B0503020204020204" pitchFamily="34" charset="-122"/>
              </a:rPr>
              <a:t>谁提出的</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9048328" y="1196752"/>
            <a:ext cx="2952327" cy="461665"/>
          </a:xfrm>
          <a:prstGeom prst="rect">
            <a:avLst/>
          </a:prstGeom>
          <a:noFill/>
          <a:ln w="38100">
            <a:solidFill>
              <a:srgbClr val="C00000"/>
            </a:solidFill>
          </a:ln>
        </p:spPr>
        <p:txBody>
          <a:bodyPr wrap="square" rtlCol="0">
            <a:spAutoFit/>
          </a:bodyPr>
          <a:lstStyle/>
          <a:p>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9578487" y="1894107"/>
            <a:ext cx="1569660" cy="369332"/>
          </a:xfrm>
          <a:prstGeom prst="rect">
            <a:avLst/>
          </a:prstGeom>
        </p:spPr>
        <p:txBody>
          <a:bodyPr wrap="none">
            <a:spAutoFit/>
          </a:bodyPr>
          <a:lstStyle/>
          <a:p>
            <a:pPr algn="ctr"/>
            <a:r>
              <a:rPr lang="zh-CN" altLang="en-US" sz="1800" b="1" dirty="0">
                <a:solidFill>
                  <a:srgbClr val="C00000"/>
                </a:solidFill>
                <a:latin typeface="微软雅黑" panose="020B0503020204020204" pitchFamily="34" charset="-122"/>
                <a:ea typeface="微软雅黑" panose="020B0503020204020204" pitchFamily="34" charset="-122"/>
              </a:rPr>
              <a:t>这理论干嘛的</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048328" y="1846973"/>
            <a:ext cx="2952328" cy="461665"/>
          </a:xfrm>
          <a:prstGeom prst="rect">
            <a:avLst/>
          </a:prstGeom>
          <a:noFill/>
          <a:ln w="38100">
            <a:solidFill>
              <a:srgbClr val="C00000"/>
            </a:solidFill>
          </a:ln>
        </p:spPr>
        <p:txBody>
          <a:bodyPr wrap="square" rtlCol="0">
            <a:spAutoFit/>
          </a:bodyPr>
          <a:lstStyle/>
          <a:p>
            <a:endParaRPr lang="zh-CN" altLang="en-US" sz="2400" dirty="0">
              <a:latin typeface="微软雅黑" panose="020B0503020204020204" pitchFamily="34" charset="-122"/>
              <a:ea typeface="微软雅黑" panose="020B0503020204020204" pitchFamily="34" charset="-122"/>
            </a:endParaRPr>
          </a:p>
        </p:txBody>
      </p:sp>
      <p:sp>
        <p:nvSpPr>
          <p:cNvPr id="13" name="TextBox 12"/>
          <p:cNvSpPr txBox="1"/>
          <p:nvPr/>
        </p:nvSpPr>
        <p:spPr>
          <a:xfrm>
            <a:off x="9048328" y="2493690"/>
            <a:ext cx="3042311" cy="369332"/>
          </a:xfrm>
          <a:prstGeom prst="rect">
            <a:avLst/>
          </a:prstGeom>
          <a:noFill/>
          <a:ln w="38100">
            <a:solidFill>
              <a:srgbClr val="C00000"/>
            </a:solidFill>
          </a:ln>
        </p:spPr>
        <p:txBody>
          <a:bodyPr wrap="square" rtlCol="0">
            <a:spAutoFit/>
          </a:bodyPr>
          <a:lstStyle/>
          <a:p>
            <a:pPr algn="ctr"/>
            <a:r>
              <a:rPr lang="zh-CN" altLang="en-US" sz="1800" b="1" dirty="0">
                <a:solidFill>
                  <a:srgbClr val="C00000"/>
                </a:solidFill>
                <a:latin typeface="微软雅黑" panose="020B0503020204020204" pitchFamily="34" charset="-122"/>
                <a:ea typeface="微软雅黑" panose="020B0503020204020204" pitchFamily="34" charset="-122"/>
              </a:rPr>
              <a:t>工人阶级和人类解放的科学</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cxnSp>
        <p:nvCxnSpPr>
          <p:cNvPr id="15" name="直接连接符 14"/>
          <p:cNvCxnSpPr>
            <a:endCxn id="10" idx="1"/>
          </p:cNvCxnSpPr>
          <p:nvPr/>
        </p:nvCxnSpPr>
        <p:spPr>
          <a:xfrm flipV="1">
            <a:off x="8315777" y="1427585"/>
            <a:ext cx="732551" cy="561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8315776" y="1916831"/>
            <a:ext cx="732552" cy="1762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13" idx="1"/>
          </p:cNvCxnSpPr>
          <p:nvPr/>
        </p:nvCxnSpPr>
        <p:spPr>
          <a:xfrm>
            <a:off x="8315776" y="2263439"/>
            <a:ext cx="732552" cy="41491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048327" y="3125194"/>
            <a:ext cx="3042312" cy="339725"/>
          </a:xfrm>
          <a:prstGeom prst="rect">
            <a:avLst/>
          </a:prstGeom>
          <a:noFill/>
          <a:ln w="38100">
            <a:solidFill>
              <a:srgbClr val="C00000"/>
            </a:solidFill>
          </a:ln>
        </p:spPr>
        <p:txBody>
          <a:bodyPr wrap="square" rtlCol="0">
            <a:spAutoFit/>
          </a:bodyPr>
          <a:lstStyle/>
          <a:p>
            <a:pPr lvl="0" algn="ctr">
              <a:lnSpc>
                <a:spcPct val="90000"/>
              </a:lnSpc>
              <a:spcBef>
                <a:spcPct val="0"/>
              </a:spcBef>
              <a:spcAft>
                <a:spcPct val="35000"/>
              </a:spcAft>
            </a:pPr>
            <a:r>
              <a:rPr lang="zh-CN" altLang="en-US" sz="1800" b="1" dirty="0">
                <a:solidFill>
                  <a:srgbClr val="C00000"/>
                </a:solidFill>
                <a:latin typeface="微软雅黑" panose="020B0503020204020204" pitchFamily="34" charset="-122"/>
                <a:ea typeface="微软雅黑" panose="020B0503020204020204" pitchFamily="34" charset="-122"/>
                <a:sym typeface="+mn-ea"/>
              </a:rPr>
              <a:t>科学性和</a:t>
            </a:r>
            <a:r>
              <a:rPr lang="zh-CN" altLang="en-US" sz="1800" b="1" dirty="0">
                <a:solidFill>
                  <a:srgbClr val="C00000"/>
                </a:solidFill>
                <a:latin typeface="微软雅黑" panose="020B0503020204020204" pitchFamily="34" charset="-122"/>
                <a:ea typeface="微软雅黑" panose="020B0503020204020204" pitchFamily="34" charset="-122"/>
              </a:rPr>
              <a:t>革命性，实践性</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9093319" y="4055876"/>
            <a:ext cx="2997320" cy="461665"/>
          </a:xfrm>
          <a:prstGeom prst="rect">
            <a:avLst/>
          </a:prstGeom>
          <a:noFill/>
          <a:ln w="38100">
            <a:solidFill>
              <a:srgbClr val="C00000"/>
            </a:solidFill>
          </a:ln>
        </p:spPr>
        <p:txBody>
          <a:bodyPr wrap="square" rtlCol="0">
            <a:spAutoFit/>
          </a:bodyPr>
          <a:lstStyle/>
          <a:p>
            <a:endParaRPr lang="zh-CN" altLang="en-US" sz="2400" dirty="0">
              <a:latin typeface="微软雅黑" panose="020B0503020204020204" pitchFamily="34" charset="-122"/>
              <a:ea typeface="微软雅黑" panose="020B0503020204020204" pitchFamily="34" charset="-122"/>
            </a:endParaRPr>
          </a:p>
        </p:txBody>
      </p:sp>
      <p:sp>
        <p:nvSpPr>
          <p:cNvPr id="28" name="TextBox 27"/>
          <p:cNvSpPr txBox="1"/>
          <p:nvPr/>
        </p:nvSpPr>
        <p:spPr>
          <a:xfrm>
            <a:off x="9131978" y="5157192"/>
            <a:ext cx="2952327" cy="341632"/>
          </a:xfrm>
          <a:prstGeom prst="rect">
            <a:avLst/>
          </a:prstGeom>
          <a:noFill/>
          <a:ln w="38100">
            <a:solidFill>
              <a:srgbClr val="C00000"/>
            </a:solidFill>
          </a:ln>
        </p:spPr>
        <p:txBody>
          <a:bodyPr wrap="square" rtlCol="0">
            <a:spAutoFit/>
          </a:bodyPr>
          <a:lstStyle/>
          <a:p>
            <a:pPr algn="ctr">
              <a:lnSpc>
                <a:spcPct val="90000"/>
              </a:lnSpc>
              <a:spcBef>
                <a:spcPct val="0"/>
              </a:spcBef>
              <a:spcAft>
                <a:spcPct val="35000"/>
              </a:spcAft>
            </a:pPr>
            <a:r>
              <a:rPr lang="zh-CN" altLang="en-US" sz="1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翻资实社共产</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9809319" y="4104580"/>
            <a:ext cx="1107996" cy="341632"/>
          </a:xfrm>
          <a:prstGeom prst="rect">
            <a:avLst/>
          </a:prstGeom>
        </p:spPr>
        <p:txBody>
          <a:bodyPr wrap="none">
            <a:spAutoFit/>
          </a:bodyPr>
          <a:lstStyle/>
          <a:p>
            <a:pPr algn="ctr">
              <a:lnSpc>
                <a:spcPct val="90000"/>
              </a:lnSpc>
              <a:spcBef>
                <a:spcPct val="0"/>
              </a:spcBef>
              <a:spcAft>
                <a:spcPct val="35000"/>
              </a:spcAft>
            </a:pPr>
            <a:r>
              <a:rPr lang="zh-CN" altLang="en-US" sz="1800" b="1" dirty="0">
                <a:solidFill>
                  <a:srgbClr val="C00000"/>
                </a:solidFill>
                <a:latin typeface="微软雅黑" panose="020B0503020204020204" pitchFamily="34" charset="-122"/>
                <a:ea typeface="微软雅黑" panose="020B0503020204020204" pitchFamily="34" charset="-122"/>
              </a:rPr>
              <a:t>与时俱进</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cxnSp>
        <p:nvCxnSpPr>
          <p:cNvPr id="30" name="直接连接符 29"/>
          <p:cNvCxnSpPr>
            <a:stCxn id="7" idx="3"/>
          </p:cNvCxnSpPr>
          <p:nvPr/>
        </p:nvCxnSpPr>
        <p:spPr>
          <a:xfrm>
            <a:off x="8315776" y="3363379"/>
            <a:ext cx="7325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360768" y="4292032"/>
            <a:ext cx="7325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5775" y="5388024"/>
            <a:ext cx="7325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文本框 6"/>
          <p:cNvSpPr txBox="1"/>
          <p:nvPr/>
        </p:nvSpPr>
        <p:spPr>
          <a:xfrm>
            <a:off x="83332" y="354497"/>
            <a:ext cx="6979002"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sym typeface="+mn-ea"/>
              </a:rPr>
              <a:t>第二节</a:t>
            </a:r>
            <a:r>
              <a:rPr lang="zh-CN" altLang="en-US" sz="2800" b="1" dirty="0">
                <a:latin typeface="微软雅黑" panose="020B0503020204020204" pitchFamily="34" charset="-122"/>
                <a:ea typeface="微软雅黑" panose="020B0503020204020204" pitchFamily="34" charset="-122"/>
                <a:sym typeface="+mn-ea"/>
              </a:rPr>
              <a:t>：</a:t>
            </a:r>
            <a:r>
              <a:rPr lang="zh-CN" altLang="en-US" sz="2800" b="1" dirty="0" smtClean="0">
                <a:latin typeface="微软雅黑" panose="020B0503020204020204" pitchFamily="34" charset="-122"/>
                <a:ea typeface="微软雅黑" panose="020B0503020204020204" pitchFamily="34" charset="-122"/>
                <a:sym typeface="+mn-ea"/>
              </a:rPr>
              <a:t>马克思主义科学性与革命性的统一</a:t>
            </a:r>
            <a:endParaRPr lang="zh-CN" altLang="en-US" sz="2800" b="1"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8800" y="1814195"/>
            <a:ext cx="3947160" cy="4509135"/>
          </a:xfrm>
        </p:spPr>
        <p:txBody>
          <a:bodyPr/>
          <a:lstStyle/>
          <a:p>
            <a:pPr marL="0" indent="0" algn="ctr">
              <a:lnSpc>
                <a:spcPct val="150000"/>
              </a:lnSpc>
              <a:buFont typeface="Wingdings" panose="05000000000000000000" charset="0"/>
              <a:buNone/>
            </a:pPr>
            <a:r>
              <a:rPr lang="en-US" altLang="zh-CN" sz="4000"/>
              <a:t>why</a:t>
            </a:r>
            <a:r>
              <a:rPr lang="zh-CN" altLang="en-US" sz="4000"/>
              <a:t>？</a:t>
            </a:r>
            <a:endParaRPr lang="zh-CN" altLang="en-US" sz="4000"/>
          </a:p>
          <a:p>
            <a:pPr marL="0" indent="0" algn="ctr">
              <a:lnSpc>
                <a:spcPct val="150000"/>
              </a:lnSpc>
              <a:buNone/>
            </a:pPr>
            <a:r>
              <a:rPr lang="en-US" altLang="zh-CN" sz="4000"/>
              <a:t> what</a:t>
            </a:r>
            <a:r>
              <a:rPr lang="zh-CN" altLang="en-US" sz="4000"/>
              <a:t>？    </a:t>
            </a:r>
            <a:endParaRPr lang="zh-CN" altLang="en-US" sz="4000"/>
          </a:p>
          <a:p>
            <a:pPr marL="0" indent="0" algn="ctr">
              <a:lnSpc>
                <a:spcPct val="150000"/>
              </a:lnSpc>
              <a:buNone/>
            </a:pPr>
            <a:r>
              <a:rPr lang="en-US" altLang="zh-CN" sz="4000"/>
              <a:t>how</a:t>
            </a:r>
            <a:r>
              <a:rPr lang="zh-CN" altLang="en-US" sz="4000"/>
              <a:t>？</a:t>
            </a:r>
            <a:endParaRPr lang="zh-CN" altLang="en-US" sz="4000"/>
          </a:p>
        </p:txBody>
      </p:sp>
      <p:sp>
        <p:nvSpPr>
          <p:cNvPr id="4" name="内容占位符 2"/>
          <p:cNvSpPr>
            <a:spLocks noGrp="1"/>
          </p:cNvSpPr>
          <p:nvPr/>
        </p:nvSpPr>
        <p:spPr>
          <a:xfrm>
            <a:off x="3637280" y="1644650"/>
            <a:ext cx="7298055" cy="4509135"/>
          </a:xfrm>
          <a:prstGeom prst="rect">
            <a:avLst/>
          </a:prstGeom>
        </p:spPr>
        <p:txBody>
          <a:bodyPr vert="horz" lIns="91440" tIns="45720" rIns="91440" bIns="45720" rtlCol="0">
            <a:normAutofit/>
          </a:bodyPr>
          <a:lstStyle>
            <a:lvl1pPr marL="285750" indent="-285750" algn="just" defTabSz="685800" rtl="0" eaLnBrk="1" latinLnBrk="0" hangingPunct="1">
              <a:spcBef>
                <a:spcPts val="300"/>
              </a:spcBef>
              <a:spcAft>
                <a:spcPts val="300"/>
              </a:spcAft>
              <a:buClrTx/>
              <a:buSzPct val="100000"/>
              <a:buFont typeface="Arial" panose="020B0604020202020204" pitchFamily="34" charset="0"/>
              <a:buChar char="•"/>
              <a:defRPr sz="2400" kern="1200" baseline="0">
                <a:solidFill>
                  <a:schemeClr val="bg2"/>
                </a:solidFill>
                <a:latin typeface="Arial" panose="020B0604020202020204" pitchFamily="34" charset="0"/>
                <a:ea typeface="黑体" panose="02010609060101010101" pitchFamily="49" charset="-122"/>
                <a:cs typeface="+mn-cs"/>
              </a:defRPr>
            </a:lvl1pPr>
            <a:lvl2pPr marL="0" indent="0" algn="just" defTabSz="685800" rtl="0" eaLnBrk="1" latinLnBrk="0" hangingPunct="1">
              <a:lnSpc>
                <a:spcPct val="150000"/>
              </a:lnSpc>
              <a:spcBef>
                <a:spcPts val="600"/>
              </a:spcBef>
              <a:spcAft>
                <a:spcPts val="600"/>
              </a:spcAft>
              <a:buClr>
                <a:schemeClr val="accent2">
                  <a:lumMod val="60000"/>
                  <a:lumOff val="40000"/>
                </a:schemeClr>
              </a:buClr>
              <a:buFont typeface="幼圆" panose="02010509060101010101" pitchFamily="49" charset="-122"/>
              <a:buNone/>
              <a:defRPr sz="1800" kern="1200" baseline="0">
                <a:solidFill>
                  <a:schemeClr val="bg2"/>
                </a:solidFill>
                <a:latin typeface="Arial" panose="020B0604020202020204" pitchFamily="34" charset="0"/>
                <a:ea typeface="黑体" panose="02010609060101010101" pitchFamily="49" charset="-122"/>
                <a:cs typeface="+mn-cs"/>
              </a:defRPr>
            </a:lvl2pPr>
            <a:lvl3pPr marL="857250" indent="-171450" algn="l" defTabSz="685800" rtl="0" eaLnBrk="1" latinLnBrk="0" hangingPunct="1">
              <a:spcBef>
                <a:spcPts val="300"/>
              </a:spcBef>
              <a:spcAft>
                <a:spcPts val="300"/>
              </a:spcAft>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00" indent="-571500" algn="l">
              <a:lnSpc>
                <a:spcPct val="200000"/>
              </a:lnSpc>
              <a:buFont typeface="+mj-lt"/>
              <a:buAutoNum type="romanUcPeriod"/>
            </a:pPr>
            <a:r>
              <a:rPr lang="zh-CN" altLang="en-US" sz="3200">
                <a:solidFill>
                  <a:schemeClr val="tx1"/>
                </a:solidFill>
              </a:rPr>
              <a:t>马克思主义的产生和发展</a:t>
            </a:r>
            <a:endParaRPr lang="zh-CN" altLang="en-US" sz="3200">
              <a:solidFill>
                <a:schemeClr val="tx1"/>
              </a:solidFill>
            </a:endParaRPr>
          </a:p>
          <a:p>
            <a:pPr marL="571500" indent="-571500" algn="l">
              <a:lnSpc>
                <a:spcPct val="200000"/>
              </a:lnSpc>
              <a:buFont typeface="+mj-lt"/>
              <a:buAutoNum type="romanUcPeriod"/>
            </a:pPr>
            <a:r>
              <a:rPr lang="zh-CN" altLang="en-US" sz="3200">
                <a:solidFill>
                  <a:schemeClr val="tx1"/>
                </a:solidFill>
              </a:rPr>
              <a:t>马克思主义科学性和革命性的统一</a:t>
            </a:r>
            <a:endParaRPr lang="zh-CN" altLang="en-US" sz="3200">
              <a:solidFill>
                <a:schemeClr val="tx1"/>
              </a:solidFill>
            </a:endParaRPr>
          </a:p>
          <a:p>
            <a:pPr marL="571500" indent="-571500" algn="l">
              <a:lnSpc>
                <a:spcPct val="200000"/>
              </a:lnSpc>
              <a:buFont typeface="+mj-lt"/>
              <a:buAutoNum type="romanUcPeriod"/>
            </a:pPr>
            <a:r>
              <a:rPr lang="zh-CN" altLang="en-US" sz="3200">
                <a:solidFill>
                  <a:schemeClr val="tx1"/>
                </a:solidFill>
              </a:rPr>
              <a:t>学习、运用和发展马克思主义</a:t>
            </a:r>
            <a:endParaRPr lang="zh-CN" altLang="en-US" sz="3200">
              <a:solidFill>
                <a:schemeClr val="tx1"/>
              </a:solidFill>
            </a:endParaRPr>
          </a:p>
        </p:txBody>
      </p:sp>
      <p:sp>
        <p:nvSpPr>
          <p:cNvPr id="5" name="矩形 4"/>
          <p:cNvSpPr/>
          <p:nvPr/>
        </p:nvSpPr>
        <p:spPr>
          <a:xfrm>
            <a:off x="3416935" y="3845560"/>
            <a:ext cx="6961505" cy="1080135"/>
          </a:xfrm>
          <a:prstGeom prst="rect">
            <a:avLst/>
          </a:prstGeom>
          <a:noFill/>
          <a:ln w="603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a:spLocks noGrp="1"/>
          </p:cNvSpPr>
          <p:nvPr>
            <p:ph type="title"/>
          </p:nvPr>
        </p:nvSpPr>
        <p:spPr>
          <a:xfrm>
            <a:off x="1064895" y="588010"/>
            <a:ext cx="10515600" cy="1325563"/>
          </a:xfrm>
        </p:spPr>
        <p:txBody>
          <a:bodyPr/>
          <a:lstStyle/>
          <a:p>
            <a:pPr algn="l"/>
            <a:r>
              <a:rPr lang="zh-CN" altLang="en-US" sz="3200" dirty="0"/>
              <a:t>绪论：马克思主义是关于工人阶级和人类解放的科学</a:t>
            </a:r>
            <a:endParaRPr lang="zh-CN" altLang="en-US" sz="3200" dirty="0"/>
          </a:p>
        </p:txBody>
      </p:sp>
    </p:spTree>
    <p:custDataLst>
      <p:tags r:id="rId1"/>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78754" y="2552589"/>
            <a:ext cx="10801200" cy="230568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28" tIns="45718" rIns="91428" bIns="45718" rtlCol="0">
            <a:spAutoFit/>
          </a:bodyPr>
          <a:lstStyle/>
          <a:p>
            <a:pPr>
              <a:lnSpc>
                <a:spcPct val="150000"/>
              </a:lnSpc>
            </a:pPr>
            <a:r>
              <a:rPr lang="zh-CN" altLang="en-US" sz="2400" b="1" dirty="0">
                <a:solidFill>
                  <a:srgbClr val="C00000"/>
                </a:solidFill>
                <a:latin typeface="华文中宋" panose="02010600040101010101" charset="-122"/>
                <a:ea typeface="华文中宋" panose="02010600040101010101" charset="-122"/>
                <a:sym typeface="微软雅黑" panose="020B0503020204020204" pitchFamily="34" charset="-122"/>
              </a:rPr>
              <a:t>根本方法：理论联系实际</a:t>
            </a:r>
            <a:r>
              <a:rPr lang="zh-CN" altLang="en-US" sz="2400" b="1" dirty="0">
                <a:solidFill>
                  <a:schemeClr val="tx1"/>
                </a:solidFill>
                <a:latin typeface="华文中宋" panose="02010600040101010101" charset="-122"/>
                <a:ea typeface="华文中宋" panose="02010600040101010101" charset="-122"/>
                <a:sym typeface="+mn-ea"/>
              </a:rPr>
              <a:t>【选择</a:t>
            </a:r>
            <a:r>
              <a:rPr lang="en-US" altLang="zh-CN" sz="2400" b="1" dirty="0">
                <a:solidFill>
                  <a:schemeClr val="tx1"/>
                </a:solidFill>
                <a:latin typeface="华文中宋" panose="02010600040101010101" charset="-122"/>
                <a:ea typeface="华文中宋" panose="02010600040101010101" charset="-122"/>
                <a:sym typeface="+mn-ea"/>
              </a:rPr>
              <a:t>/</a:t>
            </a:r>
            <a:r>
              <a:rPr lang="zh-CN" altLang="en-US" sz="2400" b="1" dirty="0">
                <a:solidFill>
                  <a:schemeClr val="tx1"/>
                </a:solidFill>
                <a:latin typeface="华文中宋" panose="02010600040101010101" charset="-122"/>
                <a:ea typeface="华文中宋" panose="02010600040101010101" charset="-122"/>
                <a:sym typeface="+mn-ea"/>
              </a:rPr>
              <a:t>简答】</a:t>
            </a:r>
            <a:r>
              <a:rPr lang="zh-CN" altLang="en-US" sz="2400" dirty="0" smtClean="0">
                <a:solidFill>
                  <a:srgbClr val="FF0000"/>
                </a:solidFill>
                <a:latin typeface="华文中宋" panose="02010600040101010101" charset="-122"/>
                <a:ea typeface="华文中宋" panose="02010600040101010101" charset="-122"/>
                <a:sym typeface="+mn-ea"/>
              </a:rPr>
              <a:t>★</a:t>
            </a:r>
            <a:endParaRPr lang="zh-CN" altLang="en-US" sz="2400" dirty="0" smtClean="0">
              <a:solidFill>
                <a:srgbClr val="FF0000"/>
              </a:solidFill>
              <a:latin typeface="华文中宋" panose="02010600040101010101" charset="-122"/>
              <a:ea typeface="华文中宋" panose="02010600040101010101" charset="-122"/>
              <a:sym typeface="+mn-ea"/>
            </a:endParaRPr>
          </a:p>
          <a:p>
            <a:pPr>
              <a:lnSpc>
                <a:spcPct val="150000"/>
              </a:lnSpc>
            </a:pPr>
            <a:r>
              <a:rPr lang="zh-CN" altLang="zh-CN" sz="2400" b="1" dirty="0" smtClean="0">
                <a:solidFill>
                  <a:srgbClr val="C00000"/>
                </a:solidFill>
                <a:latin typeface="华文中宋" panose="02010600040101010101" charset="-122"/>
                <a:ea typeface="华文中宋" panose="02010600040101010101" charset="-122"/>
              </a:rPr>
              <a:t>理论</a:t>
            </a:r>
            <a:r>
              <a:rPr lang="zh-CN" altLang="zh-CN" sz="2400" b="1" dirty="0">
                <a:solidFill>
                  <a:srgbClr val="C00000"/>
                </a:solidFill>
                <a:latin typeface="华文中宋" panose="02010600040101010101" charset="-122"/>
                <a:ea typeface="华文中宋" panose="02010600040101010101" charset="-122"/>
              </a:rPr>
              <a:t>联系实际</a:t>
            </a:r>
            <a:r>
              <a:rPr lang="zh-CN" altLang="zh-CN" sz="2400" dirty="0">
                <a:latin typeface="华文中宋" panose="02010600040101010101" charset="-122"/>
                <a:ea typeface="华文中宋" panose="02010600040101010101" charset="-122"/>
              </a:rPr>
              <a:t>，就是把马克思主义的基本原理作为指导，去观察和分析社会实际、工作实际和思想实际。</a:t>
            </a:r>
            <a:endParaRPr lang="zh-CN" altLang="zh-CN" sz="2400" dirty="0">
              <a:latin typeface="华文中宋" panose="02010600040101010101" charset="-122"/>
              <a:ea typeface="华文中宋" panose="02010600040101010101" charset="-122"/>
            </a:endParaRPr>
          </a:p>
          <a:p>
            <a:pPr>
              <a:lnSpc>
                <a:spcPct val="150000"/>
              </a:lnSpc>
            </a:pPr>
            <a:r>
              <a:rPr lang="zh-CN" altLang="zh-CN" sz="2400" dirty="0">
                <a:latin typeface="华文中宋" panose="02010600040101010101" charset="-122"/>
                <a:ea typeface="华文中宋" panose="02010600040101010101" charset="-122"/>
              </a:rPr>
              <a:t>在实际工作中反对</a:t>
            </a:r>
            <a:r>
              <a:rPr lang="zh-CN" altLang="zh-CN" sz="2400" b="1" dirty="0">
                <a:solidFill>
                  <a:srgbClr val="C00000"/>
                </a:solidFill>
                <a:latin typeface="华文中宋" panose="02010600040101010101" charset="-122"/>
                <a:ea typeface="华文中宋" panose="02010600040101010101" charset="-122"/>
              </a:rPr>
              <a:t>经验主义</a:t>
            </a:r>
            <a:r>
              <a:rPr lang="zh-CN" altLang="zh-CN" sz="2400" dirty="0">
                <a:latin typeface="华文中宋" panose="02010600040101010101" charset="-122"/>
                <a:ea typeface="华文中宋" panose="02010600040101010101" charset="-122"/>
              </a:rPr>
              <a:t>和</a:t>
            </a:r>
            <a:r>
              <a:rPr lang="zh-CN" altLang="zh-CN" sz="2400" b="1" dirty="0">
                <a:solidFill>
                  <a:srgbClr val="C00000"/>
                </a:solidFill>
                <a:latin typeface="华文中宋" panose="02010600040101010101" charset="-122"/>
                <a:ea typeface="华文中宋" panose="02010600040101010101" charset="-122"/>
              </a:rPr>
              <a:t>教条主义</a:t>
            </a:r>
            <a:r>
              <a:rPr lang="zh-CN" altLang="zh-CN" sz="2400" dirty="0">
                <a:latin typeface="华文中宋" panose="02010600040101010101" charset="-122"/>
                <a:ea typeface="华文中宋" panose="02010600040101010101" charset="-122"/>
              </a:rPr>
              <a:t>两种倾向。</a:t>
            </a:r>
            <a:endParaRPr lang="en-US" altLang="zh-CN" sz="2400" dirty="0">
              <a:solidFill>
                <a:srgbClr val="00B050"/>
              </a:solidFill>
              <a:latin typeface="华文中宋" panose="02010600040101010101" charset="-122"/>
              <a:ea typeface="华文中宋" panose="02010600040101010101" charset="-122"/>
            </a:endParaRPr>
          </a:p>
        </p:txBody>
      </p:sp>
      <p:sp>
        <p:nvSpPr>
          <p:cNvPr id="4" name="文本框 2"/>
          <p:cNvSpPr txBox="1"/>
          <p:nvPr>
            <p:custDataLst>
              <p:tags r:id="rId1"/>
            </p:custDataLst>
          </p:nvPr>
        </p:nvSpPr>
        <p:spPr>
          <a:xfrm>
            <a:off x="1206198" y="1048046"/>
            <a:ext cx="7848872" cy="1600812"/>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华文中宋" panose="02010600040101010101" charset="-122"/>
                <a:ea typeface="华文中宋" panose="02010600040101010101" charset="-122"/>
              </a:rPr>
              <a:t>【</a:t>
            </a:r>
            <a:r>
              <a:rPr lang="zh-CN" altLang="en-US" sz="2400" dirty="0" smtClean="0">
                <a:solidFill>
                  <a:schemeClr val="tx1"/>
                </a:solidFill>
                <a:latin typeface="华文中宋" panose="02010600040101010101" charset="-122"/>
                <a:ea typeface="华文中宋" panose="02010600040101010101" charset="-122"/>
              </a:rPr>
              <a:t>知识点</a:t>
            </a:r>
            <a:r>
              <a:rPr lang="en-US" altLang="zh-CN" sz="2400" dirty="0" smtClean="0">
                <a:solidFill>
                  <a:schemeClr val="tx1"/>
                </a:solidFill>
                <a:latin typeface="华文中宋" panose="02010600040101010101" charset="-122"/>
                <a:ea typeface="华文中宋" panose="02010600040101010101" charset="-122"/>
              </a:rPr>
              <a:t>1】</a:t>
            </a:r>
            <a:r>
              <a:rPr lang="zh-CN" altLang="en-US" sz="2400" dirty="0" smtClean="0">
                <a:solidFill>
                  <a:schemeClr val="tx1"/>
                </a:solidFill>
                <a:latin typeface="华文中宋" panose="02010600040101010101" charset="-122"/>
                <a:ea typeface="华文中宋" panose="02010600040101010101" charset="-122"/>
              </a:rPr>
              <a:t>学习</a:t>
            </a:r>
            <a:r>
              <a:rPr lang="zh-CN" altLang="en-US" sz="2400" dirty="0">
                <a:solidFill>
                  <a:schemeClr val="tx1"/>
                </a:solidFill>
                <a:latin typeface="华文中宋" panose="02010600040101010101" charset="-122"/>
                <a:ea typeface="华文中宋" panose="02010600040101010101" charset="-122"/>
              </a:rPr>
              <a:t>马克思主义的根本</a:t>
            </a:r>
            <a:r>
              <a:rPr lang="zh-CN" altLang="en-US" sz="2400" dirty="0" smtClean="0">
                <a:solidFill>
                  <a:schemeClr val="tx1"/>
                </a:solidFill>
                <a:latin typeface="华文中宋" panose="02010600040101010101" charset="-122"/>
                <a:ea typeface="华文中宋" panose="02010600040101010101" charset="-122"/>
              </a:rPr>
              <a:t>方法</a:t>
            </a:r>
            <a:endParaRPr lang="en-US" altLang="zh-CN" sz="2400" dirty="0">
              <a:solidFill>
                <a:schemeClr val="tx1"/>
              </a:solidFill>
              <a:latin typeface="华文中宋" panose="02010600040101010101" charset="-122"/>
              <a:ea typeface="华文中宋" panose="02010600040101010101" charset="-122"/>
            </a:endParaRPr>
          </a:p>
        </p:txBody>
      </p:sp>
      <p:grpSp>
        <p:nvGrpSpPr>
          <p:cNvPr id="6" name="组合 5"/>
          <p:cNvGrpSpPr/>
          <p:nvPr/>
        </p:nvGrpSpPr>
        <p:grpSpPr>
          <a:xfrm>
            <a:off x="1206500" y="116632"/>
            <a:ext cx="12192000" cy="1117590"/>
            <a:chOff x="1206500" y="116632"/>
            <a:chExt cx="12192000" cy="1117590"/>
          </a:xfrm>
        </p:grpSpPr>
        <p:sp>
          <p:nvSpPr>
            <p:cNvPr id="7" name="矩形 6"/>
            <p:cNvSpPr/>
            <p:nvPr/>
          </p:nvSpPr>
          <p:spPr>
            <a:xfrm>
              <a:off x="1206500" y="397510"/>
              <a:ext cx="12192000" cy="83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solidFill>
                    <a:schemeClr val="tx1"/>
                  </a:solidFill>
                  <a:latin typeface="方正清刻本悦宋简体" panose="02000000000000000000" pitchFamily="2" charset="-122"/>
                  <a:ea typeface="方正清刻本悦宋简体" panose="02000000000000000000" pitchFamily="2" charset="-122"/>
                </a:rPr>
                <a:t>第三节  学习、运用和发展马克思主义</a:t>
              </a:r>
              <a:endParaRPr lang="zh-CN" altLang="en-US" sz="3600" b="1"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8" name="TextBox 7"/>
            <p:cNvSpPr txBox="1"/>
            <p:nvPr/>
          </p:nvSpPr>
          <p:spPr>
            <a:xfrm>
              <a:off x="11064552" y="116632"/>
              <a:ext cx="922195" cy="523220"/>
            </a:xfrm>
            <a:prstGeom prst="rect">
              <a:avLst/>
            </a:prstGeom>
            <a:noFill/>
          </p:spPr>
          <p:txBody>
            <a:bodyPr wrap="square" rtlCol="0">
              <a:spAutoFit/>
            </a:bodyPr>
            <a:lstStyle/>
            <a:p>
              <a:r>
                <a:rPr lang="zh-CN" altLang="en-US" sz="2800" b="1" dirty="0">
                  <a:solidFill>
                    <a:schemeClr val="bg1"/>
                  </a:solidFill>
                  <a:latin typeface="楷体" panose="02010609060101010101" pitchFamily="49" charset="-122"/>
                  <a:ea typeface="楷体" panose="02010609060101010101" pitchFamily="49" charset="-122"/>
                </a:rPr>
                <a:t>绪论</a:t>
              </a:r>
              <a:endParaRPr lang="zh-CN" altLang="en-US" sz="2800" b="1"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91544" y="1557739"/>
            <a:ext cx="8208912" cy="707886"/>
          </a:xfrm>
          <a:prstGeom prst="rect">
            <a:avLst/>
          </a:prstGeom>
          <a:noFill/>
        </p:spPr>
        <p:txBody>
          <a:bodyPr wrap="square" rtlCol="0">
            <a:spAutoFit/>
          </a:bodyPr>
          <a:lstStyle/>
          <a:p>
            <a:pPr algn="ctr"/>
            <a:r>
              <a:rPr lang="zh-CN" altLang="en-US" sz="4000" dirty="0" smtClean="0">
                <a:latin typeface="微软雅黑" panose="020B0503020204020204" pitchFamily="34" charset="-122"/>
                <a:ea typeface="微软雅黑" panose="020B0503020204020204" pitchFamily="34" charset="-122"/>
              </a:rPr>
              <a:t>马克思主义为什么会产生？</a:t>
            </a:r>
            <a:endParaRPr lang="en-US" altLang="zh-CN" sz="40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3792" y="2564903"/>
            <a:ext cx="2880320" cy="337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t>##</a:t>
            </a:r>
            <a:r>
              <a:rPr lang="zh-CN" altLang="en-US" sz="2400" dirty="0" smtClean="0"/>
              <a:t>理论</a:t>
            </a:r>
            <a:r>
              <a:rPr lang="zh-CN" altLang="en-US" sz="2400" dirty="0"/>
              <a:t>联系实际是（ </a:t>
            </a:r>
            <a:r>
              <a:rPr lang="zh-CN" altLang="en-US" sz="2400" dirty="0" smtClean="0"/>
              <a:t>）</a:t>
            </a:r>
            <a:endParaRPr lang="en-US" altLang="zh-CN" sz="2400" dirty="0" smtClean="0"/>
          </a:p>
          <a:p>
            <a:pPr algn="just">
              <a:lnSpc>
                <a:spcPct val="150000"/>
              </a:lnSpc>
            </a:pPr>
            <a:r>
              <a:rPr lang="zh-CN" altLang="en-US" sz="2400" dirty="0" smtClean="0"/>
              <a:t> </a:t>
            </a:r>
            <a:r>
              <a:rPr lang="en-US" altLang="zh-CN" sz="2400" dirty="0"/>
              <a:t>A </a:t>
            </a:r>
            <a:r>
              <a:rPr lang="zh-CN" altLang="en-US" sz="2400" dirty="0"/>
              <a:t>马克思主义理论特征 </a:t>
            </a:r>
            <a:endParaRPr lang="en-US" altLang="zh-CN" sz="2400" dirty="0" smtClean="0"/>
          </a:p>
          <a:p>
            <a:pPr algn="just">
              <a:lnSpc>
                <a:spcPct val="150000"/>
              </a:lnSpc>
            </a:pPr>
            <a:r>
              <a:rPr lang="en-US" altLang="zh-CN" sz="2400" dirty="0" smtClean="0"/>
              <a:t>B </a:t>
            </a:r>
            <a:r>
              <a:rPr lang="zh-CN" altLang="en-US" sz="2400" dirty="0"/>
              <a:t>学习马克思主义的目的 </a:t>
            </a:r>
            <a:endParaRPr lang="en-US" altLang="zh-CN" sz="2400" dirty="0" smtClean="0"/>
          </a:p>
          <a:p>
            <a:pPr algn="just">
              <a:lnSpc>
                <a:spcPct val="150000"/>
              </a:lnSpc>
            </a:pPr>
            <a:r>
              <a:rPr lang="en-US" altLang="zh-CN" sz="2400" dirty="0" smtClean="0"/>
              <a:t>C </a:t>
            </a:r>
            <a:r>
              <a:rPr lang="zh-CN" altLang="en-US" sz="2400" dirty="0"/>
              <a:t>马克思主义活的灵魂 </a:t>
            </a:r>
            <a:endParaRPr lang="en-US" altLang="zh-CN" sz="2400" dirty="0" smtClean="0"/>
          </a:p>
          <a:p>
            <a:pPr algn="just">
              <a:lnSpc>
                <a:spcPct val="150000"/>
              </a:lnSpc>
            </a:pPr>
            <a:r>
              <a:rPr lang="en-US" altLang="zh-CN" sz="2400" dirty="0" smtClean="0"/>
              <a:t>D </a:t>
            </a:r>
            <a:r>
              <a:rPr lang="zh-CN" altLang="en-US" sz="2400" dirty="0"/>
              <a:t>学习马克思主义的方法</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t>##</a:t>
            </a:r>
            <a:r>
              <a:rPr lang="zh-CN" altLang="en-US" sz="2400" dirty="0" smtClean="0"/>
              <a:t>理论</a:t>
            </a:r>
            <a:r>
              <a:rPr lang="zh-CN" altLang="en-US" sz="2400" dirty="0"/>
              <a:t>联系实际是</a:t>
            </a:r>
            <a:r>
              <a:rPr lang="zh-CN" altLang="en-US" sz="2400" dirty="0" smtClean="0"/>
              <a:t>（</a:t>
            </a:r>
            <a:r>
              <a:rPr lang="en-US" altLang="zh-CN" sz="2400" b="1" dirty="0" smtClean="0">
                <a:solidFill>
                  <a:srgbClr val="FF0000"/>
                </a:solidFill>
              </a:rPr>
              <a:t>D</a:t>
            </a:r>
            <a:r>
              <a:rPr lang="zh-CN" altLang="en-US" sz="2400" dirty="0" smtClean="0"/>
              <a:t> ）</a:t>
            </a:r>
            <a:endParaRPr lang="en-US" altLang="zh-CN" sz="2400" dirty="0" smtClean="0"/>
          </a:p>
          <a:p>
            <a:pPr algn="just">
              <a:lnSpc>
                <a:spcPct val="150000"/>
              </a:lnSpc>
            </a:pPr>
            <a:r>
              <a:rPr lang="zh-CN" altLang="en-US" sz="2400" dirty="0" smtClean="0"/>
              <a:t> </a:t>
            </a:r>
            <a:r>
              <a:rPr lang="en-US" altLang="zh-CN" sz="2400" dirty="0"/>
              <a:t>A </a:t>
            </a:r>
            <a:r>
              <a:rPr lang="zh-CN" altLang="en-US" sz="2400" dirty="0"/>
              <a:t>马克思主义理论特征</a:t>
            </a:r>
            <a:r>
              <a:rPr lang="en-US" altLang="zh-CN" sz="2400" dirty="0"/>
              <a:t>(</a:t>
            </a:r>
            <a:r>
              <a:rPr lang="zh-CN" altLang="en-US" sz="2400" dirty="0"/>
              <a:t>科学性和革命性实践性</a:t>
            </a:r>
            <a:r>
              <a:rPr lang="en-US" altLang="zh-CN" sz="2400" dirty="0"/>
              <a:t>)</a:t>
            </a:r>
            <a:r>
              <a:rPr lang="zh-CN" altLang="en-US" sz="2400" dirty="0"/>
              <a:t> </a:t>
            </a:r>
            <a:endParaRPr lang="en-US" altLang="zh-CN" sz="2400" dirty="0" smtClean="0"/>
          </a:p>
          <a:p>
            <a:pPr algn="just">
              <a:lnSpc>
                <a:spcPct val="150000"/>
              </a:lnSpc>
            </a:pPr>
            <a:r>
              <a:rPr lang="en-US" altLang="zh-CN" sz="2400" dirty="0" smtClean="0"/>
              <a:t>B </a:t>
            </a:r>
            <a:r>
              <a:rPr lang="zh-CN" altLang="en-US" sz="2400" dirty="0"/>
              <a:t>学习马克思主义的目的 </a:t>
            </a:r>
            <a:endParaRPr lang="en-US" altLang="zh-CN" sz="2400" dirty="0" smtClean="0"/>
          </a:p>
          <a:p>
            <a:pPr algn="just">
              <a:lnSpc>
                <a:spcPct val="150000"/>
              </a:lnSpc>
            </a:pPr>
            <a:r>
              <a:rPr lang="en-US" altLang="zh-CN" sz="2400" dirty="0" smtClean="0"/>
              <a:t>C </a:t>
            </a:r>
            <a:r>
              <a:rPr lang="zh-CN" altLang="en-US" sz="2400" dirty="0"/>
              <a:t>马克思主义活的灵魂 </a:t>
            </a:r>
            <a:endParaRPr lang="en-US" altLang="zh-CN" sz="2400" dirty="0" smtClean="0"/>
          </a:p>
          <a:p>
            <a:pPr algn="just">
              <a:lnSpc>
                <a:spcPct val="150000"/>
              </a:lnSpc>
            </a:pPr>
            <a:r>
              <a:rPr lang="en-US" altLang="zh-CN" sz="2400" b="1" dirty="0" smtClean="0">
                <a:solidFill>
                  <a:srgbClr val="FF0000"/>
                </a:solidFill>
              </a:rPr>
              <a:t>D </a:t>
            </a:r>
            <a:r>
              <a:rPr lang="zh-CN" altLang="en-US" sz="2400" b="1" dirty="0">
                <a:solidFill>
                  <a:srgbClr val="FF0000"/>
                </a:solidFill>
              </a:rPr>
              <a:t>学习马克思主义的方法</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sym typeface="+mn-ea"/>
              </a:rPr>
              <a:t>##</a:t>
            </a:r>
            <a:r>
              <a:rPr altLang="zh-CN" sz="2400" dirty="0" smtClean="0">
                <a:sym typeface="+mn-ea"/>
              </a:rPr>
              <a:t>1</a:t>
            </a:r>
            <a:r>
              <a:rPr altLang="zh-CN" sz="2400" dirty="0">
                <a:sym typeface="+mn-ea"/>
              </a:rPr>
              <a:t>. 学习马克思主义的根本方法是（        ）   1207   </a:t>
            </a:r>
            <a:endParaRPr altLang="zh-CN" sz="2400" dirty="0">
              <a:sym typeface="+mn-ea"/>
            </a:endParaRPr>
          </a:p>
          <a:p>
            <a:pPr algn="just">
              <a:lnSpc>
                <a:spcPct val="150000"/>
              </a:lnSpc>
            </a:pPr>
            <a:r>
              <a:rPr sz="2400" dirty="0">
                <a:sym typeface="+mn-ea"/>
              </a:rPr>
              <a:t>A 理论联系实际</a:t>
            </a:r>
            <a:endParaRPr sz="2400" dirty="0">
              <a:sym typeface="+mn-ea"/>
            </a:endParaRPr>
          </a:p>
          <a:p>
            <a:pPr algn="just">
              <a:lnSpc>
                <a:spcPct val="150000"/>
              </a:lnSpc>
            </a:pPr>
            <a:r>
              <a:rPr sz="2400" dirty="0">
                <a:sym typeface="+mn-ea"/>
              </a:rPr>
              <a:t>B 矛盾分析法</a:t>
            </a:r>
            <a:endParaRPr sz="2400" dirty="0">
              <a:sym typeface="+mn-ea"/>
            </a:endParaRPr>
          </a:p>
          <a:p>
            <a:pPr algn="just">
              <a:lnSpc>
                <a:spcPct val="150000"/>
              </a:lnSpc>
            </a:pPr>
            <a:r>
              <a:rPr sz="2400" dirty="0">
                <a:sym typeface="+mn-ea"/>
              </a:rPr>
              <a:t>C 阶级斗争分析法</a:t>
            </a:r>
            <a:endParaRPr sz="2400" dirty="0">
              <a:sym typeface="+mn-ea"/>
            </a:endParaRPr>
          </a:p>
          <a:p>
            <a:pPr algn="just">
              <a:lnSpc>
                <a:spcPct val="150000"/>
              </a:lnSpc>
            </a:pPr>
            <a:r>
              <a:rPr sz="2400" dirty="0">
                <a:sym typeface="+mn-ea"/>
              </a:rPr>
              <a:t>D 主客观相结合分析法</a:t>
            </a:r>
            <a:endParaRPr sz="2400" dirty="0">
              <a:sym typeface="+mn-ea"/>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sym typeface="+mn-ea"/>
              </a:rPr>
              <a:t>##</a:t>
            </a:r>
            <a:r>
              <a:rPr altLang="zh-CN" sz="2400" dirty="0" smtClean="0">
                <a:sym typeface="+mn-ea"/>
              </a:rPr>
              <a:t>1</a:t>
            </a:r>
            <a:r>
              <a:rPr altLang="zh-CN" sz="2400" dirty="0">
                <a:sym typeface="+mn-ea"/>
              </a:rPr>
              <a:t>. 学习马克思主义的根本方法是（  </a:t>
            </a:r>
            <a:r>
              <a:rPr lang="en-US" sz="2400" b="1" dirty="0">
                <a:solidFill>
                  <a:srgbClr val="FF0000"/>
                </a:solidFill>
                <a:sym typeface="+mn-ea"/>
              </a:rPr>
              <a:t>A</a:t>
            </a:r>
            <a:r>
              <a:rPr altLang="zh-CN" sz="2400" dirty="0">
                <a:sym typeface="+mn-ea"/>
              </a:rPr>
              <a:t>   ）   1207   </a:t>
            </a:r>
            <a:endParaRPr altLang="zh-CN" sz="2400" dirty="0">
              <a:sym typeface="+mn-ea"/>
            </a:endParaRPr>
          </a:p>
          <a:p>
            <a:pPr algn="just">
              <a:lnSpc>
                <a:spcPct val="150000"/>
              </a:lnSpc>
            </a:pPr>
            <a:r>
              <a:rPr sz="2400" dirty="0">
                <a:sym typeface="+mn-ea"/>
              </a:rPr>
              <a:t>A 理论联系实际</a:t>
            </a:r>
            <a:endParaRPr sz="2400" dirty="0">
              <a:sym typeface="+mn-ea"/>
            </a:endParaRPr>
          </a:p>
          <a:p>
            <a:pPr algn="just">
              <a:lnSpc>
                <a:spcPct val="150000"/>
              </a:lnSpc>
            </a:pPr>
            <a:r>
              <a:rPr sz="2400" dirty="0">
                <a:sym typeface="+mn-ea"/>
              </a:rPr>
              <a:t>B 矛盾分析法</a:t>
            </a:r>
            <a:endParaRPr sz="2400" dirty="0">
              <a:sym typeface="+mn-ea"/>
            </a:endParaRPr>
          </a:p>
          <a:p>
            <a:pPr algn="just">
              <a:lnSpc>
                <a:spcPct val="150000"/>
              </a:lnSpc>
            </a:pPr>
            <a:r>
              <a:rPr sz="2400" dirty="0">
                <a:sym typeface="+mn-ea"/>
              </a:rPr>
              <a:t>C 阶级斗争分析法</a:t>
            </a:r>
            <a:endParaRPr sz="2400" dirty="0">
              <a:sym typeface="+mn-ea"/>
            </a:endParaRPr>
          </a:p>
          <a:p>
            <a:pPr algn="just">
              <a:lnSpc>
                <a:spcPct val="150000"/>
              </a:lnSpc>
            </a:pPr>
            <a:r>
              <a:rPr sz="2400" dirty="0">
                <a:sym typeface="+mn-ea"/>
              </a:rPr>
              <a:t>D 主客观相结合分析法</a:t>
            </a:r>
            <a:endParaRPr sz="2400" dirty="0">
              <a:sym typeface="+mn-ea"/>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a:sym typeface="+mn-ea"/>
              </a:rPr>
              <a:t>#2</a:t>
            </a:r>
            <a:r>
              <a:rPr altLang="zh-CN" sz="2400" dirty="0" smtClean="0">
                <a:sym typeface="+mn-ea"/>
              </a:rPr>
              <a:t>.</a:t>
            </a:r>
            <a:r>
              <a:rPr lang="zh-CN" altLang="en-US" sz="2400" dirty="0"/>
              <a:t>学习马克思主义的目的是（ ） </a:t>
            </a:r>
            <a:r>
              <a:rPr altLang="zh-CN" sz="2400" dirty="0" smtClean="0">
                <a:sym typeface="+mn-ea"/>
              </a:rPr>
              <a:t>1207   </a:t>
            </a:r>
            <a:endParaRPr altLang="zh-CN" sz="2400" dirty="0">
              <a:sym typeface="+mn-ea"/>
            </a:endParaRPr>
          </a:p>
          <a:p>
            <a:pPr algn="just">
              <a:lnSpc>
                <a:spcPct val="150000"/>
              </a:lnSpc>
            </a:pPr>
            <a:r>
              <a:rPr lang="en-US" altLang="zh-CN" sz="2400" dirty="0"/>
              <a:t>A </a:t>
            </a:r>
            <a:r>
              <a:rPr lang="zh-CN" altLang="en-US" sz="2400" dirty="0"/>
              <a:t>发展社会主义 </a:t>
            </a:r>
            <a:endParaRPr lang="en-US" altLang="zh-CN" sz="2400" dirty="0" smtClean="0"/>
          </a:p>
          <a:p>
            <a:pPr algn="just">
              <a:lnSpc>
                <a:spcPct val="150000"/>
              </a:lnSpc>
            </a:pPr>
            <a:r>
              <a:rPr lang="en-US" altLang="zh-CN" sz="2400" dirty="0" smtClean="0"/>
              <a:t>B </a:t>
            </a:r>
            <a:r>
              <a:rPr lang="zh-CN" altLang="en-US" sz="2400" dirty="0"/>
              <a:t>全面建设小康社会 </a:t>
            </a:r>
            <a:endParaRPr lang="en-US" altLang="zh-CN" sz="2400" dirty="0" smtClean="0"/>
          </a:p>
          <a:p>
            <a:pPr algn="just">
              <a:lnSpc>
                <a:spcPct val="150000"/>
              </a:lnSpc>
            </a:pPr>
            <a:r>
              <a:rPr lang="en-US" altLang="zh-CN" sz="2400" dirty="0" smtClean="0"/>
              <a:t>C </a:t>
            </a:r>
            <a:r>
              <a:rPr lang="zh-CN" altLang="en-US" sz="2400" dirty="0"/>
              <a:t>树立正确的世界观、人生观和价值观 </a:t>
            </a:r>
            <a:endParaRPr lang="en-US" altLang="zh-CN" sz="2400" dirty="0" smtClean="0"/>
          </a:p>
          <a:p>
            <a:pPr algn="just">
              <a:lnSpc>
                <a:spcPct val="150000"/>
              </a:lnSpc>
            </a:pPr>
            <a:r>
              <a:rPr lang="en-US" altLang="zh-CN" sz="2400" dirty="0" smtClean="0"/>
              <a:t>D </a:t>
            </a:r>
            <a:r>
              <a:rPr lang="zh-CN" altLang="en-US" sz="2400" dirty="0"/>
              <a:t>实现中国梦</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a:sym typeface="+mn-ea"/>
              </a:rPr>
              <a:t>#2</a:t>
            </a:r>
            <a:r>
              <a:rPr altLang="zh-CN" sz="2400" dirty="0" smtClean="0">
                <a:sym typeface="+mn-ea"/>
              </a:rPr>
              <a:t>.</a:t>
            </a:r>
            <a:r>
              <a:rPr lang="zh-CN" altLang="en-US" sz="2400" dirty="0"/>
              <a:t>学习马克思主义的目的是</a:t>
            </a:r>
            <a:r>
              <a:rPr lang="zh-CN" altLang="en-US" sz="2400" dirty="0" smtClean="0"/>
              <a:t>（</a:t>
            </a:r>
            <a:r>
              <a:rPr lang="en-US" altLang="zh-CN" sz="2400" dirty="0">
                <a:solidFill>
                  <a:srgbClr val="FF0000"/>
                </a:solidFill>
              </a:rPr>
              <a:t>C</a:t>
            </a:r>
            <a:r>
              <a:rPr lang="zh-CN" altLang="en-US" sz="2400" dirty="0" smtClean="0"/>
              <a:t> </a:t>
            </a:r>
            <a:r>
              <a:rPr lang="zh-CN" altLang="en-US" sz="2400" dirty="0"/>
              <a:t>） </a:t>
            </a:r>
            <a:endParaRPr lang="en-US" altLang="zh-CN" sz="2400" dirty="0" smtClean="0"/>
          </a:p>
          <a:p>
            <a:pPr algn="just">
              <a:lnSpc>
                <a:spcPct val="150000"/>
              </a:lnSpc>
            </a:pPr>
            <a:r>
              <a:rPr lang="en-US" altLang="zh-CN" sz="2400" dirty="0" smtClean="0"/>
              <a:t>A </a:t>
            </a:r>
            <a:r>
              <a:rPr lang="zh-CN" altLang="en-US" sz="2400" dirty="0"/>
              <a:t>发展社会主义 </a:t>
            </a:r>
            <a:endParaRPr lang="en-US" altLang="zh-CN" sz="2400" dirty="0" smtClean="0"/>
          </a:p>
          <a:p>
            <a:pPr algn="just">
              <a:lnSpc>
                <a:spcPct val="150000"/>
              </a:lnSpc>
            </a:pPr>
            <a:r>
              <a:rPr lang="en-US" altLang="zh-CN" sz="2400" dirty="0" smtClean="0"/>
              <a:t>B </a:t>
            </a:r>
            <a:r>
              <a:rPr lang="zh-CN" altLang="en-US" sz="2400" dirty="0"/>
              <a:t>全面建设小康社会 </a:t>
            </a:r>
            <a:endParaRPr lang="en-US" altLang="zh-CN" sz="2400" dirty="0" smtClean="0"/>
          </a:p>
          <a:p>
            <a:pPr algn="just">
              <a:lnSpc>
                <a:spcPct val="150000"/>
              </a:lnSpc>
            </a:pPr>
            <a:r>
              <a:rPr lang="en-US" altLang="zh-CN" sz="2400" b="1" dirty="0" smtClean="0">
                <a:solidFill>
                  <a:srgbClr val="FF0000"/>
                </a:solidFill>
              </a:rPr>
              <a:t>C </a:t>
            </a:r>
            <a:r>
              <a:rPr lang="zh-CN" altLang="en-US" sz="2400" b="1" dirty="0">
                <a:solidFill>
                  <a:srgbClr val="FF0000"/>
                </a:solidFill>
              </a:rPr>
              <a:t>树立正确的世界观、人生观和价值观 </a:t>
            </a:r>
            <a:endParaRPr lang="en-US" altLang="zh-CN" sz="2400" b="1" dirty="0" smtClean="0">
              <a:solidFill>
                <a:srgbClr val="FF0000"/>
              </a:solidFill>
            </a:endParaRPr>
          </a:p>
          <a:p>
            <a:pPr algn="just">
              <a:lnSpc>
                <a:spcPct val="150000"/>
              </a:lnSpc>
            </a:pPr>
            <a:r>
              <a:rPr lang="en-US" altLang="zh-CN" sz="2400" dirty="0" smtClean="0"/>
              <a:t>D </a:t>
            </a:r>
            <a:r>
              <a:rPr lang="zh-CN" altLang="en-US" sz="2400" dirty="0"/>
              <a:t>实现中国梦</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t>#3.</a:t>
            </a:r>
            <a:r>
              <a:rPr lang="zh-CN" altLang="en-US" sz="2400" dirty="0" smtClean="0"/>
              <a:t>理论</a:t>
            </a:r>
            <a:r>
              <a:rPr lang="zh-CN" altLang="en-US" sz="2400" dirty="0"/>
              <a:t>联系实际是学习马克思主义的根本方法。 坚持理论联系实际必须反对的两种倾向是经验主义和（ ）</a:t>
            </a:r>
            <a:endParaRPr lang="en-US" altLang="zh-CN" sz="2400" dirty="0"/>
          </a:p>
          <a:p>
            <a:pPr algn="just">
              <a:lnSpc>
                <a:spcPct val="150000"/>
              </a:lnSpc>
            </a:pPr>
            <a:r>
              <a:rPr lang="en-US" altLang="zh-CN" sz="2400" dirty="0"/>
              <a:t>A </a:t>
            </a:r>
            <a:r>
              <a:rPr lang="zh-CN" altLang="en-US" sz="2400" dirty="0"/>
              <a:t>相对主义 </a:t>
            </a:r>
            <a:endParaRPr lang="en-US" altLang="zh-CN" sz="2400" dirty="0"/>
          </a:p>
          <a:p>
            <a:pPr algn="just">
              <a:lnSpc>
                <a:spcPct val="150000"/>
              </a:lnSpc>
            </a:pPr>
            <a:r>
              <a:rPr lang="en-US" altLang="zh-CN" sz="2400" dirty="0"/>
              <a:t>B </a:t>
            </a:r>
            <a:r>
              <a:rPr lang="zh-CN" altLang="en-US" sz="2400" dirty="0"/>
              <a:t>教条主义 </a:t>
            </a:r>
            <a:endParaRPr lang="en-US" altLang="zh-CN" sz="2400" dirty="0"/>
          </a:p>
          <a:p>
            <a:pPr algn="just">
              <a:lnSpc>
                <a:spcPct val="150000"/>
              </a:lnSpc>
            </a:pPr>
            <a:r>
              <a:rPr lang="en-US" altLang="zh-CN" sz="2400" dirty="0"/>
              <a:t>C </a:t>
            </a:r>
            <a:r>
              <a:rPr lang="zh-CN" altLang="en-US" sz="2400" dirty="0"/>
              <a:t>绝对主义 </a:t>
            </a:r>
            <a:endParaRPr lang="en-US" altLang="zh-CN" sz="2400" dirty="0"/>
          </a:p>
          <a:p>
            <a:pPr algn="just">
              <a:lnSpc>
                <a:spcPct val="150000"/>
              </a:lnSpc>
            </a:pPr>
            <a:r>
              <a:rPr lang="en-US" altLang="zh-CN" sz="2400" dirty="0"/>
              <a:t>D </a:t>
            </a:r>
            <a:r>
              <a:rPr lang="zh-CN" altLang="en-US" sz="2400" dirty="0"/>
              <a:t>折衷主义 </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2215" y="1539875"/>
            <a:ext cx="6106160" cy="699770"/>
          </a:xfrm>
        </p:spPr>
        <p:txBody>
          <a:bodyPr/>
          <a:lstStyle/>
          <a:p>
            <a:pPr algn="l"/>
            <a:r>
              <a:rPr lang="zh-CN" altLang="en-US"/>
              <a:t>老马带你练真题</a:t>
            </a:r>
            <a:endParaRPr lang="zh-CN" altLang="en-US"/>
          </a:p>
        </p:txBody>
      </p:sp>
      <p:sp>
        <p:nvSpPr>
          <p:cNvPr id="3" name="内容占位符 2"/>
          <p:cNvSpPr>
            <a:spLocks noGrp="1"/>
          </p:cNvSpPr>
          <p:nvPr>
            <p:ph idx="1"/>
          </p:nvPr>
        </p:nvSpPr>
        <p:spPr>
          <a:xfrm>
            <a:off x="1084580" y="2480310"/>
            <a:ext cx="10221595" cy="2245995"/>
          </a:xfrm>
        </p:spPr>
        <p:txBody>
          <a:bodyPr>
            <a:noAutofit/>
          </a:bodyPr>
          <a:lstStyle/>
          <a:p>
            <a:pPr algn="just">
              <a:lnSpc>
                <a:spcPct val="150000"/>
              </a:lnSpc>
            </a:pPr>
            <a:r>
              <a:rPr lang="en-US" altLang="zh-CN" sz="2400" dirty="0" smtClean="0"/>
              <a:t>#3.</a:t>
            </a:r>
            <a:r>
              <a:rPr lang="zh-CN" altLang="en-US" sz="2400" dirty="0" smtClean="0"/>
              <a:t>理论</a:t>
            </a:r>
            <a:r>
              <a:rPr lang="zh-CN" altLang="en-US" sz="2400" dirty="0"/>
              <a:t>联系实际是学习马克思主义的根本方法。 坚持理论联系实际必须反对的两种倾向是经验主义和（ </a:t>
            </a:r>
            <a:r>
              <a:rPr lang="en-US" altLang="zh-CN" sz="2400" b="1" dirty="0" smtClean="0">
                <a:solidFill>
                  <a:srgbClr val="FF0000"/>
                </a:solidFill>
              </a:rPr>
              <a:t>B</a:t>
            </a:r>
            <a:r>
              <a:rPr lang="zh-CN" altLang="en-US" sz="2400" dirty="0" smtClean="0"/>
              <a:t>）</a:t>
            </a:r>
            <a:endParaRPr lang="en-US" altLang="zh-CN" sz="2400" dirty="0"/>
          </a:p>
          <a:p>
            <a:pPr algn="just">
              <a:lnSpc>
                <a:spcPct val="150000"/>
              </a:lnSpc>
            </a:pPr>
            <a:r>
              <a:rPr lang="en-US" altLang="zh-CN" sz="2400" dirty="0"/>
              <a:t>A </a:t>
            </a:r>
            <a:r>
              <a:rPr lang="zh-CN" altLang="en-US" sz="2400" dirty="0"/>
              <a:t>相对主义 </a:t>
            </a:r>
            <a:endParaRPr lang="en-US" altLang="zh-CN" sz="2400" dirty="0"/>
          </a:p>
          <a:p>
            <a:pPr algn="just">
              <a:lnSpc>
                <a:spcPct val="150000"/>
              </a:lnSpc>
            </a:pPr>
            <a:r>
              <a:rPr lang="en-US" altLang="zh-CN" sz="2400" b="1" dirty="0">
                <a:solidFill>
                  <a:srgbClr val="FF0000"/>
                </a:solidFill>
              </a:rPr>
              <a:t>B </a:t>
            </a:r>
            <a:r>
              <a:rPr lang="zh-CN" altLang="en-US" sz="2400" b="1" dirty="0">
                <a:solidFill>
                  <a:srgbClr val="FF0000"/>
                </a:solidFill>
              </a:rPr>
              <a:t>教条主义 </a:t>
            </a:r>
            <a:endParaRPr lang="en-US" altLang="zh-CN" sz="2400" b="1" dirty="0">
              <a:solidFill>
                <a:srgbClr val="FF0000"/>
              </a:solidFill>
            </a:endParaRPr>
          </a:p>
          <a:p>
            <a:pPr algn="just">
              <a:lnSpc>
                <a:spcPct val="150000"/>
              </a:lnSpc>
            </a:pPr>
            <a:r>
              <a:rPr lang="en-US" altLang="zh-CN" sz="2400" dirty="0"/>
              <a:t>C </a:t>
            </a:r>
            <a:r>
              <a:rPr lang="zh-CN" altLang="en-US" sz="2400" dirty="0"/>
              <a:t>绝对主义 </a:t>
            </a:r>
            <a:endParaRPr lang="en-US" altLang="zh-CN" sz="2400" dirty="0"/>
          </a:p>
          <a:p>
            <a:pPr algn="just">
              <a:lnSpc>
                <a:spcPct val="150000"/>
              </a:lnSpc>
            </a:pPr>
            <a:r>
              <a:rPr lang="en-US" altLang="zh-CN" sz="2400" dirty="0"/>
              <a:t>D </a:t>
            </a:r>
            <a:r>
              <a:rPr lang="zh-CN" altLang="en-US" sz="2400" dirty="0"/>
              <a:t>折衷主义 </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l="10773" t="7730" r="4815" b="9710"/>
          <a:stretch>
            <a:fillRect/>
          </a:stretch>
        </p:blipFill>
        <p:spPr>
          <a:xfrm>
            <a:off x="766445" y="813435"/>
            <a:ext cx="1584960" cy="1426210"/>
          </a:xfrm>
          <a:prstGeom prst="rect">
            <a:avLst/>
          </a:prstGeom>
        </p:spPr>
      </p:pic>
    </p:spTree>
    <p:custDataLst>
      <p:tags r:id="rId2"/>
    </p:custData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690900" cy="645130"/>
          </a:xfrm>
          <a:ln>
            <a:solidFill>
              <a:srgbClr val="C00000"/>
            </a:solidFill>
          </a:ln>
        </p:spPr>
        <p:txBody>
          <a:bodyPr>
            <a:normAutofit fontScale="90000"/>
          </a:bodyPr>
          <a:lstStyle/>
          <a:p>
            <a:r>
              <a:rPr lang="zh-CN" altLang="en-US" dirty="0" smtClean="0"/>
              <a:t>结构图</a:t>
            </a:r>
            <a:endParaRPr lang="zh-CN" altLang="en-US" dirty="0"/>
          </a:p>
        </p:txBody>
      </p:sp>
      <p:grpSp>
        <p:nvGrpSpPr>
          <p:cNvPr id="43" name="组合 42"/>
          <p:cNvGrpSpPr/>
          <p:nvPr/>
        </p:nvGrpSpPr>
        <p:grpSpPr>
          <a:xfrm>
            <a:off x="1114497" y="741680"/>
            <a:ext cx="10721975" cy="5455920"/>
            <a:chOff x="1114497" y="579120"/>
            <a:chExt cx="10721975" cy="5679440"/>
          </a:xfrm>
        </p:grpSpPr>
        <p:sp>
          <p:nvSpPr>
            <p:cNvPr id="44" name="任意多边形 43"/>
            <p:cNvSpPr/>
            <p:nvPr/>
          </p:nvSpPr>
          <p:spPr>
            <a:xfrm>
              <a:off x="1604542" y="3627643"/>
              <a:ext cx="321469" cy="1879226"/>
            </a:xfrm>
            <a:custGeom>
              <a:avLst/>
              <a:gdLst>
                <a:gd name="connsiteX0" fmla="*/ 0 w 321469"/>
                <a:gd name="connsiteY0" fmla="*/ 0 h 1378253"/>
                <a:gd name="connsiteX1" fmla="*/ 160734 w 321469"/>
                <a:gd name="connsiteY1" fmla="*/ 0 h 1378253"/>
                <a:gd name="connsiteX2" fmla="*/ 160734 w 321469"/>
                <a:gd name="connsiteY2" fmla="*/ 1378253 h 1378253"/>
                <a:gd name="connsiteX3" fmla="*/ 321469 w 321469"/>
                <a:gd name="connsiteY3" fmla="*/ 1378253 h 1378253"/>
              </a:gdLst>
              <a:ahLst/>
              <a:cxnLst>
                <a:cxn ang="0">
                  <a:pos x="connsiteX0" y="connsiteY0"/>
                </a:cxn>
                <a:cxn ang="0">
                  <a:pos x="connsiteX1" y="connsiteY1"/>
                </a:cxn>
                <a:cxn ang="0">
                  <a:pos x="connsiteX2" y="connsiteY2"/>
                </a:cxn>
                <a:cxn ang="0">
                  <a:pos x="connsiteX3" y="connsiteY3"/>
                </a:cxn>
              </a:cxnLst>
              <a:rect l="l" t="t" r="r" b="b"/>
              <a:pathLst>
                <a:path w="321469" h="1378253">
                  <a:moveTo>
                    <a:pt x="0" y="0"/>
                  </a:moveTo>
                  <a:lnTo>
                    <a:pt x="160734" y="0"/>
                  </a:lnTo>
                  <a:lnTo>
                    <a:pt x="160734" y="1378253"/>
                  </a:lnTo>
                  <a:lnTo>
                    <a:pt x="321469" y="1378253"/>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8053" tIns="653746" rIns="138054" bIns="65374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5" name="任意多边形 44"/>
            <p:cNvSpPr/>
            <p:nvPr/>
          </p:nvSpPr>
          <p:spPr>
            <a:xfrm>
              <a:off x="4457921" y="4671658"/>
              <a:ext cx="321469" cy="1252817"/>
            </a:xfrm>
            <a:custGeom>
              <a:avLst/>
              <a:gdLst>
                <a:gd name="connsiteX0" fmla="*/ 0 w 321469"/>
                <a:gd name="connsiteY0" fmla="*/ 0 h 918835"/>
                <a:gd name="connsiteX1" fmla="*/ 160734 w 321469"/>
                <a:gd name="connsiteY1" fmla="*/ 0 h 918835"/>
                <a:gd name="connsiteX2" fmla="*/ 160734 w 321469"/>
                <a:gd name="connsiteY2" fmla="*/ 918835 h 918835"/>
                <a:gd name="connsiteX3" fmla="*/ 321469 w 321469"/>
                <a:gd name="connsiteY3" fmla="*/ 918835 h 918835"/>
              </a:gdLst>
              <a:ahLst/>
              <a:cxnLst>
                <a:cxn ang="0">
                  <a:pos x="connsiteX0" y="connsiteY0"/>
                </a:cxn>
                <a:cxn ang="0">
                  <a:pos x="connsiteX1" y="connsiteY1"/>
                </a:cxn>
                <a:cxn ang="0">
                  <a:pos x="connsiteX2" y="connsiteY2"/>
                </a:cxn>
                <a:cxn ang="0">
                  <a:pos x="connsiteX3" y="connsiteY3"/>
                </a:cxn>
              </a:cxnLst>
              <a:rect l="l" t="t" r="r" b="b"/>
              <a:pathLst>
                <a:path w="321469" h="918835">
                  <a:moveTo>
                    <a:pt x="0" y="0"/>
                  </a:moveTo>
                  <a:lnTo>
                    <a:pt x="160734" y="0"/>
                  </a:lnTo>
                  <a:lnTo>
                    <a:pt x="160734" y="918835"/>
                  </a:lnTo>
                  <a:lnTo>
                    <a:pt x="321469" y="918835"/>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49099" tIns="435081" rIns="149098" bIns="435082"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6" name="任意多边形 45"/>
            <p:cNvSpPr/>
            <p:nvPr/>
          </p:nvSpPr>
          <p:spPr>
            <a:xfrm>
              <a:off x="6386741" y="5026925"/>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7" name="任意多边形 46"/>
            <p:cNvSpPr/>
            <p:nvPr/>
          </p:nvSpPr>
          <p:spPr>
            <a:xfrm>
              <a:off x="4457921" y="4671658"/>
              <a:ext cx="321469" cy="417605"/>
            </a:xfrm>
            <a:custGeom>
              <a:avLst/>
              <a:gdLst>
                <a:gd name="connsiteX0" fmla="*/ 0 w 321469"/>
                <a:gd name="connsiteY0" fmla="*/ 0 h 306278"/>
                <a:gd name="connsiteX1" fmla="*/ 160734 w 321469"/>
                <a:gd name="connsiteY1" fmla="*/ 0 h 306278"/>
                <a:gd name="connsiteX2" fmla="*/ 160734 w 321469"/>
                <a:gd name="connsiteY2" fmla="*/ 306278 h 306278"/>
                <a:gd name="connsiteX3" fmla="*/ 321469 w 321469"/>
                <a:gd name="connsiteY3" fmla="*/ 306278 h 306278"/>
              </a:gdLst>
              <a:ahLst/>
              <a:cxnLst>
                <a:cxn ang="0">
                  <a:pos x="connsiteX0" y="connsiteY0"/>
                </a:cxn>
                <a:cxn ang="0">
                  <a:pos x="connsiteX1" y="connsiteY1"/>
                </a:cxn>
                <a:cxn ang="0">
                  <a:pos x="connsiteX2" y="connsiteY2"/>
                </a:cxn>
                <a:cxn ang="0">
                  <a:pos x="connsiteX3" y="connsiteY3"/>
                </a:cxn>
              </a:cxnLst>
              <a:rect l="l" t="t" r="r" b="b"/>
              <a:pathLst>
                <a:path w="321469" h="306278">
                  <a:moveTo>
                    <a:pt x="0" y="0"/>
                  </a:moveTo>
                  <a:lnTo>
                    <a:pt x="160734" y="0"/>
                  </a:lnTo>
                  <a:lnTo>
                    <a:pt x="160734" y="306278"/>
                  </a:lnTo>
                  <a:lnTo>
                    <a:pt x="321469" y="306278"/>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335" tIns="142039" rIns="162334" bIns="14203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8" name="任意多边形 47"/>
            <p:cNvSpPr/>
            <p:nvPr/>
          </p:nvSpPr>
          <p:spPr>
            <a:xfrm>
              <a:off x="6386741" y="4191713"/>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4457921" y="4254052"/>
              <a:ext cx="321469" cy="417605"/>
            </a:xfrm>
            <a:custGeom>
              <a:avLst/>
              <a:gdLst>
                <a:gd name="connsiteX0" fmla="*/ 0 w 321469"/>
                <a:gd name="connsiteY0" fmla="*/ 306278 h 306278"/>
                <a:gd name="connsiteX1" fmla="*/ 160734 w 321469"/>
                <a:gd name="connsiteY1" fmla="*/ 306278 h 306278"/>
                <a:gd name="connsiteX2" fmla="*/ 160734 w 321469"/>
                <a:gd name="connsiteY2" fmla="*/ 0 h 306278"/>
                <a:gd name="connsiteX3" fmla="*/ 321469 w 321469"/>
                <a:gd name="connsiteY3" fmla="*/ 0 h 306278"/>
              </a:gdLst>
              <a:ahLst/>
              <a:cxnLst>
                <a:cxn ang="0">
                  <a:pos x="connsiteX0" y="connsiteY0"/>
                </a:cxn>
                <a:cxn ang="0">
                  <a:pos x="connsiteX1" y="connsiteY1"/>
                </a:cxn>
                <a:cxn ang="0">
                  <a:pos x="connsiteX2" y="connsiteY2"/>
                </a:cxn>
                <a:cxn ang="0">
                  <a:pos x="connsiteX3" y="connsiteY3"/>
                </a:cxn>
              </a:cxnLst>
              <a:rect l="l" t="t" r="r" b="b"/>
              <a:pathLst>
                <a:path w="321469" h="306278">
                  <a:moveTo>
                    <a:pt x="0" y="306278"/>
                  </a:moveTo>
                  <a:lnTo>
                    <a:pt x="160734" y="306278"/>
                  </a:lnTo>
                  <a:lnTo>
                    <a:pt x="160734" y="0"/>
                  </a:lnTo>
                  <a:lnTo>
                    <a:pt x="321469" y="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335" tIns="142039" rIns="162334" bIns="14203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0" name="任意多边形 49"/>
            <p:cNvSpPr/>
            <p:nvPr/>
          </p:nvSpPr>
          <p:spPr>
            <a:xfrm>
              <a:off x="4457921" y="3418840"/>
              <a:ext cx="321469" cy="1252817"/>
            </a:xfrm>
            <a:custGeom>
              <a:avLst/>
              <a:gdLst>
                <a:gd name="connsiteX0" fmla="*/ 0 w 321469"/>
                <a:gd name="connsiteY0" fmla="*/ 918835 h 918835"/>
                <a:gd name="connsiteX1" fmla="*/ 160734 w 321469"/>
                <a:gd name="connsiteY1" fmla="*/ 918835 h 918835"/>
                <a:gd name="connsiteX2" fmla="*/ 160734 w 321469"/>
                <a:gd name="connsiteY2" fmla="*/ 0 h 918835"/>
                <a:gd name="connsiteX3" fmla="*/ 321469 w 321469"/>
                <a:gd name="connsiteY3" fmla="*/ 0 h 918835"/>
              </a:gdLst>
              <a:ahLst/>
              <a:cxnLst>
                <a:cxn ang="0">
                  <a:pos x="connsiteX0" y="connsiteY0"/>
                </a:cxn>
                <a:cxn ang="0">
                  <a:pos x="connsiteX1" y="connsiteY1"/>
                </a:cxn>
                <a:cxn ang="0">
                  <a:pos x="connsiteX2" y="connsiteY2"/>
                </a:cxn>
                <a:cxn ang="0">
                  <a:pos x="connsiteX3" y="connsiteY3"/>
                </a:cxn>
              </a:cxnLst>
              <a:rect l="l" t="t" r="r" b="b"/>
              <a:pathLst>
                <a:path w="321469" h="918835">
                  <a:moveTo>
                    <a:pt x="0" y="918835"/>
                  </a:moveTo>
                  <a:lnTo>
                    <a:pt x="160734" y="918835"/>
                  </a:lnTo>
                  <a:lnTo>
                    <a:pt x="160734" y="0"/>
                  </a:lnTo>
                  <a:lnTo>
                    <a:pt x="321469" y="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49099" tIns="435082" rIns="149098" bIns="43508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1" name="任意多边形 50"/>
            <p:cNvSpPr/>
            <p:nvPr/>
          </p:nvSpPr>
          <p:spPr>
            <a:xfrm>
              <a:off x="1604542" y="3627643"/>
              <a:ext cx="321469" cy="1044014"/>
            </a:xfrm>
            <a:custGeom>
              <a:avLst/>
              <a:gdLst>
                <a:gd name="connsiteX0" fmla="*/ 0 w 321469"/>
                <a:gd name="connsiteY0" fmla="*/ 0 h 765696"/>
                <a:gd name="connsiteX1" fmla="*/ 160734 w 321469"/>
                <a:gd name="connsiteY1" fmla="*/ 0 h 765696"/>
                <a:gd name="connsiteX2" fmla="*/ 160734 w 321469"/>
                <a:gd name="connsiteY2" fmla="*/ 765696 h 765696"/>
                <a:gd name="connsiteX3" fmla="*/ 321469 w 321469"/>
                <a:gd name="connsiteY3" fmla="*/ 765696 h 765696"/>
              </a:gdLst>
              <a:ahLst/>
              <a:cxnLst>
                <a:cxn ang="0">
                  <a:pos x="connsiteX0" y="connsiteY0"/>
                </a:cxn>
                <a:cxn ang="0">
                  <a:pos x="connsiteX1" y="connsiteY1"/>
                </a:cxn>
                <a:cxn ang="0">
                  <a:pos x="connsiteX2" y="connsiteY2"/>
                </a:cxn>
                <a:cxn ang="0">
                  <a:pos x="connsiteX3" y="connsiteY3"/>
                </a:cxn>
              </a:cxnLst>
              <a:rect l="l" t="t" r="r" b="b"/>
              <a:pathLst>
                <a:path w="321469" h="765696">
                  <a:moveTo>
                    <a:pt x="0" y="0"/>
                  </a:moveTo>
                  <a:lnTo>
                    <a:pt x="160734" y="0"/>
                  </a:lnTo>
                  <a:lnTo>
                    <a:pt x="160734" y="765696"/>
                  </a:lnTo>
                  <a:lnTo>
                    <a:pt x="321469" y="765696"/>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2674" tIns="362087" rIns="152673" bIns="36208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2" name="任意多边形 51"/>
            <p:cNvSpPr/>
            <p:nvPr/>
          </p:nvSpPr>
          <p:spPr>
            <a:xfrm>
              <a:off x="4457921" y="1748417"/>
              <a:ext cx="321469" cy="835212"/>
            </a:xfrm>
            <a:custGeom>
              <a:avLst/>
              <a:gdLst>
                <a:gd name="connsiteX0" fmla="*/ 0 w 321469"/>
                <a:gd name="connsiteY0" fmla="*/ 0 h 612557"/>
                <a:gd name="connsiteX1" fmla="*/ 160734 w 321469"/>
                <a:gd name="connsiteY1" fmla="*/ 0 h 612557"/>
                <a:gd name="connsiteX2" fmla="*/ 160734 w 321469"/>
                <a:gd name="connsiteY2" fmla="*/ 612557 h 612557"/>
                <a:gd name="connsiteX3" fmla="*/ 321469 w 321469"/>
                <a:gd name="connsiteY3" fmla="*/ 612557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0"/>
                  </a:moveTo>
                  <a:lnTo>
                    <a:pt x="160734" y="0"/>
                  </a:lnTo>
                  <a:lnTo>
                    <a:pt x="160734" y="612557"/>
                  </a:lnTo>
                  <a:lnTo>
                    <a:pt x="321469" y="612557"/>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3" name="任意多边形 52"/>
            <p:cNvSpPr/>
            <p:nvPr/>
          </p:nvSpPr>
          <p:spPr>
            <a:xfrm>
              <a:off x="8315561" y="2521290"/>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8" tIns="37683" rIns="165398"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4" name="任意多边形 53"/>
            <p:cNvSpPr/>
            <p:nvPr/>
          </p:nvSpPr>
          <p:spPr>
            <a:xfrm>
              <a:off x="6386741" y="1748417"/>
              <a:ext cx="321469" cy="835212"/>
            </a:xfrm>
            <a:custGeom>
              <a:avLst/>
              <a:gdLst>
                <a:gd name="connsiteX0" fmla="*/ 0 w 321469"/>
                <a:gd name="connsiteY0" fmla="*/ 0 h 612557"/>
                <a:gd name="connsiteX1" fmla="*/ 160734 w 321469"/>
                <a:gd name="connsiteY1" fmla="*/ 0 h 612557"/>
                <a:gd name="connsiteX2" fmla="*/ 160734 w 321469"/>
                <a:gd name="connsiteY2" fmla="*/ 612557 h 612557"/>
                <a:gd name="connsiteX3" fmla="*/ 321469 w 321469"/>
                <a:gd name="connsiteY3" fmla="*/ 612557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0"/>
                  </a:moveTo>
                  <a:lnTo>
                    <a:pt x="160734" y="0"/>
                  </a:lnTo>
                  <a:lnTo>
                    <a:pt x="160734" y="612557"/>
                  </a:lnTo>
                  <a:lnTo>
                    <a:pt x="321469" y="612557"/>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5" name="任意多边形 54"/>
            <p:cNvSpPr/>
            <p:nvPr/>
          </p:nvSpPr>
          <p:spPr>
            <a:xfrm>
              <a:off x="8315561" y="1686078"/>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8" tIns="37683" rIns="165398"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6" name="任意多边形 55"/>
            <p:cNvSpPr/>
            <p:nvPr/>
          </p:nvSpPr>
          <p:spPr>
            <a:xfrm>
              <a:off x="6386741" y="1686078"/>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7" name="任意多边形 56"/>
            <p:cNvSpPr/>
            <p:nvPr/>
          </p:nvSpPr>
          <p:spPr>
            <a:xfrm>
              <a:off x="8315561" y="850866"/>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8" tIns="37683" rIns="165398"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8" name="任意多边形 57"/>
            <p:cNvSpPr/>
            <p:nvPr/>
          </p:nvSpPr>
          <p:spPr>
            <a:xfrm>
              <a:off x="6386741" y="913205"/>
              <a:ext cx="321469" cy="835212"/>
            </a:xfrm>
            <a:custGeom>
              <a:avLst/>
              <a:gdLst>
                <a:gd name="connsiteX0" fmla="*/ 0 w 321469"/>
                <a:gd name="connsiteY0" fmla="*/ 612557 h 612557"/>
                <a:gd name="connsiteX1" fmla="*/ 160734 w 321469"/>
                <a:gd name="connsiteY1" fmla="*/ 612557 h 612557"/>
                <a:gd name="connsiteX2" fmla="*/ 160734 w 321469"/>
                <a:gd name="connsiteY2" fmla="*/ 0 h 612557"/>
                <a:gd name="connsiteX3" fmla="*/ 321469 w 321469"/>
                <a:gd name="connsiteY3" fmla="*/ 0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612557"/>
                  </a:moveTo>
                  <a:lnTo>
                    <a:pt x="160734" y="612557"/>
                  </a:lnTo>
                  <a:lnTo>
                    <a:pt x="160734" y="0"/>
                  </a:lnTo>
                  <a:lnTo>
                    <a:pt x="321469" y="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9" name="任意多边形 58"/>
            <p:cNvSpPr/>
            <p:nvPr/>
          </p:nvSpPr>
          <p:spPr>
            <a:xfrm>
              <a:off x="4457921" y="1686078"/>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0" name="任意多边形 59"/>
            <p:cNvSpPr/>
            <p:nvPr/>
          </p:nvSpPr>
          <p:spPr>
            <a:xfrm>
              <a:off x="4457921" y="913205"/>
              <a:ext cx="321469" cy="835212"/>
            </a:xfrm>
            <a:custGeom>
              <a:avLst/>
              <a:gdLst>
                <a:gd name="connsiteX0" fmla="*/ 0 w 321469"/>
                <a:gd name="connsiteY0" fmla="*/ 612557 h 612557"/>
                <a:gd name="connsiteX1" fmla="*/ 160734 w 321469"/>
                <a:gd name="connsiteY1" fmla="*/ 612557 h 612557"/>
                <a:gd name="connsiteX2" fmla="*/ 160734 w 321469"/>
                <a:gd name="connsiteY2" fmla="*/ 0 h 612557"/>
                <a:gd name="connsiteX3" fmla="*/ 321469 w 321469"/>
                <a:gd name="connsiteY3" fmla="*/ 0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612557"/>
                  </a:moveTo>
                  <a:lnTo>
                    <a:pt x="160734" y="612557"/>
                  </a:lnTo>
                  <a:lnTo>
                    <a:pt x="160734" y="0"/>
                  </a:lnTo>
                  <a:lnTo>
                    <a:pt x="321469" y="0"/>
                  </a:lnTo>
                </a:path>
              </a:pathLst>
            </a:custGeom>
            <a:noFill/>
            <a:ln>
              <a:solidFill>
                <a:srgbClr val="C00000"/>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1" name="任意多边形 60"/>
            <p:cNvSpPr/>
            <p:nvPr/>
          </p:nvSpPr>
          <p:spPr>
            <a:xfrm>
              <a:off x="1604542" y="1748417"/>
              <a:ext cx="321469" cy="1879226"/>
            </a:xfrm>
            <a:custGeom>
              <a:avLst/>
              <a:gdLst>
                <a:gd name="connsiteX0" fmla="*/ 0 w 321469"/>
                <a:gd name="connsiteY0" fmla="*/ 1378253 h 1378253"/>
                <a:gd name="connsiteX1" fmla="*/ 160734 w 321469"/>
                <a:gd name="connsiteY1" fmla="*/ 1378253 h 1378253"/>
                <a:gd name="connsiteX2" fmla="*/ 160734 w 321469"/>
                <a:gd name="connsiteY2" fmla="*/ 0 h 1378253"/>
                <a:gd name="connsiteX3" fmla="*/ 321469 w 321469"/>
                <a:gd name="connsiteY3" fmla="*/ 0 h 1378253"/>
              </a:gdLst>
              <a:ahLst/>
              <a:cxnLst>
                <a:cxn ang="0">
                  <a:pos x="connsiteX0" y="connsiteY0"/>
                </a:cxn>
                <a:cxn ang="0">
                  <a:pos x="connsiteX1" y="connsiteY1"/>
                </a:cxn>
                <a:cxn ang="0">
                  <a:pos x="connsiteX2" y="connsiteY2"/>
                </a:cxn>
                <a:cxn ang="0">
                  <a:pos x="connsiteX3" y="connsiteY3"/>
                </a:cxn>
              </a:cxnLst>
              <a:rect l="l" t="t" r="r" b="b"/>
              <a:pathLst>
                <a:path w="321469" h="1378253">
                  <a:moveTo>
                    <a:pt x="0" y="1378253"/>
                  </a:moveTo>
                  <a:lnTo>
                    <a:pt x="160734" y="1378253"/>
                  </a:lnTo>
                  <a:lnTo>
                    <a:pt x="160734" y="0"/>
                  </a:lnTo>
                  <a:lnTo>
                    <a:pt x="321469" y="0"/>
                  </a:lnTo>
                </a:path>
              </a:pathLst>
            </a:custGeom>
            <a:noFill/>
            <a:ln>
              <a:solidFill>
                <a:srgbClr val="C00000"/>
              </a:solidFill>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8053" tIns="653745" rIns="138054" bIns="65374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2" name="任意多边形 61"/>
            <p:cNvSpPr/>
            <p:nvPr/>
          </p:nvSpPr>
          <p:spPr>
            <a:xfrm rot="16200000">
              <a:off x="-398821" y="3382619"/>
              <a:ext cx="3516680" cy="490045"/>
            </a:xfrm>
            <a:custGeom>
              <a:avLst/>
              <a:gdLst>
                <a:gd name="connsiteX0" fmla="*/ 0 w 2579187"/>
                <a:gd name="connsiteY0" fmla="*/ 0 h 490045"/>
                <a:gd name="connsiteX1" fmla="*/ 2579187 w 2579187"/>
                <a:gd name="connsiteY1" fmla="*/ 0 h 490045"/>
                <a:gd name="connsiteX2" fmla="*/ 2579187 w 2579187"/>
                <a:gd name="connsiteY2" fmla="*/ 490045 h 490045"/>
                <a:gd name="connsiteX3" fmla="*/ 0 w 2579187"/>
                <a:gd name="connsiteY3" fmla="*/ 490045 h 490045"/>
                <a:gd name="connsiteX4" fmla="*/ 0 w 2579187"/>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9187" h="490045">
                  <a:moveTo>
                    <a:pt x="0" y="0"/>
                  </a:moveTo>
                  <a:lnTo>
                    <a:pt x="2579187" y="0"/>
                  </a:lnTo>
                  <a:lnTo>
                    <a:pt x="2579187"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699" rIns="12700" bIns="12700" numCol="1" spcCol="1270" anchor="ctr" anchorCtr="0">
              <a:noAutofit/>
            </a:bodyPr>
            <a:lstStyle/>
            <a:p>
              <a:pPr algn="ctr" defTabSz="889000">
                <a:lnSpc>
                  <a:spcPct val="90000"/>
                </a:lnSpc>
                <a:spcBef>
                  <a:spcPct val="0"/>
                </a:spcBef>
                <a:spcAft>
                  <a:spcPct val="35000"/>
                </a:spcAft>
              </a:pPr>
              <a:r>
                <a:rPr lang="zh-CN" altLang="en-US" sz="2800" dirty="0" smtClean="0">
                  <a:solidFill>
                    <a:prstClr val="black">
                      <a:hueOff val="0"/>
                      <a:satOff val="0"/>
                      <a:lumOff val="0"/>
                      <a:alphaOff val="0"/>
                    </a:prstClr>
                  </a:solidFill>
                  <a:latin typeface="+mj-ea"/>
                  <a:ea typeface="方正清刻本悦宋简体"/>
                </a:rPr>
                <a:t>绪论</a:t>
              </a:r>
              <a:endParaRPr lang="zh-CN" altLang="en-US" sz="2800" dirty="0">
                <a:solidFill>
                  <a:prstClr val="black">
                    <a:hueOff val="0"/>
                    <a:satOff val="0"/>
                    <a:lumOff val="0"/>
                    <a:alphaOff val="0"/>
                  </a:prstClr>
                </a:solidFill>
                <a:latin typeface="+mj-ea"/>
                <a:ea typeface="方正清刻本悦宋简体"/>
              </a:endParaRPr>
            </a:p>
          </p:txBody>
        </p:sp>
        <p:sp>
          <p:nvSpPr>
            <p:cNvPr id="63" name="任意多边形 62"/>
            <p:cNvSpPr/>
            <p:nvPr/>
          </p:nvSpPr>
          <p:spPr>
            <a:xfrm>
              <a:off x="1926012" y="1414332"/>
              <a:ext cx="2576198"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第一节 马克思主义的产生与发展</a:t>
              </a:r>
              <a:endParaRPr lang="zh-CN" altLang="en-US" sz="2000" dirty="0">
                <a:solidFill>
                  <a:prstClr val="black">
                    <a:hueOff val="0"/>
                    <a:satOff val="0"/>
                    <a:lumOff val="0"/>
                    <a:alphaOff val="0"/>
                  </a:prstClr>
                </a:solidFill>
              </a:endParaRPr>
            </a:p>
          </p:txBody>
        </p:sp>
        <p:sp>
          <p:nvSpPr>
            <p:cNvPr id="64" name="任意多边形 63"/>
            <p:cNvSpPr/>
            <p:nvPr/>
          </p:nvSpPr>
          <p:spPr>
            <a:xfrm>
              <a:off x="4779391" y="579120"/>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时代的产物</a:t>
              </a:r>
              <a:endParaRPr lang="zh-CN" altLang="en-US" sz="2000" dirty="0">
                <a:solidFill>
                  <a:prstClr val="black">
                    <a:hueOff val="0"/>
                    <a:satOff val="0"/>
                    <a:lumOff val="0"/>
                    <a:alphaOff val="0"/>
                  </a:prstClr>
                </a:solidFill>
              </a:endParaRPr>
            </a:p>
          </p:txBody>
        </p:sp>
        <p:sp>
          <p:nvSpPr>
            <p:cNvPr id="65" name="任意多边形 64"/>
            <p:cNvSpPr/>
            <p:nvPr/>
          </p:nvSpPr>
          <p:spPr>
            <a:xfrm>
              <a:off x="4779391" y="1414332"/>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white"/>
                  </a:solidFill>
                </a:rPr>
                <a:t>理论来源</a:t>
              </a:r>
              <a:endParaRPr lang="zh-CN" altLang="en-US" sz="2000" b="1" dirty="0">
                <a:solidFill>
                  <a:prstClr val="white"/>
                </a:solidFill>
              </a:endParaRPr>
            </a:p>
          </p:txBody>
        </p:sp>
        <p:sp>
          <p:nvSpPr>
            <p:cNvPr id="66" name="任意多边形 65"/>
            <p:cNvSpPr/>
            <p:nvPr/>
          </p:nvSpPr>
          <p:spPr>
            <a:xfrm>
              <a:off x="6708211" y="579120"/>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德国古典哲学</a:t>
              </a:r>
              <a:endParaRPr lang="zh-CN" altLang="en-US" sz="2000" dirty="0">
                <a:solidFill>
                  <a:prstClr val="black">
                    <a:hueOff val="0"/>
                    <a:satOff val="0"/>
                    <a:lumOff val="0"/>
                    <a:alphaOff val="0"/>
                  </a:prstClr>
                </a:solidFill>
              </a:endParaRPr>
            </a:p>
          </p:txBody>
        </p:sp>
        <p:sp>
          <p:nvSpPr>
            <p:cNvPr id="67" name="任意多边形 66"/>
            <p:cNvSpPr/>
            <p:nvPr/>
          </p:nvSpPr>
          <p:spPr>
            <a:xfrm>
              <a:off x="8637031" y="579120"/>
              <a:ext cx="286408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黑格尔、费尔巴哈</a:t>
              </a:r>
              <a:endParaRPr lang="zh-CN" altLang="en-US" sz="2000" dirty="0">
                <a:solidFill>
                  <a:prstClr val="black">
                    <a:hueOff val="0"/>
                    <a:satOff val="0"/>
                    <a:lumOff val="0"/>
                    <a:alphaOff val="0"/>
                  </a:prstClr>
                </a:solidFill>
              </a:endParaRPr>
            </a:p>
          </p:txBody>
        </p:sp>
        <p:sp>
          <p:nvSpPr>
            <p:cNvPr id="68" name="任意多边形 67"/>
            <p:cNvSpPr/>
            <p:nvPr/>
          </p:nvSpPr>
          <p:spPr>
            <a:xfrm>
              <a:off x="6708211" y="1414332"/>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pPr>
              <a:r>
                <a:rPr lang="zh-CN" altLang="en-US" sz="2000" dirty="0" smtClean="0">
                  <a:solidFill>
                    <a:prstClr val="black">
                      <a:hueOff val="0"/>
                      <a:satOff val="0"/>
                      <a:lumOff val="0"/>
                      <a:alphaOff val="0"/>
                    </a:prstClr>
                  </a:solidFill>
                </a:rPr>
                <a:t>英国古典</a:t>
              </a:r>
              <a:endParaRPr lang="en-US" altLang="zh-CN" sz="2000" dirty="0" smtClean="0">
                <a:solidFill>
                  <a:prstClr val="black">
                    <a:hueOff val="0"/>
                    <a:satOff val="0"/>
                    <a:lumOff val="0"/>
                    <a:alphaOff val="0"/>
                  </a:prstClr>
                </a:solidFill>
              </a:endParaRPr>
            </a:p>
            <a:p>
              <a:pPr algn="ctr" defTabSz="889000">
                <a:lnSpc>
                  <a:spcPct val="90000"/>
                </a:lnSpc>
                <a:spcBef>
                  <a:spcPct val="0"/>
                </a:spcBef>
              </a:pPr>
              <a:r>
                <a:rPr lang="zh-CN" altLang="en-US" sz="2000" dirty="0" smtClean="0">
                  <a:solidFill>
                    <a:prstClr val="black">
                      <a:hueOff val="0"/>
                      <a:satOff val="0"/>
                      <a:lumOff val="0"/>
                      <a:alphaOff val="0"/>
                    </a:prstClr>
                  </a:solidFill>
                </a:rPr>
                <a:t>政治经济学</a:t>
              </a:r>
              <a:endParaRPr lang="zh-CN" altLang="en-US" sz="2000" dirty="0">
                <a:solidFill>
                  <a:prstClr val="black">
                    <a:hueOff val="0"/>
                    <a:satOff val="0"/>
                    <a:lumOff val="0"/>
                    <a:alphaOff val="0"/>
                  </a:prstClr>
                </a:solidFill>
              </a:endParaRPr>
            </a:p>
          </p:txBody>
        </p:sp>
        <p:sp>
          <p:nvSpPr>
            <p:cNvPr id="69" name="任意多边形 68"/>
            <p:cNvSpPr/>
            <p:nvPr/>
          </p:nvSpPr>
          <p:spPr>
            <a:xfrm>
              <a:off x="8637342" y="1414643"/>
              <a:ext cx="3199130" cy="668286"/>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亚当</a:t>
              </a:r>
              <a:r>
                <a:rPr lang="en-US" altLang="zh-CN" sz="2000" dirty="0" smtClean="0">
                  <a:solidFill>
                    <a:prstClr val="black">
                      <a:hueOff val="0"/>
                      <a:satOff val="0"/>
                      <a:lumOff val="0"/>
                      <a:alphaOff val="0"/>
                    </a:prstClr>
                  </a:solidFill>
                </a:rPr>
                <a:t>·</a:t>
              </a:r>
              <a:r>
                <a:rPr lang="zh-CN" altLang="en-US" sz="2000" dirty="0" smtClean="0">
                  <a:solidFill>
                    <a:prstClr val="black">
                      <a:hueOff val="0"/>
                      <a:satOff val="0"/>
                      <a:lumOff val="0"/>
                      <a:alphaOff val="0"/>
                    </a:prstClr>
                  </a:solidFill>
                </a:rPr>
                <a:t>斯密、大卫</a:t>
              </a:r>
              <a:r>
                <a:rPr lang="en-US" altLang="zh-CN" sz="2000" dirty="0" smtClean="0">
                  <a:solidFill>
                    <a:prstClr val="black">
                      <a:hueOff val="0"/>
                      <a:satOff val="0"/>
                      <a:lumOff val="0"/>
                      <a:alphaOff val="0"/>
                    </a:prstClr>
                  </a:solidFill>
                </a:rPr>
                <a:t>·</a:t>
              </a:r>
              <a:r>
                <a:rPr lang="zh-CN" altLang="en-US" sz="2000" dirty="0" smtClean="0">
                  <a:solidFill>
                    <a:prstClr val="black">
                      <a:hueOff val="0"/>
                      <a:satOff val="0"/>
                      <a:lumOff val="0"/>
                      <a:alphaOff val="0"/>
                    </a:prstClr>
                  </a:solidFill>
                </a:rPr>
                <a:t>李嘉图</a:t>
              </a:r>
              <a:endParaRPr lang="zh-CN" altLang="en-US" sz="2000" dirty="0">
                <a:solidFill>
                  <a:prstClr val="black">
                    <a:hueOff val="0"/>
                    <a:satOff val="0"/>
                    <a:lumOff val="0"/>
                    <a:alphaOff val="0"/>
                  </a:prstClr>
                </a:solidFill>
              </a:endParaRPr>
            </a:p>
          </p:txBody>
        </p:sp>
        <p:sp>
          <p:nvSpPr>
            <p:cNvPr id="70" name="任意多边形 69"/>
            <p:cNvSpPr/>
            <p:nvPr/>
          </p:nvSpPr>
          <p:spPr>
            <a:xfrm>
              <a:off x="6708211" y="2249543"/>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pPr>
              <a:r>
                <a:rPr lang="zh-CN" altLang="en-US" sz="2000" dirty="0" smtClean="0">
                  <a:solidFill>
                    <a:prstClr val="black">
                      <a:hueOff val="0"/>
                      <a:satOff val="0"/>
                      <a:lumOff val="0"/>
                      <a:alphaOff val="0"/>
                    </a:prstClr>
                  </a:solidFill>
                </a:rPr>
                <a:t>英法</a:t>
              </a:r>
              <a:endParaRPr lang="en-US" altLang="zh-CN" sz="2000" dirty="0" smtClean="0">
                <a:solidFill>
                  <a:prstClr val="black">
                    <a:hueOff val="0"/>
                    <a:satOff val="0"/>
                    <a:lumOff val="0"/>
                    <a:alphaOff val="0"/>
                  </a:prstClr>
                </a:solidFill>
              </a:endParaRPr>
            </a:p>
            <a:p>
              <a:pPr algn="ctr" defTabSz="889000">
                <a:lnSpc>
                  <a:spcPct val="90000"/>
                </a:lnSpc>
                <a:spcBef>
                  <a:spcPct val="0"/>
                </a:spcBef>
              </a:pPr>
              <a:r>
                <a:rPr lang="zh-CN" altLang="en-US" sz="2000" dirty="0" smtClean="0">
                  <a:solidFill>
                    <a:prstClr val="black">
                      <a:hueOff val="0"/>
                      <a:satOff val="0"/>
                      <a:lumOff val="0"/>
                      <a:alphaOff val="0"/>
                    </a:prstClr>
                  </a:solidFill>
                </a:rPr>
                <a:t>空想社会主义</a:t>
              </a:r>
              <a:endParaRPr lang="zh-CN" altLang="en-US" sz="2000" dirty="0">
                <a:solidFill>
                  <a:prstClr val="black">
                    <a:hueOff val="0"/>
                    <a:satOff val="0"/>
                    <a:lumOff val="0"/>
                    <a:alphaOff val="0"/>
                  </a:prstClr>
                </a:solidFill>
              </a:endParaRPr>
            </a:p>
          </p:txBody>
        </p:sp>
        <p:sp>
          <p:nvSpPr>
            <p:cNvPr id="71" name="任意多边形 70"/>
            <p:cNvSpPr/>
            <p:nvPr/>
          </p:nvSpPr>
          <p:spPr>
            <a:xfrm>
              <a:off x="8637031" y="2249543"/>
              <a:ext cx="286408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圣西门、傅立叶、欧文</a:t>
              </a:r>
              <a:endParaRPr lang="zh-CN" altLang="en-US" sz="2000" dirty="0">
                <a:solidFill>
                  <a:prstClr val="black">
                    <a:hueOff val="0"/>
                    <a:satOff val="0"/>
                    <a:lumOff val="0"/>
                    <a:alphaOff val="0"/>
                  </a:prstClr>
                </a:solidFill>
              </a:endParaRPr>
            </a:p>
          </p:txBody>
        </p:sp>
        <p:sp>
          <p:nvSpPr>
            <p:cNvPr id="72" name="任意多边形 71"/>
            <p:cNvSpPr/>
            <p:nvPr/>
          </p:nvSpPr>
          <p:spPr>
            <a:xfrm>
              <a:off x="4779391" y="2249543"/>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实践中发展</a:t>
              </a:r>
              <a:endParaRPr lang="zh-CN" altLang="en-US" sz="2000" dirty="0">
                <a:solidFill>
                  <a:prstClr val="black">
                    <a:hueOff val="0"/>
                    <a:satOff val="0"/>
                    <a:lumOff val="0"/>
                    <a:alphaOff val="0"/>
                  </a:prstClr>
                </a:solidFill>
              </a:endParaRPr>
            </a:p>
          </p:txBody>
        </p:sp>
        <p:sp>
          <p:nvSpPr>
            <p:cNvPr id="73" name="任意多边形 72"/>
            <p:cNvSpPr/>
            <p:nvPr/>
          </p:nvSpPr>
          <p:spPr>
            <a:xfrm>
              <a:off x="1926012" y="4337573"/>
              <a:ext cx="2576198"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第二节 马克思主义科学性与革命性的统一</a:t>
              </a:r>
              <a:endParaRPr lang="zh-CN" altLang="en-US" sz="2000" dirty="0">
                <a:solidFill>
                  <a:prstClr val="black">
                    <a:hueOff val="0"/>
                    <a:satOff val="0"/>
                    <a:lumOff val="0"/>
                    <a:alphaOff val="0"/>
                  </a:prstClr>
                </a:solidFill>
              </a:endParaRPr>
            </a:p>
          </p:txBody>
        </p:sp>
        <p:sp>
          <p:nvSpPr>
            <p:cNvPr id="74" name="任意多边形 73"/>
            <p:cNvSpPr/>
            <p:nvPr/>
          </p:nvSpPr>
          <p:spPr>
            <a:xfrm>
              <a:off x="4779391" y="3084755"/>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chemeClr val="bg1"/>
                  </a:solidFill>
                </a:rPr>
                <a:t>科学内涵</a:t>
              </a:r>
              <a:endParaRPr lang="zh-CN" altLang="en-US" sz="2000" b="1" dirty="0" smtClean="0">
                <a:solidFill>
                  <a:schemeClr val="bg1"/>
                </a:solidFill>
              </a:endParaRPr>
            </a:p>
          </p:txBody>
        </p:sp>
        <p:sp>
          <p:nvSpPr>
            <p:cNvPr id="75" name="任意多边形 74"/>
            <p:cNvSpPr/>
            <p:nvPr/>
          </p:nvSpPr>
          <p:spPr>
            <a:xfrm>
              <a:off x="4779391" y="3919967"/>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a:solidFill>
                    <a:prstClr val="white"/>
                  </a:solidFill>
                </a:rPr>
                <a:t>理论特征</a:t>
              </a:r>
              <a:endParaRPr lang="zh-CN" altLang="en-US" sz="2000" b="1" dirty="0">
                <a:solidFill>
                  <a:prstClr val="white"/>
                </a:solidFill>
              </a:endParaRPr>
            </a:p>
          </p:txBody>
        </p:sp>
        <p:sp>
          <p:nvSpPr>
            <p:cNvPr id="76" name="任意多边形 75"/>
            <p:cNvSpPr/>
            <p:nvPr/>
          </p:nvSpPr>
          <p:spPr>
            <a:xfrm>
              <a:off x="6708211" y="3919889"/>
              <a:ext cx="3390265" cy="668286"/>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pPr>
              <a:r>
                <a:rPr lang="zh-CN" altLang="en-US" sz="2000" dirty="0" smtClean="0">
                  <a:solidFill>
                    <a:prstClr val="black">
                      <a:hueOff val="0"/>
                      <a:satOff val="0"/>
                      <a:lumOff val="0"/>
                      <a:alphaOff val="0"/>
                    </a:prstClr>
                  </a:solidFill>
                </a:rPr>
                <a:t>科学性</a:t>
              </a:r>
              <a:r>
                <a:rPr lang="zh-CN" altLang="en-US" sz="2000" dirty="0">
                  <a:solidFill>
                    <a:prstClr val="black">
                      <a:hueOff val="0"/>
                      <a:satOff val="0"/>
                      <a:lumOff val="0"/>
                      <a:alphaOff val="0"/>
                    </a:prstClr>
                  </a:solidFill>
                </a:rPr>
                <a:t>和</a:t>
              </a:r>
              <a:r>
                <a:rPr lang="zh-CN" altLang="en-US" sz="2000" dirty="0" smtClean="0">
                  <a:solidFill>
                    <a:prstClr val="black">
                      <a:hueOff val="0"/>
                      <a:satOff val="0"/>
                      <a:lumOff val="0"/>
                      <a:alphaOff val="0"/>
                    </a:prstClr>
                  </a:solidFill>
                </a:rPr>
                <a:t>革命性的统一</a:t>
              </a:r>
              <a:endParaRPr lang="zh-CN" altLang="en-US" sz="2000" dirty="0">
                <a:solidFill>
                  <a:prstClr val="black">
                    <a:hueOff val="0"/>
                    <a:satOff val="0"/>
                    <a:lumOff val="0"/>
                    <a:alphaOff val="0"/>
                  </a:prstClr>
                </a:solidFill>
              </a:endParaRPr>
            </a:p>
          </p:txBody>
        </p:sp>
        <p:sp>
          <p:nvSpPr>
            <p:cNvPr id="77" name="任意多边形 76"/>
            <p:cNvSpPr/>
            <p:nvPr/>
          </p:nvSpPr>
          <p:spPr>
            <a:xfrm>
              <a:off x="4779391" y="4755178"/>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a:solidFill>
                    <a:prstClr val="white"/>
                  </a:solidFill>
                </a:rPr>
                <a:t>理论品质</a:t>
              </a:r>
              <a:endParaRPr lang="zh-CN" altLang="en-US" sz="2000" b="1" dirty="0">
                <a:solidFill>
                  <a:prstClr val="white"/>
                </a:solidFill>
              </a:endParaRPr>
            </a:p>
          </p:txBody>
        </p:sp>
        <p:sp>
          <p:nvSpPr>
            <p:cNvPr id="78" name="任意多边形 77"/>
            <p:cNvSpPr/>
            <p:nvPr/>
          </p:nvSpPr>
          <p:spPr>
            <a:xfrm>
              <a:off x="6708211" y="4755178"/>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与时俱进</a:t>
              </a:r>
              <a:endParaRPr lang="zh-CN" altLang="en-US" sz="2000" dirty="0">
                <a:solidFill>
                  <a:prstClr val="black">
                    <a:hueOff val="0"/>
                    <a:satOff val="0"/>
                    <a:lumOff val="0"/>
                    <a:alphaOff val="0"/>
                  </a:prstClr>
                </a:solidFill>
              </a:endParaRPr>
            </a:p>
          </p:txBody>
        </p:sp>
        <p:sp>
          <p:nvSpPr>
            <p:cNvPr id="79" name="任意多边形 78"/>
            <p:cNvSpPr/>
            <p:nvPr/>
          </p:nvSpPr>
          <p:spPr>
            <a:xfrm>
              <a:off x="4779391" y="5590391"/>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社会理想</a:t>
              </a:r>
              <a:endParaRPr lang="zh-CN" altLang="en-US" sz="2000" dirty="0">
                <a:solidFill>
                  <a:prstClr val="black">
                    <a:hueOff val="0"/>
                    <a:satOff val="0"/>
                    <a:lumOff val="0"/>
                    <a:alphaOff val="0"/>
                  </a:prstClr>
                </a:solidFill>
              </a:endParaRPr>
            </a:p>
          </p:txBody>
        </p:sp>
        <p:sp>
          <p:nvSpPr>
            <p:cNvPr id="80" name="任意多边形 79"/>
            <p:cNvSpPr/>
            <p:nvPr/>
          </p:nvSpPr>
          <p:spPr>
            <a:xfrm>
              <a:off x="1926012" y="5172785"/>
              <a:ext cx="2576198"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第三节 学习、运用和发展马克思主义</a:t>
              </a:r>
              <a:endParaRPr lang="zh-CN" altLang="en-US" sz="2000" dirty="0">
                <a:solidFill>
                  <a:prstClr val="black">
                    <a:hueOff val="0"/>
                    <a:satOff val="0"/>
                    <a:lumOff val="0"/>
                    <a:alphaOff val="0"/>
                  </a:prstClr>
                </a:solidFill>
              </a:endParaRPr>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425" y="2210435"/>
            <a:ext cx="3665220"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理论特征</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3" name="object 3"/>
          <p:cNvSpPr txBox="1"/>
          <p:nvPr/>
        </p:nvSpPr>
        <p:spPr>
          <a:xfrm>
            <a:off x="987425" y="3063875"/>
            <a:ext cx="3665220"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理论品质</a:t>
            </a:r>
            <a:endParaRPr lang="zh-CN" altLang="en-US" sz="2800" b="1" dirty="0">
              <a:solidFill>
                <a:srgbClr val="FF0000"/>
              </a:solidFill>
              <a:latin typeface="方正清刻本悦宋简体" panose="02000000000000000000" pitchFamily="2" charset="-122"/>
              <a:cs typeface="方正清刻本悦宋简体" panose="02000000000000000000" pitchFamily="2" charset="-122"/>
              <a:sym typeface="+mn-ea"/>
            </a:endParaRPr>
          </a:p>
        </p:txBody>
      </p:sp>
      <p:sp>
        <p:nvSpPr>
          <p:cNvPr id="4" name="object 4"/>
          <p:cNvSpPr txBox="1"/>
          <p:nvPr/>
        </p:nvSpPr>
        <p:spPr>
          <a:xfrm>
            <a:off x="987425" y="3917446"/>
            <a:ext cx="452376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3</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学习马克思主义的方法</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5" name="object 5"/>
          <p:cNvSpPr txBox="1"/>
          <p:nvPr/>
        </p:nvSpPr>
        <p:spPr>
          <a:xfrm>
            <a:off x="7202170" y="2210435"/>
            <a:ext cx="404431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与时俱进</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object 6"/>
          <p:cNvSpPr txBox="1"/>
          <p:nvPr/>
        </p:nvSpPr>
        <p:spPr>
          <a:xfrm>
            <a:off x="7202168" y="3064006"/>
            <a:ext cx="2926279"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理论联系实际</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7" name="object 7"/>
          <p:cNvSpPr txBox="1"/>
          <p:nvPr/>
        </p:nvSpPr>
        <p:spPr>
          <a:xfrm>
            <a:off x="6892925" y="4018915"/>
            <a:ext cx="4566920" cy="386715"/>
          </a:xfrm>
          <a:prstGeom prst="rect">
            <a:avLst/>
          </a:prstGeom>
        </p:spPr>
        <p:txBody>
          <a:bodyPr vert="horz" wrap="square" lIns="0" tIns="0" rIns="0" bIns="0" rtlCol="0">
            <a:spAutoFit/>
          </a:bodyPr>
          <a:lstStyle/>
          <a:p>
            <a:pPr algn="ctr" defTabSz="889000">
              <a:lnSpc>
                <a:spcPct val="90000"/>
              </a:lnSpc>
              <a:spcBef>
                <a:spcPct val="0"/>
              </a:spcBef>
            </a:pPr>
            <a:r>
              <a:rPr sz="2800" b="1" dirty="0">
                <a:latin typeface="方正清刻本悦宋简体" panose="02000000000000000000" pitchFamily="2" charset="-122"/>
                <a:cs typeface="方正清刻本悦宋简体" panose="02000000000000000000" pitchFamily="2" charset="-122"/>
              </a:rPr>
              <a:t>C</a:t>
            </a:r>
            <a:r>
              <a:rPr sz="2800" b="1" spc="-20" dirty="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sym typeface="+mn-ea"/>
              </a:rPr>
              <a:t>科学性和革命性的统一</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2" name="object 4"/>
          <p:cNvSpPr txBox="1"/>
          <p:nvPr/>
        </p:nvSpPr>
        <p:spPr>
          <a:xfrm>
            <a:off x="987425" y="4716276"/>
            <a:ext cx="452376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3</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学习马克思主义的目的</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4036695" y="3237230"/>
            <a:ext cx="237490" cy="383540"/>
          </a:xfrm>
          <a:prstGeom prst="rect">
            <a:avLst/>
          </a:prstGeom>
          <a:noFill/>
        </p:spPr>
        <p:txBody>
          <a:bodyPr wrap="none" rtlCol="0" anchor="t">
            <a:spAutoFit/>
          </a:bodyPr>
          <a:lstStyle/>
          <a:p>
            <a:r>
              <a:rPr lang="zh-CN" altLang="en-US" b="1" dirty="0">
                <a:solidFill>
                  <a:srgbClr val="FF0000"/>
                </a:solidFill>
                <a:sym typeface="+mn-ea"/>
              </a:rPr>
              <a:t> </a:t>
            </a:r>
            <a:endParaRPr lang="zh-CN" altLang="en-US"/>
          </a:p>
        </p:txBody>
      </p:sp>
      <p:sp>
        <p:nvSpPr>
          <p:cNvPr id="14" name="object 7"/>
          <p:cNvSpPr txBox="1"/>
          <p:nvPr/>
        </p:nvSpPr>
        <p:spPr>
          <a:xfrm>
            <a:off x="6673215" y="4716145"/>
            <a:ext cx="4786630" cy="774065"/>
          </a:xfrm>
          <a:prstGeom prst="rect">
            <a:avLst/>
          </a:prstGeom>
        </p:spPr>
        <p:txBody>
          <a:bodyPr vert="horz" wrap="square" lIns="0" tIns="0" rIns="0" bIns="0" rtlCol="0">
            <a:spAutoFit/>
          </a:bodyPr>
          <a:lstStyle/>
          <a:p>
            <a:pPr algn="ctr" defTabSz="889000">
              <a:lnSpc>
                <a:spcPct val="90000"/>
              </a:lnSpc>
              <a:spcBef>
                <a:spcPct val="0"/>
              </a:spcBef>
            </a:pPr>
            <a:r>
              <a:rPr lang="en-US" sz="2800" b="1" spc="-20" dirty="0">
                <a:latin typeface="方正清刻本悦宋简体" panose="02000000000000000000" pitchFamily="2" charset="-122"/>
                <a:cs typeface="方正清刻本悦宋简体" panose="02000000000000000000" pitchFamily="2" charset="-122"/>
                <a:sym typeface="+mn-ea"/>
              </a:rPr>
              <a:t>D</a:t>
            </a:r>
            <a:r>
              <a:rPr sz="2800" b="1" spc="-20" dirty="0">
                <a:latin typeface="方正清刻本悦宋简体" panose="02000000000000000000" pitchFamily="2" charset="-122"/>
                <a:cs typeface="方正清刻本悦宋简体" panose="02000000000000000000" pitchFamily="2" charset="-122"/>
                <a:sym typeface="+mn-ea"/>
              </a:rPr>
              <a:t>.</a:t>
            </a:r>
            <a:r>
              <a:rPr lang="zh-CN" altLang="en-US" sz="2800" b="1" dirty="0">
                <a:solidFill>
                  <a:srgbClr val="C00000"/>
                </a:solidFill>
                <a:latin typeface="微软雅黑" panose="020B0503020204020204" pitchFamily="34" charset="-122"/>
                <a:ea typeface="微软雅黑" panose="020B0503020204020204" pitchFamily="34" charset="-122"/>
                <a:sym typeface="+mn-ea"/>
              </a:rPr>
              <a:t>树立正确的世界观、</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a:p>
            <a:pPr algn="ctr" defTabSz="889000">
              <a:lnSpc>
                <a:spcPct val="90000"/>
              </a:lnSpc>
              <a:spcBef>
                <a:spcPct val="0"/>
              </a:spcBef>
            </a:pPr>
            <a:r>
              <a:rPr lang="zh-CN" altLang="en-US" sz="2800" b="1" dirty="0">
                <a:solidFill>
                  <a:srgbClr val="C00000"/>
                </a:solidFill>
                <a:latin typeface="微软雅黑" panose="020B0503020204020204" pitchFamily="34" charset="-122"/>
                <a:ea typeface="微软雅黑" panose="020B0503020204020204" pitchFamily="34" charset="-122"/>
                <a:sym typeface="+mn-ea"/>
              </a:rPr>
              <a:t>人生观和价值观</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454341" y="3825013"/>
            <a:ext cx="1843247" cy="1235124"/>
          </a:xfrm>
          <a:prstGeom prst="rect">
            <a:avLst/>
          </a:prstGeom>
        </p:spPr>
        <p:txBody>
          <a:bodyPr lIns="0" tIns="0" rIns="0" bIns="0" anchor="t" anchorCtr="0">
            <a:noAutofit/>
          </a:bodyPr>
          <a:lstStyle/>
          <a:p>
            <a:pPr lvl="0" algn="just">
              <a:lnSpc>
                <a:spcPct val="120000"/>
              </a:lnSpc>
            </a:pPr>
            <a:r>
              <a:rPr lang="zh-CN" altLang="en-US" sz="2300" b="1" dirty="0">
                <a:solidFill>
                  <a:srgbClr val="C00000"/>
                </a:solidFill>
                <a:latin typeface="华文中宋" panose="02010600040101010101" charset="-122"/>
                <a:ea typeface="华文中宋" panose="02010600040101010101" charset="-122"/>
                <a:sym typeface="+mn-ea"/>
              </a:rPr>
              <a:t>    资本主义</a:t>
            </a:r>
            <a:r>
              <a:rPr lang="zh-CN" altLang="en-US" sz="2300" dirty="0">
                <a:solidFill>
                  <a:schemeClr val="tx1"/>
                </a:solidFill>
                <a:latin typeface="华文中宋" panose="02010600040101010101" charset="-122"/>
                <a:ea typeface="华文中宋" panose="02010600040101010101" charset="-122"/>
                <a:sym typeface="+mn-ea"/>
              </a:rPr>
              <a:t>的发展及其内在</a:t>
            </a:r>
            <a:r>
              <a:rPr lang="zh-CN" altLang="en-US" sz="2300" b="1" dirty="0">
                <a:solidFill>
                  <a:srgbClr val="C00000"/>
                </a:solidFill>
                <a:latin typeface="华文中宋" panose="02010600040101010101" charset="-122"/>
                <a:ea typeface="华文中宋" panose="02010600040101010101" charset="-122"/>
                <a:sym typeface="+mn-ea"/>
              </a:rPr>
              <a:t>矛盾</a:t>
            </a:r>
            <a:r>
              <a:rPr lang="zh-CN" altLang="en-US" sz="2300" dirty="0">
                <a:solidFill>
                  <a:schemeClr val="tx1"/>
                </a:solidFill>
                <a:latin typeface="华文中宋" panose="02010600040101010101" charset="-122"/>
                <a:ea typeface="华文中宋" panose="02010600040101010101" charset="-122"/>
                <a:sym typeface="+mn-ea"/>
              </a:rPr>
              <a:t>的尖锐化。</a:t>
            </a:r>
            <a:endParaRPr lang="zh-CN" altLang="en-US" sz="2300" dirty="0">
              <a:solidFill>
                <a:schemeClr val="tx1"/>
              </a:solidFill>
              <a:latin typeface="华文中宋" panose="02010600040101010101" charset="-122"/>
              <a:ea typeface="华文中宋" panose="02010600040101010101" charset="-122"/>
              <a:sym typeface="+mn-ea"/>
            </a:endParaRPr>
          </a:p>
        </p:txBody>
      </p:sp>
      <p:sp>
        <p:nvSpPr>
          <p:cNvPr id="3" name="任意多边形 2"/>
          <p:cNvSpPr/>
          <p:nvPr>
            <p:custDataLst>
              <p:tags r:id="rId2"/>
            </p:custDataLst>
          </p:nvPr>
        </p:nvSpPr>
        <p:spPr>
          <a:xfrm>
            <a:off x="1809269" y="2449140"/>
            <a:ext cx="1450964" cy="829124"/>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zh-CN" altLang="en-US" sz="1600">
              <a:solidFill>
                <a:srgbClr val="FFFFFF"/>
              </a:solidFill>
              <a:latin typeface="华文中宋" panose="02010600040101010101" charset="-122"/>
              <a:ea typeface="华文中宋" panose="02010600040101010101" charset="-122"/>
            </a:endParaRPr>
          </a:p>
        </p:txBody>
      </p:sp>
      <p:sp>
        <p:nvSpPr>
          <p:cNvPr id="4" name="任意多边形 3"/>
          <p:cNvSpPr/>
          <p:nvPr>
            <p:custDataLst>
              <p:tags r:id="rId3"/>
            </p:custDataLst>
          </p:nvPr>
        </p:nvSpPr>
        <p:spPr>
          <a:xfrm>
            <a:off x="4110673" y="2449140"/>
            <a:ext cx="1450964" cy="829124"/>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zh-CN" altLang="en-US" sz="1600">
              <a:solidFill>
                <a:srgbClr val="FFFFFF"/>
              </a:solidFill>
              <a:latin typeface="华文中宋" panose="02010600040101010101" charset="-122"/>
              <a:ea typeface="华文中宋" panose="02010600040101010101" charset="-122"/>
            </a:endParaRPr>
          </a:p>
        </p:txBody>
      </p:sp>
      <p:sp>
        <p:nvSpPr>
          <p:cNvPr id="5" name="椭圆 4"/>
          <p:cNvSpPr/>
          <p:nvPr>
            <p:custDataLst>
              <p:tags r:id="rId4"/>
            </p:custDataLst>
          </p:nvPr>
        </p:nvSpPr>
        <p:spPr>
          <a:xfrm>
            <a:off x="2988991" y="2167241"/>
            <a:ext cx="1614683" cy="1392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CN" altLang="en-US" sz="2000" b="1" dirty="0">
                <a:solidFill>
                  <a:schemeClr val="bg1"/>
                </a:solidFill>
                <a:latin typeface="华文中宋" panose="02010600040101010101" charset="-122"/>
                <a:ea typeface="华文中宋" panose="02010600040101010101" charset="-122"/>
              </a:rPr>
              <a:t>阶级基础</a:t>
            </a:r>
            <a:endParaRPr lang="zh-CN" altLang="en-US" sz="2000" b="1" dirty="0">
              <a:solidFill>
                <a:schemeClr val="bg1"/>
              </a:solidFill>
              <a:latin typeface="华文中宋" panose="02010600040101010101" charset="-122"/>
              <a:ea typeface="华文中宋" panose="02010600040101010101" charset="-122"/>
            </a:endParaRPr>
          </a:p>
        </p:txBody>
      </p:sp>
      <p:sp>
        <p:nvSpPr>
          <p:cNvPr id="6" name="椭圆 5"/>
          <p:cNvSpPr/>
          <p:nvPr>
            <p:custDataLst>
              <p:tags r:id="rId5"/>
            </p:custDataLst>
          </p:nvPr>
        </p:nvSpPr>
        <p:spPr>
          <a:xfrm>
            <a:off x="687579" y="2167241"/>
            <a:ext cx="1614683" cy="1392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CN" altLang="en-US" sz="2000" b="1" dirty="0">
                <a:solidFill>
                  <a:schemeClr val="bg1"/>
                </a:solidFill>
                <a:latin typeface="华文中宋" panose="02010600040101010101" charset="-122"/>
                <a:ea typeface="华文中宋" panose="02010600040101010101" charset="-122"/>
              </a:rPr>
              <a:t>客观条件</a:t>
            </a:r>
            <a:endParaRPr lang="zh-CN" altLang="en-US" sz="2000" b="1" dirty="0">
              <a:solidFill>
                <a:schemeClr val="bg1"/>
              </a:solidFill>
              <a:latin typeface="华文中宋" panose="02010600040101010101" charset="-122"/>
              <a:ea typeface="华文中宋" panose="02010600040101010101" charset="-122"/>
            </a:endParaRPr>
          </a:p>
        </p:txBody>
      </p:sp>
      <p:sp>
        <p:nvSpPr>
          <p:cNvPr id="7" name="椭圆 6"/>
          <p:cNvSpPr/>
          <p:nvPr>
            <p:custDataLst>
              <p:tags r:id="rId6"/>
            </p:custDataLst>
          </p:nvPr>
        </p:nvSpPr>
        <p:spPr>
          <a:xfrm>
            <a:off x="5290399" y="2167241"/>
            <a:ext cx="1614683" cy="1392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CN" altLang="en-US" sz="2000" b="1" dirty="0">
                <a:solidFill>
                  <a:schemeClr val="bg1"/>
                </a:solidFill>
                <a:latin typeface="华文中宋" panose="02010600040101010101" charset="-122"/>
                <a:ea typeface="华文中宋" panose="02010600040101010101" charset="-122"/>
              </a:rPr>
              <a:t>时代需要</a:t>
            </a:r>
            <a:endParaRPr lang="zh-CN" altLang="en-US" sz="2000" b="1" dirty="0">
              <a:solidFill>
                <a:schemeClr val="bg1"/>
              </a:solidFill>
              <a:latin typeface="华文中宋" panose="02010600040101010101" charset="-122"/>
              <a:ea typeface="华文中宋" panose="02010600040101010101" charset="-122"/>
            </a:endParaRPr>
          </a:p>
        </p:txBody>
      </p:sp>
      <p:sp>
        <p:nvSpPr>
          <p:cNvPr id="8" name="矩形 7"/>
          <p:cNvSpPr/>
          <p:nvPr>
            <p:custDataLst>
              <p:tags r:id="rId7"/>
            </p:custDataLst>
          </p:nvPr>
        </p:nvSpPr>
        <p:spPr>
          <a:xfrm>
            <a:off x="2762646" y="3820062"/>
            <a:ext cx="1843247" cy="1235124"/>
          </a:xfrm>
          <a:prstGeom prst="rect">
            <a:avLst/>
          </a:prstGeom>
        </p:spPr>
        <p:txBody>
          <a:bodyPr lIns="0" tIns="0" rIns="0" bIns="0" anchor="t" anchorCtr="0">
            <a:noAutofit/>
          </a:bodyPr>
          <a:lstStyle/>
          <a:p>
            <a:pPr algn="just">
              <a:lnSpc>
                <a:spcPct val="120000"/>
              </a:lnSpc>
            </a:pPr>
            <a:r>
              <a:rPr lang="zh-CN" altLang="en-US" sz="2300" b="1" dirty="0">
                <a:solidFill>
                  <a:srgbClr val="C00000"/>
                </a:solidFill>
                <a:latin typeface="华文中宋" panose="02010600040101010101" charset="-122"/>
                <a:ea typeface="华文中宋" panose="02010600040101010101" charset="-122"/>
              </a:rPr>
              <a:t>    工人阶级</a:t>
            </a:r>
            <a:r>
              <a:rPr lang="zh-CN" altLang="en-US" sz="2300" dirty="0">
                <a:latin typeface="华文中宋" panose="02010600040101010101" charset="-122"/>
                <a:ea typeface="华文中宋" panose="02010600040101010101" charset="-122"/>
              </a:rPr>
              <a:t>作为独立的力量登上了历史舞台。</a:t>
            </a:r>
            <a:endParaRPr lang="zh-CN" altLang="en-US" sz="2300" dirty="0">
              <a:latin typeface="华文中宋" panose="02010600040101010101" charset="-122"/>
              <a:ea typeface="华文中宋" panose="02010600040101010101" charset="-122"/>
            </a:endParaRPr>
          </a:p>
        </p:txBody>
      </p:sp>
      <p:sp>
        <p:nvSpPr>
          <p:cNvPr id="9" name="矩形 8"/>
          <p:cNvSpPr/>
          <p:nvPr>
            <p:custDataLst>
              <p:tags r:id="rId8"/>
            </p:custDataLst>
          </p:nvPr>
        </p:nvSpPr>
        <p:spPr>
          <a:xfrm>
            <a:off x="5290399" y="3801464"/>
            <a:ext cx="1932438" cy="1075149"/>
          </a:xfrm>
          <a:prstGeom prst="rect">
            <a:avLst/>
          </a:prstGeom>
        </p:spPr>
        <p:txBody>
          <a:bodyPr lIns="0" tIns="0" rIns="0" bIns="0" anchor="t" anchorCtr="0">
            <a:noAutofit/>
          </a:bodyPr>
          <a:lstStyle/>
          <a:p>
            <a:pPr algn="just">
              <a:lnSpc>
                <a:spcPct val="120000"/>
              </a:lnSpc>
            </a:pPr>
            <a:r>
              <a:rPr lang="zh-CN" altLang="en-US" sz="2300" dirty="0">
                <a:latin typeface="华文中宋" panose="02010600040101010101" charset="-122"/>
                <a:ea typeface="华文中宋" panose="02010600040101010101" charset="-122"/>
              </a:rPr>
              <a:t>    </a:t>
            </a:r>
            <a:r>
              <a:rPr lang="zh-CN" altLang="en-US" sz="2300" dirty="0" smtClean="0">
                <a:latin typeface="华文中宋" panose="02010600040101010101" charset="-122"/>
                <a:ea typeface="华文中宋" panose="02010600040101010101" charset="-122"/>
              </a:rPr>
              <a:t>马克思主义的产生是</a:t>
            </a:r>
            <a:r>
              <a:rPr lang="zh-CN" altLang="en-US" sz="2300" b="1" dirty="0" smtClean="0">
                <a:solidFill>
                  <a:srgbClr val="C00000"/>
                </a:solidFill>
                <a:latin typeface="华文中宋" panose="02010600040101010101" charset="-122"/>
                <a:ea typeface="华文中宋" panose="02010600040101010101" charset="-122"/>
              </a:rPr>
              <a:t>时代</a:t>
            </a:r>
            <a:r>
              <a:rPr lang="zh-CN" altLang="en-US" sz="2300" dirty="0" smtClean="0">
                <a:latin typeface="华文中宋" panose="02010600040101010101" charset="-122"/>
                <a:ea typeface="华文中宋" panose="02010600040101010101" charset="-122"/>
              </a:rPr>
              <a:t>提出的一项伟大的任务。</a:t>
            </a:r>
            <a:endParaRPr lang="zh-CN" altLang="en-US" sz="2300" b="1" dirty="0">
              <a:latin typeface="华文中宋" panose="02010600040101010101" charset="-122"/>
              <a:ea typeface="华文中宋" panose="02010600040101010101" charset="-122"/>
            </a:endParaRPr>
          </a:p>
        </p:txBody>
      </p:sp>
      <p:sp>
        <p:nvSpPr>
          <p:cNvPr id="10" name="文本框 2"/>
          <p:cNvSpPr txBox="1"/>
          <p:nvPr>
            <p:custDataLst>
              <p:tags r:id="rId9"/>
            </p:custDataLst>
          </p:nvPr>
        </p:nvSpPr>
        <p:spPr>
          <a:xfrm>
            <a:off x="687902" y="1052739"/>
            <a:ext cx="10159355" cy="952740"/>
          </a:xfrm>
          <a:prstGeom prst="rect">
            <a:avLst/>
          </a:prstGeom>
          <a:effectLst>
            <a:glow rad="139700">
              <a:schemeClr val="accent2">
                <a:satMod val="175000"/>
                <a:alpha val="40000"/>
              </a:schemeClr>
            </a:glow>
          </a:effectLst>
        </p:spPr>
        <p:txBody>
          <a:bodyPr vert="horz" lIns="91430" tIns="45718" rIns="91430" bIns="45718"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华文中宋" panose="02010600040101010101" charset="-122"/>
                <a:ea typeface="华文中宋" panose="02010600040101010101" charset="-122"/>
              </a:rPr>
              <a:t>【</a:t>
            </a:r>
            <a:r>
              <a:rPr lang="zh-CN" altLang="en-US" sz="2400" dirty="0" smtClean="0">
                <a:solidFill>
                  <a:schemeClr val="tx1"/>
                </a:solidFill>
                <a:latin typeface="华文中宋" panose="02010600040101010101" charset="-122"/>
                <a:ea typeface="华文中宋" panose="02010600040101010101" charset="-122"/>
              </a:rPr>
              <a:t>知识点</a:t>
            </a:r>
            <a:r>
              <a:rPr lang="en-US" altLang="zh-CN" sz="2400" dirty="0" smtClean="0">
                <a:solidFill>
                  <a:schemeClr val="tx1"/>
                </a:solidFill>
                <a:latin typeface="华文中宋" panose="02010600040101010101" charset="-122"/>
                <a:ea typeface="华文中宋" panose="02010600040101010101" charset="-122"/>
              </a:rPr>
              <a:t>1】</a:t>
            </a:r>
            <a:r>
              <a:rPr lang="zh-CN" altLang="en-US" sz="2400" dirty="0" smtClean="0">
                <a:solidFill>
                  <a:schemeClr val="tx1"/>
                </a:solidFill>
                <a:latin typeface="华文中宋" panose="02010600040101010101" charset="-122"/>
                <a:ea typeface="华文中宋" panose="02010600040101010101" charset="-122"/>
              </a:rPr>
              <a:t>马克思主义</a:t>
            </a:r>
            <a:r>
              <a:rPr lang="zh-CN" altLang="en-US" sz="2400" dirty="0">
                <a:solidFill>
                  <a:schemeClr val="tx1"/>
                </a:solidFill>
                <a:latin typeface="华文中宋" panose="02010600040101010101" charset="-122"/>
                <a:ea typeface="华文中宋" panose="02010600040101010101" charset="-122"/>
              </a:rPr>
              <a:t>是</a:t>
            </a:r>
            <a:r>
              <a:rPr lang="zh-CN" altLang="en-US" sz="2400" dirty="0">
                <a:solidFill>
                  <a:srgbClr val="FF0000"/>
                </a:solidFill>
                <a:latin typeface="华文中宋" panose="02010600040101010101" charset="-122"/>
                <a:ea typeface="华文中宋" panose="02010600040101010101" charset="-122"/>
              </a:rPr>
              <a:t>时代</a:t>
            </a:r>
            <a:r>
              <a:rPr lang="zh-CN" altLang="en-US" sz="2400" dirty="0">
                <a:solidFill>
                  <a:schemeClr val="tx1"/>
                </a:solidFill>
                <a:latin typeface="华文中宋" panose="02010600040101010101" charset="-122"/>
                <a:ea typeface="华文中宋" panose="02010600040101010101" charset="-122"/>
              </a:rPr>
              <a:t>的产物</a:t>
            </a:r>
            <a:r>
              <a:rPr lang="zh-CN" altLang="en-US" sz="2400" b="0" dirty="0">
                <a:solidFill>
                  <a:srgbClr val="FF0000"/>
                </a:solidFill>
                <a:latin typeface="华文中宋" panose="02010600040101010101" charset="-122"/>
                <a:ea typeface="华文中宋" panose="02010600040101010101" charset="-122"/>
              </a:rPr>
              <a:t>（</a:t>
            </a:r>
            <a:r>
              <a:rPr lang="en-US" altLang="zh-CN" sz="2400" dirty="0">
                <a:solidFill>
                  <a:srgbClr val="FF0000"/>
                </a:solidFill>
                <a:latin typeface="华文中宋" panose="02010600040101010101" charset="-122"/>
                <a:ea typeface="华文中宋" panose="02010600040101010101" charset="-122"/>
              </a:rPr>
              <a:t>19</a:t>
            </a:r>
            <a:r>
              <a:rPr lang="zh-CN" altLang="en-US" sz="2400" dirty="0">
                <a:solidFill>
                  <a:srgbClr val="FF0000"/>
                </a:solidFill>
                <a:latin typeface="华文中宋" panose="02010600040101010101" charset="-122"/>
                <a:ea typeface="华文中宋" panose="02010600040101010101" charset="-122"/>
              </a:rPr>
              <a:t>世纪</a:t>
            </a:r>
            <a:r>
              <a:rPr lang="en-US" altLang="zh-CN" sz="2400" dirty="0">
                <a:solidFill>
                  <a:srgbClr val="FF0000"/>
                </a:solidFill>
                <a:latin typeface="华文中宋" panose="02010600040101010101" charset="-122"/>
                <a:ea typeface="华文中宋" panose="02010600040101010101" charset="-122"/>
              </a:rPr>
              <a:t>40</a:t>
            </a:r>
            <a:r>
              <a:rPr lang="zh-CN" altLang="en-US" sz="2400" dirty="0">
                <a:solidFill>
                  <a:srgbClr val="FF0000"/>
                </a:solidFill>
                <a:latin typeface="华文中宋" panose="02010600040101010101" charset="-122"/>
                <a:ea typeface="华文中宋" panose="02010600040101010101" charset="-122"/>
              </a:rPr>
              <a:t>年代</a:t>
            </a:r>
            <a:r>
              <a:rPr lang="zh-CN" altLang="en-US" sz="2400" b="0" dirty="0">
                <a:solidFill>
                  <a:srgbClr val="FF0000"/>
                </a:solidFill>
                <a:latin typeface="华文中宋" panose="02010600040101010101" charset="-122"/>
                <a:ea typeface="华文中宋" panose="02010600040101010101" charset="-122"/>
              </a:rPr>
              <a:t>）</a:t>
            </a:r>
            <a:r>
              <a:rPr lang="zh-CN" altLang="en-US" sz="2400">
                <a:latin typeface="华文中宋" panose="02010600040101010101" charset="-122"/>
                <a:ea typeface="华文中宋" panose="02010600040101010101" charset="-122"/>
                <a:sym typeface="+mn-ea"/>
              </a:rPr>
              <a:t>【</a:t>
            </a:r>
            <a:r>
              <a:rPr lang="zh-CN" altLang="en-US" sz="2400">
                <a:solidFill>
                  <a:srgbClr val="C00000"/>
                </a:solidFill>
                <a:latin typeface="华文中宋" panose="02010600040101010101" charset="-122"/>
                <a:ea typeface="华文中宋" panose="02010600040101010101" charset="-122"/>
                <a:sym typeface="+mn-ea"/>
              </a:rPr>
              <a:t>选择</a:t>
            </a:r>
            <a:r>
              <a:rPr lang="zh-CN" altLang="en-US" sz="2400">
                <a:latin typeface="华文中宋" panose="02010600040101010101" charset="-122"/>
                <a:ea typeface="华文中宋" panose="02010600040101010101" charset="-122"/>
                <a:sym typeface="+mn-ea"/>
              </a:rPr>
              <a:t>】</a:t>
            </a:r>
            <a:r>
              <a:rPr lang="zh-CN" altLang="en-US" sz="2400" b="0" dirty="0">
                <a:solidFill>
                  <a:srgbClr val="FF0000"/>
                </a:solidFill>
                <a:latin typeface="华文中宋" panose="02010600040101010101" charset="-122"/>
                <a:ea typeface="华文中宋" panose="02010600040101010101" charset="-122"/>
              </a:rPr>
              <a:t> </a:t>
            </a:r>
            <a:endParaRPr lang="zh-CN" altLang="en-US" sz="2400" b="0" dirty="0">
              <a:solidFill>
                <a:srgbClr val="FF0000"/>
              </a:solidFill>
              <a:latin typeface="华文中宋" panose="02010600040101010101" charset="-122"/>
              <a:ea typeface="华文中宋" panose="02010600040101010101" charset="-122"/>
            </a:endParaRPr>
          </a:p>
        </p:txBody>
      </p:sp>
      <p:sp>
        <p:nvSpPr>
          <p:cNvPr id="11" name="矩形 10"/>
          <p:cNvSpPr/>
          <p:nvPr/>
        </p:nvSpPr>
        <p:spPr>
          <a:xfrm>
            <a:off x="1206500" y="425450"/>
            <a:ext cx="12192000" cy="836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tx1"/>
                </a:solidFill>
                <a:latin typeface="方正清刻本悦宋简体" panose="02000000000000000000" pitchFamily="2" charset="-122"/>
                <a:ea typeface="方正清刻本悦宋简体" panose="02000000000000000000" pitchFamily="2" charset="-122"/>
              </a:rPr>
              <a:t>第一节  马克思主义的产生和发展</a:t>
            </a:r>
            <a:endParaRPr lang="zh-CN" altLang="en-US" sz="2800" b="1" dirty="0">
              <a:solidFill>
                <a:schemeClr val="tx1"/>
              </a:solidFill>
              <a:latin typeface="方正清刻本悦宋简体" panose="02000000000000000000" pitchFamily="2" charset="-122"/>
              <a:ea typeface="方正清刻本悦宋简体" panose="02000000000000000000" pitchFamily="2" charset="-122"/>
            </a:endParaRPr>
          </a:p>
        </p:txBody>
      </p:sp>
      <p:pic>
        <p:nvPicPr>
          <p:cNvPr id="14" name="内容占位符 9"/>
          <p:cNvPicPr>
            <a:picLocks noChangeAspect="1"/>
          </p:cNvPicPr>
          <p:nvPr/>
        </p:nvPicPr>
        <p:blipFill>
          <a:blip r:embed="rId10"/>
          <a:srcRect t="18719"/>
          <a:stretch>
            <a:fillRect/>
          </a:stretch>
        </p:blipFill>
        <p:spPr>
          <a:xfrm>
            <a:off x="7953375" y="2005330"/>
            <a:ext cx="3462020" cy="1924685"/>
          </a:xfrm>
          <a:prstGeom prst="rect">
            <a:avLst/>
          </a:prstGeom>
        </p:spPr>
      </p:pic>
      <p:pic>
        <p:nvPicPr>
          <p:cNvPr id="15" name="内容占位符 3"/>
          <p:cNvPicPr>
            <a:picLocks noChangeAspect="1"/>
          </p:cNvPicPr>
          <p:nvPr/>
        </p:nvPicPr>
        <p:blipFill>
          <a:blip r:embed="rId11"/>
          <a:stretch>
            <a:fillRect/>
          </a:stretch>
        </p:blipFill>
        <p:spPr>
          <a:xfrm>
            <a:off x="7953375" y="4513580"/>
            <a:ext cx="3462020" cy="2019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2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25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25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bldLvl="0" animBg="1"/>
      <p:bldP spid="7" grpId="0" bldLvl="0" animBg="1"/>
      <p:bldP spid="8" grpId="0"/>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425" y="2210435"/>
            <a:ext cx="3665220"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1</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理论特征</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3" name="object 3"/>
          <p:cNvSpPr txBox="1"/>
          <p:nvPr/>
        </p:nvSpPr>
        <p:spPr>
          <a:xfrm>
            <a:off x="987425" y="3063875"/>
            <a:ext cx="3665220"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2</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理论品质</a:t>
            </a:r>
            <a:endParaRPr lang="zh-CN" altLang="en-US" sz="2800" b="1" dirty="0">
              <a:solidFill>
                <a:srgbClr val="FF0000"/>
              </a:solidFill>
              <a:latin typeface="方正清刻本悦宋简体" panose="02000000000000000000" pitchFamily="2" charset="-122"/>
              <a:cs typeface="方正清刻本悦宋简体" panose="02000000000000000000" pitchFamily="2" charset="-122"/>
              <a:sym typeface="+mn-ea"/>
            </a:endParaRPr>
          </a:p>
        </p:txBody>
      </p:sp>
      <p:sp>
        <p:nvSpPr>
          <p:cNvPr id="4" name="object 4"/>
          <p:cNvSpPr txBox="1"/>
          <p:nvPr/>
        </p:nvSpPr>
        <p:spPr>
          <a:xfrm>
            <a:off x="987425" y="3917446"/>
            <a:ext cx="452376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3</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学习马克思主义的方法</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5" name="object 5"/>
          <p:cNvSpPr txBox="1"/>
          <p:nvPr/>
        </p:nvSpPr>
        <p:spPr>
          <a:xfrm>
            <a:off x="7202170" y="2210435"/>
            <a:ext cx="4044315" cy="430530"/>
          </a:xfrm>
          <a:prstGeom prst="rect">
            <a:avLst/>
          </a:prstGeom>
        </p:spPr>
        <p:txBody>
          <a:bodyPr vert="horz" wrap="square" lIns="0" tIns="0" rIns="0" bIns="0" rtlCol="0">
            <a:spAutoFit/>
          </a:bodyPr>
          <a:lstStyle/>
          <a:p>
            <a:pPr marL="12700">
              <a:lnSpc>
                <a:spcPct val="100000"/>
              </a:lnSpc>
            </a:pPr>
            <a:r>
              <a:rPr sz="2800" b="1" dirty="0">
                <a:latin typeface="方正清刻本悦宋简体" panose="02000000000000000000" pitchFamily="2" charset="-122"/>
                <a:cs typeface="方正清刻本悦宋简体" panose="02000000000000000000" pitchFamily="2" charset="-122"/>
              </a:rPr>
              <a:t>A</a:t>
            </a:r>
            <a:r>
              <a:rPr sz="2800" b="1" spc="-20" dirty="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与时俱进</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object 6"/>
          <p:cNvSpPr txBox="1"/>
          <p:nvPr/>
        </p:nvSpPr>
        <p:spPr>
          <a:xfrm>
            <a:off x="7202168" y="3064006"/>
            <a:ext cx="2926279" cy="430530"/>
          </a:xfrm>
          <a:prstGeom prst="rect">
            <a:avLst/>
          </a:prstGeom>
        </p:spPr>
        <p:txBody>
          <a:bodyPr vert="horz" wrap="square" lIns="0" tIns="0" rIns="0" bIns="0" rtlCol="0">
            <a:spAutoFit/>
          </a:bodyPr>
          <a:lstStyle/>
          <a:p>
            <a:pPr marL="12700">
              <a:lnSpc>
                <a:spcPct val="100000"/>
              </a:lnSpc>
            </a:pPr>
            <a:r>
              <a:rPr sz="2800" b="1" spc="0" dirty="0">
                <a:latin typeface="方正清刻本悦宋简体" panose="02000000000000000000" pitchFamily="2" charset="-122"/>
                <a:cs typeface="方正清刻本悦宋简体" panose="02000000000000000000" pitchFamily="2" charset="-122"/>
              </a:rPr>
              <a:t>B</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理论联系实际</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7" name="object 7"/>
          <p:cNvSpPr txBox="1"/>
          <p:nvPr/>
        </p:nvSpPr>
        <p:spPr>
          <a:xfrm>
            <a:off x="6892925" y="4018915"/>
            <a:ext cx="4566920" cy="386715"/>
          </a:xfrm>
          <a:prstGeom prst="rect">
            <a:avLst/>
          </a:prstGeom>
        </p:spPr>
        <p:txBody>
          <a:bodyPr vert="horz" wrap="square" lIns="0" tIns="0" rIns="0" bIns="0" rtlCol="0">
            <a:spAutoFit/>
          </a:bodyPr>
          <a:lstStyle/>
          <a:p>
            <a:pPr algn="ctr" defTabSz="889000">
              <a:lnSpc>
                <a:spcPct val="90000"/>
              </a:lnSpc>
              <a:spcBef>
                <a:spcPct val="0"/>
              </a:spcBef>
            </a:pPr>
            <a:r>
              <a:rPr sz="2800" b="1" dirty="0">
                <a:latin typeface="方正清刻本悦宋简体" panose="02000000000000000000" pitchFamily="2" charset="-122"/>
                <a:cs typeface="方正清刻本悦宋简体" panose="02000000000000000000" pitchFamily="2" charset="-122"/>
              </a:rPr>
              <a:t>C</a:t>
            </a:r>
            <a:r>
              <a:rPr sz="2800" b="1" spc="-20" dirty="0">
                <a:latin typeface="方正清刻本悦宋简体" panose="02000000000000000000" pitchFamily="2" charset="-122"/>
                <a:cs typeface="方正清刻本悦宋简体" panose="02000000000000000000" pitchFamily="2" charset="-122"/>
              </a:rPr>
              <a:t>.</a:t>
            </a:r>
            <a:r>
              <a:rPr lang="zh-CN" altLang="en-US" sz="2800" b="1" dirty="0">
                <a:solidFill>
                  <a:srgbClr val="C00000"/>
                </a:solidFill>
                <a:latin typeface="微软雅黑" panose="020B0503020204020204" pitchFamily="34" charset="-122"/>
                <a:ea typeface="微软雅黑" panose="020B0503020204020204" pitchFamily="34" charset="-122"/>
                <a:sym typeface="+mn-ea"/>
              </a:rPr>
              <a:t>科学性和革命性的统一</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8" name="object 8"/>
          <p:cNvSpPr/>
          <p:nvPr/>
        </p:nvSpPr>
        <p:spPr>
          <a:xfrm>
            <a:off x="3593465" y="2408555"/>
            <a:ext cx="3299460" cy="1939290"/>
          </a:xfrm>
          <a:custGeom>
            <a:avLst/>
            <a:gdLst/>
            <a:ahLst/>
            <a:cxnLst/>
            <a:rect l="l" t="t" r="r" b="b"/>
            <a:pathLst>
              <a:path w="2431415" h="1748789">
                <a:moveTo>
                  <a:pt x="2414269" y="1748535"/>
                </a:moveTo>
                <a:lnTo>
                  <a:pt x="0" y="23240"/>
                </a:lnTo>
                <a:lnTo>
                  <a:pt x="16611" y="0"/>
                </a:lnTo>
                <a:lnTo>
                  <a:pt x="2430881" y="1725294"/>
                </a:lnTo>
                <a:lnTo>
                  <a:pt x="2414269" y="1748535"/>
                </a:lnTo>
                <a:close/>
              </a:path>
            </a:pathLst>
          </a:custGeom>
          <a:solidFill>
            <a:srgbClr val="C0504D"/>
          </a:solidFill>
        </p:spPr>
        <p:txBody>
          <a:bodyPr wrap="square" lIns="0" tIns="0" rIns="0" bIns="0" rtlCol="0"/>
          <a:lstStyle/>
          <a:p>
            <a:endParaRPr sz="1800"/>
          </a:p>
        </p:txBody>
      </p:sp>
      <p:sp>
        <p:nvSpPr>
          <p:cNvPr id="9" name="object 9"/>
          <p:cNvSpPr/>
          <p:nvPr/>
        </p:nvSpPr>
        <p:spPr>
          <a:xfrm>
            <a:off x="3592830" y="2407920"/>
            <a:ext cx="3300095" cy="856615"/>
          </a:xfrm>
          <a:custGeom>
            <a:avLst/>
            <a:gdLst/>
            <a:ahLst/>
            <a:cxnLst/>
            <a:rect l="l" t="t" r="r" b="b"/>
            <a:pathLst>
              <a:path w="2763520" h="922020">
                <a:moveTo>
                  <a:pt x="8839" y="921892"/>
                </a:moveTo>
                <a:lnTo>
                  <a:pt x="0" y="894714"/>
                </a:lnTo>
                <a:lnTo>
                  <a:pt x="2754630" y="0"/>
                </a:lnTo>
                <a:lnTo>
                  <a:pt x="2763456" y="27177"/>
                </a:lnTo>
                <a:lnTo>
                  <a:pt x="8839" y="921892"/>
                </a:lnTo>
                <a:close/>
              </a:path>
            </a:pathLst>
          </a:custGeom>
          <a:solidFill>
            <a:srgbClr val="C0504D"/>
          </a:solidFill>
        </p:spPr>
        <p:txBody>
          <a:bodyPr wrap="square" lIns="0" tIns="0" rIns="0" bIns="0" rtlCol="0"/>
          <a:lstStyle/>
          <a:p>
            <a:endParaRPr sz="1800"/>
          </a:p>
        </p:txBody>
      </p:sp>
      <p:sp>
        <p:nvSpPr>
          <p:cNvPr id="10" name="object 10"/>
          <p:cNvSpPr/>
          <p:nvPr/>
        </p:nvSpPr>
        <p:spPr>
          <a:xfrm>
            <a:off x="5167719" y="3494125"/>
            <a:ext cx="2034539" cy="675005"/>
          </a:xfrm>
          <a:custGeom>
            <a:avLst/>
            <a:gdLst/>
            <a:ahLst/>
            <a:cxnLst/>
            <a:rect l="l" t="t" r="r" b="b"/>
            <a:pathLst>
              <a:path w="2034540" h="675004">
                <a:moveTo>
                  <a:pt x="8712" y="674928"/>
                </a:moveTo>
                <a:lnTo>
                  <a:pt x="0" y="647700"/>
                </a:lnTo>
                <a:lnTo>
                  <a:pt x="2025650" y="0"/>
                </a:lnTo>
                <a:lnTo>
                  <a:pt x="2034362" y="27228"/>
                </a:lnTo>
                <a:lnTo>
                  <a:pt x="8712" y="674928"/>
                </a:lnTo>
                <a:close/>
              </a:path>
            </a:pathLst>
          </a:custGeom>
          <a:solidFill>
            <a:srgbClr val="C0504D"/>
          </a:solidFill>
        </p:spPr>
        <p:txBody>
          <a:bodyPr wrap="square" lIns="0" tIns="0" rIns="0" bIns="0" rtlCol="0"/>
          <a:lstStyle/>
          <a:p>
            <a:endParaRPr sz="1800"/>
          </a:p>
        </p:txBody>
      </p:sp>
      <p:sp>
        <p:nvSpPr>
          <p:cNvPr id="12" name="object 4"/>
          <p:cNvSpPr txBox="1"/>
          <p:nvPr/>
        </p:nvSpPr>
        <p:spPr>
          <a:xfrm>
            <a:off x="987425" y="4716276"/>
            <a:ext cx="4523765" cy="430530"/>
          </a:xfrm>
          <a:prstGeom prst="rect">
            <a:avLst/>
          </a:prstGeom>
        </p:spPr>
        <p:txBody>
          <a:bodyPr vert="horz" wrap="square" lIns="0" tIns="0" rIns="0" bIns="0" rtlCol="0">
            <a:spAutoFit/>
          </a:bodyPr>
          <a:lstStyle/>
          <a:p>
            <a:pPr marL="12700">
              <a:lnSpc>
                <a:spcPct val="100000"/>
              </a:lnSpc>
            </a:pPr>
            <a:r>
              <a:rPr lang="en-US" sz="2800" b="1" spc="-20" dirty="0">
                <a:latin typeface="方正清刻本悦宋简体" panose="02000000000000000000" pitchFamily="2" charset="-122"/>
                <a:cs typeface="方正清刻本悦宋简体" panose="02000000000000000000" pitchFamily="2" charset="-122"/>
              </a:rPr>
              <a:t>4</a:t>
            </a:r>
            <a:r>
              <a:rPr sz="2800" b="1" spc="-20" dirty="0">
                <a:latin typeface="方正清刻本悦宋简体" panose="02000000000000000000" pitchFamily="2" charset="-122"/>
                <a:cs typeface="方正清刻本悦宋简体" panose="02000000000000000000" pitchFamily="2" charset="-122"/>
              </a:rPr>
              <a:t>.</a:t>
            </a:r>
            <a:r>
              <a:rPr sz="2800" b="1" spc="20" dirty="0">
                <a:latin typeface="方正清刻本悦宋简体" panose="02000000000000000000" pitchFamily="2" charset="-122"/>
                <a:cs typeface="方正清刻本悦宋简体" panose="02000000000000000000" pitchFamily="2" charset="-122"/>
              </a:rPr>
              <a:t> </a:t>
            </a:r>
            <a:r>
              <a:rPr lang="zh-CN" altLang="en-US" sz="2800" b="1" dirty="0">
                <a:solidFill>
                  <a:srgbClr val="C00000"/>
                </a:solidFill>
                <a:latin typeface="微软雅黑" panose="020B0503020204020204" pitchFamily="34" charset="-122"/>
                <a:ea typeface="微软雅黑" panose="020B0503020204020204" pitchFamily="34" charset="-122"/>
                <a:sym typeface="+mn-ea"/>
              </a:rPr>
              <a:t>学习马克思主义的目的</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4036695" y="3237230"/>
            <a:ext cx="237490" cy="383540"/>
          </a:xfrm>
          <a:prstGeom prst="rect">
            <a:avLst/>
          </a:prstGeom>
          <a:noFill/>
        </p:spPr>
        <p:txBody>
          <a:bodyPr wrap="none" rtlCol="0" anchor="t">
            <a:spAutoFit/>
          </a:bodyPr>
          <a:lstStyle/>
          <a:p>
            <a:r>
              <a:rPr lang="zh-CN" altLang="en-US" b="1" dirty="0">
                <a:solidFill>
                  <a:srgbClr val="FF0000"/>
                </a:solidFill>
                <a:sym typeface="+mn-ea"/>
              </a:rPr>
              <a:t> </a:t>
            </a:r>
            <a:endParaRPr lang="zh-CN" altLang="en-US"/>
          </a:p>
        </p:txBody>
      </p:sp>
      <p:sp>
        <p:nvSpPr>
          <p:cNvPr id="14" name="object 7"/>
          <p:cNvSpPr txBox="1"/>
          <p:nvPr/>
        </p:nvSpPr>
        <p:spPr>
          <a:xfrm>
            <a:off x="6673215" y="4716145"/>
            <a:ext cx="4786630" cy="774065"/>
          </a:xfrm>
          <a:prstGeom prst="rect">
            <a:avLst/>
          </a:prstGeom>
        </p:spPr>
        <p:txBody>
          <a:bodyPr vert="horz" wrap="square" lIns="0" tIns="0" rIns="0" bIns="0" rtlCol="0">
            <a:spAutoFit/>
          </a:bodyPr>
          <a:lstStyle/>
          <a:p>
            <a:pPr algn="ctr" defTabSz="889000">
              <a:lnSpc>
                <a:spcPct val="90000"/>
              </a:lnSpc>
              <a:spcBef>
                <a:spcPct val="0"/>
              </a:spcBef>
            </a:pPr>
            <a:r>
              <a:rPr lang="en-US" sz="2800" b="1" spc="-20" dirty="0">
                <a:latin typeface="方正清刻本悦宋简体" panose="02000000000000000000" pitchFamily="2" charset="-122"/>
                <a:cs typeface="方正清刻本悦宋简体" panose="02000000000000000000" pitchFamily="2" charset="-122"/>
                <a:sym typeface="+mn-ea"/>
              </a:rPr>
              <a:t>D</a:t>
            </a:r>
            <a:r>
              <a:rPr sz="2800" b="1" spc="-20" dirty="0">
                <a:latin typeface="方正清刻本悦宋简体" panose="02000000000000000000" pitchFamily="2" charset="-122"/>
                <a:cs typeface="方正清刻本悦宋简体" panose="02000000000000000000" pitchFamily="2" charset="-122"/>
                <a:sym typeface="+mn-ea"/>
              </a:rPr>
              <a:t>.</a:t>
            </a:r>
            <a:r>
              <a:rPr lang="zh-CN" altLang="en-US" sz="2800" b="1" dirty="0">
                <a:solidFill>
                  <a:srgbClr val="C00000"/>
                </a:solidFill>
                <a:latin typeface="微软雅黑" panose="020B0503020204020204" pitchFamily="34" charset="-122"/>
                <a:ea typeface="微软雅黑" panose="020B0503020204020204" pitchFamily="34" charset="-122"/>
                <a:sym typeface="+mn-ea"/>
              </a:rPr>
              <a:t>树立正确的世界观、</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a:p>
            <a:pPr algn="ctr" defTabSz="889000">
              <a:lnSpc>
                <a:spcPct val="90000"/>
              </a:lnSpc>
              <a:spcBef>
                <a:spcPct val="0"/>
              </a:spcBef>
            </a:pPr>
            <a:r>
              <a:rPr lang="zh-CN" altLang="en-US" sz="2800" b="1" dirty="0">
                <a:solidFill>
                  <a:srgbClr val="C00000"/>
                </a:solidFill>
                <a:latin typeface="微软雅黑" panose="020B0503020204020204" pitchFamily="34" charset="-122"/>
                <a:ea typeface="微软雅黑" panose="020B0503020204020204" pitchFamily="34" charset="-122"/>
                <a:sym typeface="+mn-ea"/>
              </a:rPr>
              <a:t>人生观和价值观</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5" name="object 10"/>
          <p:cNvSpPr/>
          <p:nvPr/>
        </p:nvSpPr>
        <p:spPr>
          <a:xfrm rot="1020000">
            <a:off x="5132794" y="4594580"/>
            <a:ext cx="2034539" cy="675005"/>
          </a:xfrm>
          <a:custGeom>
            <a:avLst/>
            <a:gdLst/>
            <a:ahLst/>
            <a:cxnLst/>
            <a:rect l="l" t="t" r="r" b="b"/>
            <a:pathLst>
              <a:path w="2034540" h="675004">
                <a:moveTo>
                  <a:pt x="8712" y="674928"/>
                </a:moveTo>
                <a:lnTo>
                  <a:pt x="0" y="647700"/>
                </a:lnTo>
                <a:lnTo>
                  <a:pt x="2025650" y="0"/>
                </a:lnTo>
                <a:lnTo>
                  <a:pt x="2034362" y="27228"/>
                </a:lnTo>
                <a:lnTo>
                  <a:pt x="8712" y="674928"/>
                </a:lnTo>
                <a:close/>
              </a:path>
            </a:pathLst>
          </a:custGeom>
          <a:solidFill>
            <a:srgbClr val="C0504D"/>
          </a:solidFill>
        </p:spPr>
        <p:txBody>
          <a:bodyPr wrap="square" lIns="0" tIns="0" rIns="0" bIns="0" rtlCol="0"/>
          <a:lstStyle/>
          <a:p>
            <a:endParaRPr sz="180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4425" y="562611"/>
            <a:ext cx="1690900" cy="645130"/>
          </a:xfrm>
        </p:spPr>
        <p:txBody>
          <a:bodyPr>
            <a:normAutofit fontScale="90000"/>
          </a:bodyPr>
          <a:lstStyle/>
          <a:p>
            <a:r>
              <a:rPr lang="zh-CN" altLang="en-US" dirty="0" smtClean="0"/>
              <a:t>结构图</a:t>
            </a:r>
            <a:endParaRPr lang="zh-CN" altLang="en-US" dirty="0"/>
          </a:p>
        </p:txBody>
      </p:sp>
      <p:grpSp>
        <p:nvGrpSpPr>
          <p:cNvPr id="43" name="组合 42"/>
          <p:cNvGrpSpPr/>
          <p:nvPr/>
        </p:nvGrpSpPr>
        <p:grpSpPr>
          <a:xfrm>
            <a:off x="735401" y="897255"/>
            <a:ext cx="10721976" cy="5455920"/>
            <a:chOff x="1114496" y="579120"/>
            <a:chExt cx="10721976" cy="5679440"/>
          </a:xfrm>
        </p:grpSpPr>
        <p:sp>
          <p:nvSpPr>
            <p:cNvPr id="44" name="任意多边形 43"/>
            <p:cNvSpPr/>
            <p:nvPr/>
          </p:nvSpPr>
          <p:spPr>
            <a:xfrm>
              <a:off x="1604542" y="3627643"/>
              <a:ext cx="321469" cy="1879226"/>
            </a:xfrm>
            <a:custGeom>
              <a:avLst/>
              <a:gdLst>
                <a:gd name="connsiteX0" fmla="*/ 0 w 321469"/>
                <a:gd name="connsiteY0" fmla="*/ 0 h 1378253"/>
                <a:gd name="connsiteX1" fmla="*/ 160734 w 321469"/>
                <a:gd name="connsiteY1" fmla="*/ 0 h 1378253"/>
                <a:gd name="connsiteX2" fmla="*/ 160734 w 321469"/>
                <a:gd name="connsiteY2" fmla="*/ 1378253 h 1378253"/>
                <a:gd name="connsiteX3" fmla="*/ 321469 w 321469"/>
                <a:gd name="connsiteY3" fmla="*/ 1378253 h 1378253"/>
              </a:gdLst>
              <a:ahLst/>
              <a:cxnLst>
                <a:cxn ang="0">
                  <a:pos x="connsiteX0" y="connsiteY0"/>
                </a:cxn>
                <a:cxn ang="0">
                  <a:pos x="connsiteX1" y="connsiteY1"/>
                </a:cxn>
                <a:cxn ang="0">
                  <a:pos x="connsiteX2" y="connsiteY2"/>
                </a:cxn>
                <a:cxn ang="0">
                  <a:pos x="connsiteX3" y="connsiteY3"/>
                </a:cxn>
              </a:cxnLst>
              <a:rect l="l" t="t" r="r" b="b"/>
              <a:pathLst>
                <a:path w="321469" h="1378253">
                  <a:moveTo>
                    <a:pt x="0" y="0"/>
                  </a:moveTo>
                  <a:lnTo>
                    <a:pt x="160734" y="0"/>
                  </a:lnTo>
                  <a:lnTo>
                    <a:pt x="160734" y="1378253"/>
                  </a:lnTo>
                  <a:lnTo>
                    <a:pt x="321469" y="1378253"/>
                  </a:lnTo>
                </a:path>
              </a:pathLst>
            </a:custGeom>
            <a:noFill/>
            <a:ln w="12700" cmpd="sng">
              <a:solidFill>
                <a:srgbClr val="C00000"/>
              </a:solidFill>
              <a:prstDash val="solid"/>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8053" tIns="653746" rIns="138054" bIns="653745"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5" name="任意多边形 44"/>
            <p:cNvSpPr/>
            <p:nvPr/>
          </p:nvSpPr>
          <p:spPr>
            <a:xfrm>
              <a:off x="4457921" y="4671658"/>
              <a:ext cx="321469" cy="1252817"/>
            </a:xfrm>
            <a:custGeom>
              <a:avLst/>
              <a:gdLst>
                <a:gd name="connsiteX0" fmla="*/ 0 w 321469"/>
                <a:gd name="connsiteY0" fmla="*/ 0 h 918835"/>
                <a:gd name="connsiteX1" fmla="*/ 160734 w 321469"/>
                <a:gd name="connsiteY1" fmla="*/ 0 h 918835"/>
                <a:gd name="connsiteX2" fmla="*/ 160734 w 321469"/>
                <a:gd name="connsiteY2" fmla="*/ 918835 h 918835"/>
                <a:gd name="connsiteX3" fmla="*/ 321469 w 321469"/>
                <a:gd name="connsiteY3" fmla="*/ 918835 h 918835"/>
              </a:gdLst>
              <a:ahLst/>
              <a:cxnLst>
                <a:cxn ang="0">
                  <a:pos x="connsiteX0" y="connsiteY0"/>
                </a:cxn>
                <a:cxn ang="0">
                  <a:pos x="connsiteX1" y="connsiteY1"/>
                </a:cxn>
                <a:cxn ang="0">
                  <a:pos x="connsiteX2" y="connsiteY2"/>
                </a:cxn>
                <a:cxn ang="0">
                  <a:pos x="connsiteX3" y="connsiteY3"/>
                </a:cxn>
              </a:cxnLst>
              <a:rect l="l" t="t" r="r" b="b"/>
              <a:pathLst>
                <a:path w="321469" h="918835">
                  <a:moveTo>
                    <a:pt x="0" y="0"/>
                  </a:moveTo>
                  <a:lnTo>
                    <a:pt x="160734" y="0"/>
                  </a:lnTo>
                  <a:lnTo>
                    <a:pt x="160734" y="918835"/>
                  </a:lnTo>
                  <a:lnTo>
                    <a:pt x="321469" y="918835"/>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49099" tIns="435081" rIns="149098" bIns="435082"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6" name="任意多边形 45"/>
            <p:cNvSpPr/>
            <p:nvPr/>
          </p:nvSpPr>
          <p:spPr>
            <a:xfrm>
              <a:off x="6386741" y="5026925"/>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7" name="任意多边形 46"/>
            <p:cNvSpPr/>
            <p:nvPr/>
          </p:nvSpPr>
          <p:spPr>
            <a:xfrm>
              <a:off x="4457921" y="4671658"/>
              <a:ext cx="321469" cy="417605"/>
            </a:xfrm>
            <a:custGeom>
              <a:avLst/>
              <a:gdLst>
                <a:gd name="connsiteX0" fmla="*/ 0 w 321469"/>
                <a:gd name="connsiteY0" fmla="*/ 0 h 306278"/>
                <a:gd name="connsiteX1" fmla="*/ 160734 w 321469"/>
                <a:gd name="connsiteY1" fmla="*/ 0 h 306278"/>
                <a:gd name="connsiteX2" fmla="*/ 160734 w 321469"/>
                <a:gd name="connsiteY2" fmla="*/ 306278 h 306278"/>
                <a:gd name="connsiteX3" fmla="*/ 321469 w 321469"/>
                <a:gd name="connsiteY3" fmla="*/ 306278 h 306278"/>
              </a:gdLst>
              <a:ahLst/>
              <a:cxnLst>
                <a:cxn ang="0">
                  <a:pos x="connsiteX0" y="connsiteY0"/>
                </a:cxn>
                <a:cxn ang="0">
                  <a:pos x="connsiteX1" y="connsiteY1"/>
                </a:cxn>
                <a:cxn ang="0">
                  <a:pos x="connsiteX2" y="connsiteY2"/>
                </a:cxn>
                <a:cxn ang="0">
                  <a:pos x="connsiteX3" y="connsiteY3"/>
                </a:cxn>
              </a:cxnLst>
              <a:rect l="l" t="t" r="r" b="b"/>
              <a:pathLst>
                <a:path w="321469" h="306278">
                  <a:moveTo>
                    <a:pt x="0" y="0"/>
                  </a:moveTo>
                  <a:lnTo>
                    <a:pt x="160734" y="0"/>
                  </a:lnTo>
                  <a:lnTo>
                    <a:pt x="160734" y="306278"/>
                  </a:lnTo>
                  <a:lnTo>
                    <a:pt x="321469" y="306278"/>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335" tIns="142039" rIns="162334" bIns="14203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8" name="任意多边形 47"/>
            <p:cNvSpPr/>
            <p:nvPr/>
          </p:nvSpPr>
          <p:spPr>
            <a:xfrm>
              <a:off x="6386741" y="4191713"/>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4457921" y="4254052"/>
              <a:ext cx="321469" cy="417605"/>
            </a:xfrm>
            <a:custGeom>
              <a:avLst/>
              <a:gdLst>
                <a:gd name="connsiteX0" fmla="*/ 0 w 321469"/>
                <a:gd name="connsiteY0" fmla="*/ 306278 h 306278"/>
                <a:gd name="connsiteX1" fmla="*/ 160734 w 321469"/>
                <a:gd name="connsiteY1" fmla="*/ 306278 h 306278"/>
                <a:gd name="connsiteX2" fmla="*/ 160734 w 321469"/>
                <a:gd name="connsiteY2" fmla="*/ 0 h 306278"/>
                <a:gd name="connsiteX3" fmla="*/ 321469 w 321469"/>
                <a:gd name="connsiteY3" fmla="*/ 0 h 306278"/>
              </a:gdLst>
              <a:ahLst/>
              <a:cxnLst>
                <a:cxn ang="0">
                  <a:pos x="connsiteX0" y="connsiteY0"/>
                </a:cxn>
                <a:cxn ang="0">
                  <a:pos x="connsiteX1" y="connsiteY1"/>
                </a:cxn>
                <a:cxn ang="0">
                  <a:pos x="connsiteX2" y="connsiteY2"/>
                </a:cxn>
                <a:cxn ang="0">
                  <a:pos x="connsiteX3" y="connsiteY3"/>
                </a:cxn>
              </a:cxnLst>
              <a:rect l="l" t="t" r="r" b="b"/>
              <a:pathLst>
                <a:path w="321469" h="306278">
                  <a:moveTo>
                    <a:pt x="0" y="306278"/>
                  </a:moveTo>
                  <a:lnTo>
                    <a:pt x="160734" y="306278"/>
                  </a:lnTo>
                  <a:lnTo>
                    <a:pt x="160734" y="0"/>
                  </a:lnTo>
                  <a:lnTo>
                    <a:pt x="321469" y="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335" tIns="142039" rIns="162334" bIns="142039"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0" name="任意多边形 49"/>
            <p:cNvSpPr/>
            <p:nvPr/>
          </p:nvSpPr>
          <p:spPr>
            <a:xfrm>
              <a:off x="4457921" y="3418840"/>
              <a:ext cx="321469" cy="1252817"/>
            </a:xfrm>
            <a:custGeom>
              <a:avLst/>
              <a:gdLst>
                <a:gd name="connsiteX0" fmla="*/ 0 w 321469"/>
                <a:gd name="connsiteY0" fmla="*/ 918835 h 918835"/>
                <a:gd name="connsiteX1" fmla="*/ 160734 w 321469"/>
                <a:gd name="connsiteY1" fmla="*/ 918835 h 918835"/>
                <a:gd name="connsiteX2" fmla="*/ 160734 w 321469"/>
                <a:gd name="connsiteY2" fmla="*/ 0 h 918835"/>
                <a:gd name="connsiteX3" fmla="*/ 321469 w 321469"/>
                <a:gd name="connsiteY3" fmla="*/ 0 h 918835"/>
              </a:gdLst>
              <a:ahLst/>
              <a:cxnLst>
                <a:cxn ang="0">
                  <a:pos x="connsiteX0" y="connsiteY0"/>
                </a:cxn>
                <a:cxn ang="0">
                  <a:pos x="connsiteX1" y="connsiteY1"/>
                </a:cxn>
                <a:cxn ang="0">
                  <a:pos x="connsiteX2" y="connsiteY2"/>
                </a:cxn>
                <a:cxn ang="0">
                  <a:pos x="connsiteX3" y="connsiteY3"/>
                </a:cxn>
              </a:cxnLst>
              <a:rect l="l" t="t" r="r" b="b"/>
              <a:pathLst>
                <a:path w="321469" h="918835">
                  <a:moveTo>
                    <a:pt x="0" y="918835"/>
                  </a:moveTo>
                  <a:lnTo>
                    <a:pt x="160734" y="918835"/>
                  </a:lnTo>
                  <a:lnTo>
                    <a:pt x="160734" y="0"/>
                  </a:lnTo>
                  <a:lnTo>
                    <a:pt x="321469" y="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49099" tIns="435082" rIns="149098" bIns="435081"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1" name="任意多边形 50"/>
            <p:cNvSpPr/>
            <p:nvPr/>
          </p:nvSpPr>
          <p:spPr>
            <a:xfrm>
              <a:off x="1604542" y="3627643"/>
              <a:ext cx="321469" cy="1044014"/>
            </a:xfrm>
            <a:custGeom>
              <a:avLst/>
              <a:gdLst>
                <a:gd name="connsiteX0" fmla="*/ 0 w 321469"/>
                <a:gd name="connsiteY0" fmla="*/ 0 h 765696"/>
                <a:gd name="connsiteX1" fmla="*/ 160734 w 321469"/>
                <a:gd name="connsiteY1" fmla="*/ 0 h 765696"/>
                <a:gd name="connsiteX2" fmla="*/ 160734 w 321469"/>
                <a:gd name="connsiteY2" fmla="*/ 765696 h 765696"/>
                <a:gd name="connsiteX3" fmla="*/ 321469 w 321469"/>
                <a:gd name="connsiteY3" fmla="*/ 765696 h 765696"/>
              </a:gdLst>
              <a:ahLst/>
              <a:cxnLst>
                <a:cxn ang="0">
                  <a:pos x="connsiteX0" y="connsiteY0"/>
                </a:cxn>
                <a:cxn ang="0">
                  <a:pos x="connsiteX1" y="connsiteY1"/>
                </a:cxn>
                <a:cxn ang="0">
                  <a:pos x="connsiteX2" y="connsiteY2"/>
                </a:cxn>
                <a:cxn ang="0">
                  <a:pos x="connsiteX3" y="connsiteY3"/>
                </a:cxn>
              </a:cxnLst>
              <a:rect l="l" t="t" r="r" b="b"/>
              <a:pathLst>
                <a:path w="321469" h="765696">
                  <a:moveTo>
                    <a:pt x="0" y="0"/>
                  </a:moveTo>
                  <a:lnTo>
                    <a:pt x="160734" y="0"/>
                  </a:lnTo>
                  <a:lnTo>
                    <a:pt x="160734" y="765696"/>
                  </a:lnTo>
                  <a:lnTo>
                    <a:pt x="321469" y="765696"/>
                  </a:lnTo>
                </a:path>
              </a:pathLst>
            </a:custGeom>
            <a:noFill/>
            <a:ln w="12700" cmpd="sng">
              <a:solidFill>
                <a:srgbClr val="C00000"/>
              </a:solidFill>
              <a:prstDash val="solid"/>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2674" tIns="362087" rIns="152673" bIns="362087"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2" name="任意多边形 51"/>
            <p:cNvSpPr/>
            <p:nvPr/>
          </p:nvSpPr>
          <p:spPr>
            <a:xfrm>
              <a:off x="4457921" y="1748417"/>
              <a:ext cx="321469" cy="835212"/>
            </a:xfrm>
            <a:custGeom>
              <a:avLst/>
              <a:gdLst>
                <a:gd name="connsiteX0" fmla="*/ 0 w 321469"/>
                <a:gd name="connsiteY0" fmla="*/ 0 h 612557"/>
                <a:gd name="connsiteX1" fmla="*/ 160734 w 321469"/>
                <a:gd name="connsiteY1" fmla="*/ 0 h 612557"/>
                <a:gd name="connsiteX2" fmla="*/ 160734 w 321469"/>
                <a:gd name="connsiteY2" fmla="*/ 612557 h 612557"/>
                <a:gd name="connsiteX3" fmla="*/ 321469 w 321469"/>
                <a:gd name="connsiteY3" fmla="*/ 612557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0"/>
                  </a:moveTo>
                  <a:lnTo>
                    <a:pt x="160734" y="0"/>
                  </a:lnTo>
                  <a:lnTo>
                    <a:pt x="160734" y="612557"/>
                  </a:lnTo>
                  <a:lnTo>
                    <a:pt x="321469" y="612557"/>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3" name="任意多边形 52"/>
            <p:cNvSpPr/>
            <p:nvPr/>
          </p:nvSpPr>
          <p:spPr>
            <a:xfrm>
              <a:off x="8315561" y="2521290"/>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8" tIns="37683" rIns="165398"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4" name="任意多边形 53"/>
            <p:cNvSpPr/>
            <p:nvPr/>
          </p:nvSpPr>
          <p:spPr>
            <a:xfrm>
              <a:off x="6386741" y="1748417"/>
              <a:ext cx="321469" cy="835212"/>
            </a:xfrm>
            <a:custGeom>
              <a:avLst/>
              <a:gdLst>
                <a:gd name="connsiteX0" fmla="*/ 0 w 321469"/>
                <a:gd name="connsiteY0" fmla="*/ 0 h 612557"/>
                <a:gd name="connsiteX1" fmla="*/ 160734 w 321469"/>
                <a:gd name="connsiteY1" fmla="*/ 0 h 612557"/>
                <a:gd name="connsiteX2" fmla="*/ 160734 w 321469"/>
                <a:gd name="connsiteY2" fmla="*/ 612557 h 612557"/>
                <a:gd name="connsiteX3" fmla="*/ 321469 w 321469"/>
                <a:gd name="connsiteY3" fmla="*/ 612557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0"/>
                  </a:moveTo>
                  <a:lnTo>
                    <a:pt x="160734" y="0"/>
                  </a:lnTo>
                  <a:lnTo>
                    <a:pt x="160734" y="612557"/>
                  </a:lnTo>
                  <a:lnTo>
                    <a:pt x="321469" y="612557"/>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5" name="任意多边形 54"/>
            <p:cNvSpPr/>
            <p:nvPr/>
          </p:nvSpPr>
          <p:spPr>
            <a:xfrm>
              <a:off x="8315561" y="1686078"/>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8" tIns="37683" rIns="165398"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6" name="任意多边形 55"/>
            <p:cNvSpPr/>
            <p:nvPr/>
          </p:nvSpPr>
          <p:spPr>
            <a:xfrm>
              <a:off x="6386741" y="1686078"/>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7" name="任意多边形 56"/>
            <p:cNvSpPr/>
            <p:nvPr/>
          </p:nvSpPr>
          <p:spPr>
            <a:xfrm>
              <a:off x="8315561" y="850866"/>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8" tIns="37683" rIns="165398"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8" name="任意多边形 57"/>
            <p:cNvSpPr/>
            <p:nvPr/>
          </p:nvSpPr>
          <p:spPr>
            <a:xfrm>
              <a:off x="6386741" y="913205"/>
              <a:ext cx="321469" cy="835212"/>
            </a:xfrm>
            <a:custGeom>
              <a:avLst/>
              <a:gdLst>
                <a:gd name="connsiteX0" fmla="*/ 0 w 321469"/>
                <a:gd name="connsiteY0" fmla="*/ 612557 h 612557"/>
                <a:gd name="connsiteX1" fmla="*/ 160734 w 321469"/>
                <a:gd name="connsiteY1" fmla="*/ 612557 h 612557"/>
                <a:gd name="connsiteX2" fmla="*/ 160734 w 321469"/>
                <a:gd name="connsiteY2" fmla="*/ 0 h 612557"/>
                <a:gd name="connsiteX3" fmla="*/ 321469 w 321469"/>
                <a:gd name="connsiteY3" fmla="*/ 0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612557"/>
                  </a:moveTo>
                  <a:lnTo>
                    <a:pt x="160734" y="612557"/>
                  </a:lnTo>
                  <a:lnTo>
                    <a:pt x="160734" y="0"/>
                  </a:lnTo>
                  <a:lnTo>
                    <a:pt x="321469" y="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59" name="任意多边形 58"/>
            <p:cNvSpPr/>
            <p:nvPr/>
          </p:nvSpPr>
          <p:spPr>
            <a:xfrm>
              <a:off x="4457921" y="1686078"/>
              <a:ext cx="321469" cy="124677"/>
            </a:xfrm>
            <a:custGeom>
              <a:avLst/>
              <a:gdLst>
                <a:gd name="connsiteX0" fmla="*/ 0 w 321469"/>
                <a:gd name="connsiteY0" fmla="*/ 45720 h 91440"/>
                <a:gd name="connsiteX1" fmla="*/ 321469 w 321469"/>
                <a:gd name="connsiteY1" fmla="*/ 45720 h 91440"/>
              </a:gdLst>
              <a:ahLst/>
              <a:cxnLst>
                <a:cxn ang="0">
                  <a:pos x="connsiteX0" y="connsiteY0"/>
                </a:cxn>
                <a:cxn ang="0">
                  <a:pos x="connsiteX1" y="connsiteY1"/>
                </a:cxn>
              </a:cxnLst>
              <a:rect l="l" t="t" r="r" b="b"/>
              <a:pathLst>
                <a:path w="321469" h="91440">
                  <a:moveTo>
                    <a:pt x="0" y="45720"/>
                  </a:moveTo>
                  <a:lnTo>
                    <a:pt x="321469" y="4572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5399" tIns="37683" rIns="165397" bIns="376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0" name="任意多边形 59"/>
            <p:cNvSpPr/>
            <p:nvPr/>
          </p:nvSpPr>
          <p:spPr>
            <a:xfrm>
              <a:off x="4457921" y="913205"/>
              <a:ext cx="321469" cy="835212"/>
            </a:xfrm>
            <a:custGeom>
              <a:avLst/>
              <a:gdLst>
                <a:gd name="connsiteX0" fmla="*/ 0 w 321469"/>
                <a:gd name="connsiteY0" fmla="*/ 612557 h 612557"/>
                <a:gd name="connsiteX1" fmla="*/ 160734 w 321469"/>
                <a:gd name="connsiteY1" fmla="*/ 612557 h 612557"/>
                <a:gd name="connsiteX2" fmla="*/ 160734 w 321469"/>
                <a:gd name="connsiteY2" fmla="*/ 0 h 612557"/>
                <a:gd name="connsiteX3" fmla="*/ 321469 w 321469"/>
                <a:gd name="connsiteY3" fmla="*/ 0 h 612557"/>
              </a:gdLst>
              <a:ahLst/>
              <a:cxnLst>
                <a:cxn ang="0">
                  <a:pos x="connsiteX0" y="connsiteY0"/>
                </a:cxn>
                <a:cxn ang="0">
                  <a:pos x="connsiteX1" y="connsiteY1"/>
                </a:cxn>
                <a:cxn ang="0">
                  <a:pos x="connsiteX2" y="connsiteY2"/>
                </a:cxn>
                <a:cxn ang="0">
                  <a:pos x="connsiteX3" y="connsiteY3"/>
                </a:cxn>
              </a:cxnLst>
              <a:rect l="l" t="t" r="r" b="b"/>
              <a:pathLst>
                <a:path w="321469" h="612557">
                  <a:moveTo>
                    <a:pt x="0" y="612557"/>
                  </a:moveTo>
                  <a:lnTo>
                    <a:pt x="160734" y="612557"/>
                  </a:lnTo>
                  <a:lnTo>
                    <a:pt x="160734" y="0"/>
                  </a:lnTo>
                  <a:lnTo>
                    <a:pt x="321469" y="0"/>
                  </a:lnTo>
                </a:path>
              </a:pathLst>
            </a:custGeom>
            <a:noFill/>
            <a:ln w="12700" cmpd="sng">
              <a:solidFill>
                <a:srgbClr val="C00000"/>
              </a:solidFill>
              <a:prstDash val="solid"/>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6141" tIns="288984" rIns="156139" bIns="288984"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1" name="任意多边形 60"/>
            <p:cNvSpPr/>
            <p:nvPr/>
          </p:nvSpPr>
          <p:spPr>
            <a:xfrm>
              <a:off x="1604542" y="1748417"/>
              <a:ext cx="321469" cy="1879226"/>
            </a:xfrm>
            <a:custGeom>
              <a:avLst/>
              <a:gdLst>
                <a:gd name="connsiteX0" fmla="*/ 0 w 321469"/>
                <a:gd name="connsiteY0" fmla="*/ 1378253 h 1378253"/>
                <a:gd name="connsiteX1" fmla="*/ 160734 w 321469"/>
                <a:gd name="connsiteY1" fmla="*/ 1378253 h 1378253"/>
                <a:gd name="connsiteX2" fmla="*/ 160734 w 321469"/>
                <a:gd name="connsiteY2" fmla="*/ 0 h 1378253"/>
                <a:gd name="connsiteX3" fmla="*/ 321469 w 321469"/>
                <a:gd name="connsiteY3" fmla="*/ 0 h 1378253"/>
              </a:gdLst>
              <a:ahLst/>
              <a:cxnLst>
                <a:cxn ang="0">
                  <a:pos x="connsiteX0" y="connsiteY0"/>
                </a:cxn>
                <a:cxn ang="0">
                  <a:pos x="connsiteX1" y="connsiteY1"/>
                </a:cxn>
                <a:cxn ang="0">
                  <a:pos x="connsiteX2" y="connsiteY2"/>
                </a:cxn>
                <a:cxn ang="0">
                  <a:pos x="connsiteX3" y="connsiteY3"/>
                </a:cxn>
              </a:cxnLst>
              <a:rect l="l" t="t" r="r" b="b"/>
              <a:pathLst>
                <a:path w="321469" h="1378253">
                  <a:moveTo>
                    <a:pt x="0" y="1378253"/>
                  </a:moveTo>
                  <a:lnTo>
                    <a:pt x="160734" y="1378253"/>
                  </a:lnTo>
                  <a:lnTo>
                    <a:pt x="160734" y="0"/>
                  </a:lnTo>
                  <a:lnTo>
                    <a:pt x="321469" y="0"/>
                  </a:lnTo>
                </a:path>
              </a:pathLst>
            </a:custGeom>
            <a:noFill/>
            <a:ln w="12700" cmpd="sng">
              <a:solidFill>
                <a:srgbClr val="C00000"/>
              </a:solidFill>
              <a:prstDash val="solid"/>
            </a:ln>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38053" tIns="653745" rIns="138054" bIns="653746" numCol="1" spcCol="1270" anchor="ctr" anchorCtr="0">
              <a:noAutofit/>
            </a:bodyPr>
            <a:lstStyle/>
            <a:p>
              <a:pPr algn="ctr" defTabSz="889000">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62" name="任意多边形 61"/>
            <p:cNvSpPr/>
            <p:nvPr/>
          </p:nvSpPr>
          <p:spPr>
            <a:xfrm rot="16200000">
              <a:off x="-398821" y="3382619"/>
              <a:ext cx="3516680" cy="490045"/>
            </a:xfrm>
            <a:custGeom>
              <a:avLst/>
              <a:gdLst>
                <a:gd name="connsiteX0" fmla="*/ 0 w 2579187"/>
                <a:gd name="connsiteY0" fmla="*/ 0 h 490045"/>
                <a:gd name="connsiteX1" fmla="*/ 2579187 w 2579187"/>
                <a:gd name="connsiteY1" fmla="*/ 0 h 490045"/>
                <a:gd name="connsiteX2" fmla="*/ 2579187 w 2579187"/>
                <a:gd name="connsiteY2" fmla="*/ 490045 h 490045"/>
                <a:gd name="connsiteX3" fmla="*/ 0 w 2579187"/>
                <a:gd name="connsiteY3" fmla="*/ 490045 h 490045"/>
                <a:gd name="connsiteX4" fmla="*/ 0 w 2579187"/>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9187" h="490045">
                  <a:moveTo>
                    <a:pt x="0" y="0"/>
                  </a:moveTo>
                  <a:lnTo>
                    <a:pt x="2579187" y="0"/>
                  </a:lnTo>
                  <a:lnTo>
                    <a:pt x="2579187"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699" tIns="12699" rIns="12700" bIns="12700" numCol="1" spcCol="1270" anchor="ctr" anchorCtr="0">
              <a:noAutofit/>
            </a:bodyPr>
            <a:lstStyle/>
            <a:p>
              <a:pPr algn="ctr" defTabSz="889000">
                <a:lnSpc>
                  <a:spcPct val="90000"/>
                </a:lnSpc>
                <a:spcBef>
                  <a:spcPct val="0"/>
                </a:spcBef>
                <a:spcAft>
                  <a:spcPct val="35000"/>
                </a:spcAft>
              </a:pPr>
              <a:r>
                <a:rPr lang="zh-CN" altLang="en-US" sz="2800" dirty="0" smtClean="0">
                  <a:solidFill>
                    <a:prstClr val="black">
                      <a:hueOff val="0"/>
                      <a:satOff val="0"/>
                      <a:lumOff val="0"/>
                      <a:alphaOff val="0"/>
                    </a:prstClr>
                  </a:solidFill>
                  <a:latin typeface="+mj-ea"/>
                  <a:ea typeface="方正清刻本悦宋简体" panose="02000000000000000000" pitchFamily="2" charset="-122"/>
                </a:rPr>
                <a:t>绪论</a:t>
              </a:r>
              <a:endParaRPr lang="zh-CN" altLang="en-US" sz="2800" dirty="0">
                <a:solidFill>
                  <a:prstClr val="black">
                    <a:hueOff val="0"/>
                    <a:satOff val="0"/>
                    <a:lumOff val="0"/>
                    <a:alphaOff val="0"/>
                  </a:prstClr>
                </a:solidFill>
                <a:latin typeface="+mj-ea"/>
                <a:ea typeface="方正清刻本悦宋简体" panose="02000000000000000000" pitchFamily="2" charset="-122"/>
              </a:endParaRPr>
            </a:p>
          </p:txBody>
        </p:sp>
        <p:sp>
          <p:nvSpPr>
            <p:cNvPr id="63" name="任意多边形 62"/>
            <p:cNvSpPr/>
            <p:nvPr/>
          </p:nvSpPr>
          <p:spPr>
            <a:xfrm>
              <a:off x="1926012" y="1414332"/>
              <a:ext cx="2576198"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第一节 马克思主义的产生与发展</a:t>
              </a:r>
              <a:endParaRPr lang="zh-CN" altLang="en-US" sz="2000" dirty="0">
                <a:solidFill>
                  <a:prstClr val="black">
                    <a:hueOff val="0"/>
                    <a:satOff val="0"/>
                    <a:lumOff val="0"/>
                    <a:alphaOff val="0"/>
                  </a:prstClr>
                </a:solidFill>
              </a:endParaRPr>
            </a:p>
          </p:txBody>
        </p:sp>
        <p:sp>
          <p:nvSpPr>
            <p:cNvPr id="64" name="任意多边形 63"/>
            <p:cNvSpPr/>
            <p:nvPr/>
          </p:nvSpPr>
          <p:spPr>
            <a:xfrm>
              <a:off x="4779391" y="579120"/>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时代的产物</a:t>
              </a:r>
              <a:endParaRPr lang="zh-CN" altLang="en-US" sz="2000" dirty="0">
                <a:solidFill>
                  <a:prstClr val="black">
                    <a:hueOff val="0"/>
                    <a:satOff val="0"/>
                    <a:lumOff val="0"/>
                    <a:alphaOff val="0"/>
                  </a:prstClr>
                </a:solidFill>
              </a:endParaRPr>
            </a:p>
          </p:txBody>
        </p:sp>
        <p:sp>
          <p:nvSpPr>
            <p:cNvPr id="65" name="任意多边形 64"/>
            <p:cNvSpPr/>
            <p:nvPr/>
          </p:nvSpPr>
          <p:spPr>
            <a:xfrm>
              <a:off x="4779391" y="1414332"/>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prstClr val="white"/>
                  </a:solidFill>
                </a:rPr>
                <a:t>理论来源</a:t>
              </a:r>
              <a:endParaRPr lang="zh-CN" altLang="en-US" sz="2000" b="1" dirty="0">
                <a:solidFill>
                  <a:prstClr val="white"/>
                </a:solidFill>
              </a:endParaRPr>
            </a:p>
          </p:txBody>
        </p:sp>
        <p:sp>
          <p:nvSpPr>
            <p:cNvPr id="66" name="任意多边形 65"/>
            <p:cNvSpPr/>
            <p:nvPr/>
          </p:nvSpPr>
          <p:spPr>
            <a:xfrm>
              <a:off x="6708211" y="579120"/>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德国古典哲学</a:t>
              </a:r>
              <a:endParaRPr lang="zh-CN" altLang="en-US" sz="2000" dirty="0">
                <a:solidFill>
                  <a:prstClr val="black">
                    <a:hueOff val="0"/>
                    <a:satOff val="0"/>
                    <a:lumOff val="0"/>
                    <a:alphaOff val="0"/>
                  </a:prstClr>
                </a:solidFill>
              </a:endParaRPr>
            </a:p>
          </p:txBody>
        </p:sp>
        <p:sp>
          <p:nvSpPr>
            <p:cNvPr id="67" name="任意多边形 66"/>
            <p:cNvSpPr/>
            <p:nvPr/>
          </p:nvSpPr>
          <p:spPr>
            <a:xfrm>
              <a:off x="8637031" y="579120"/>
              <a:ext cx="286408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黑格尔、费尔巴哈</a:t>
              </a:r>
              <a:endParaRPr lang="zh-CN" altLang="en-US" sz="2000" dirty="0">
                <a:solidFill>
                  <a:prstClr val="black">
                    <a:hueOff val="0"/>
                    <a:satOff val="0"/>
                    <a:lumOff val="0"/>
                    <a:alphaOff val="0"/>
                  </a:prstClr>
                </a:solidFill>
              </a:endParaRPr>
            </a:p>
          </p:txBody>
        </p:sp>
        <p:sp>
          <p:nvSpPr>
            <p:cNvPr id="68" name="任意多边形 67"/>
            <p:cNvSpPr/>
            <p:nvPr/>
          </p:nvSpPr>
          <p:spPr>
            <a:xfrm>
              <a:off x="6708211" y="1414332"/>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pPr>
              <a:r>
                <a:rPr lang="zh-CN" altLang="en-US" sz="2000" dirty="0" smtClean="0">
                  <a:solidFill>
                    <a:prstClr val="black">
                      <a:hueOff val="0"/>
                      <a:satOff val="0"/>
                      <a:lumOff val="0"/>
                      <a:alphaOff val="0"/>
                    </a:prstClr>
                  </a:solidFill>
                </a:rPr>
                <a:t>英国古典</a:t>
              </a:r>
              <a:endParaRPr lang="en-US" altLang="zh-CN" sz="2000" dirty="0" smtClean="0">
                <a:solidFill>
                  <a:prstClr val="black">
                    <a:hueOff val="0"/>
                    <a:satOff val="0"/>
                    <a:lumOff val="0"/>
                    <a:alphaOff val="0"/>
                  </a:prstClr>
                </a:solidFill>
              </a:endParaRPr>
            </a:p>
            <a:p>
              <a:pPr algn="ctr" defTabSz="889000">
                <a:lnSpc>
                  <a:spcPct val="90000"/>
                </a:lnSpc>
                <a:spcBef>
                  <a:spcPct val="0"/>
                </a:spcBef>
              </a:pPr>
              <a:r>
                <a:rPr lang="zh-CN" altLang="en-US" sz="2000" dirty="0" smtClean="0">
                  <a:solidFill>
                    <a:prstClr val="black">
                      <a:hueOff val="0"/>
                      <a:satOff val="0"/>
                      <a:lumOff val="0"/>
                      <a:alphaOff val="0"/>
                    </a:prstClr>
                  </a:solidFill>
                </a:rPr>
                <a:t>政治经济学</a:t>
              </a:r>
              <a:endParaRPr lang="zh-CN" altLang="en-US" sz="2000" dirty="0">
                <a:solidFill>
                  <a:prstClr val="black">
                    <a:hueOff val="0"/>
                    <a:satOff val="0"/>
                    <a:lumOff val="0"/>
                    <a:alphaOff val="0"/>
                  </a:prstClr>
                </a:solidFill>
              </a:endParaRPr>
            </a:p>
          </p:txBody>
        </p:sp>
        <p:sp>
          <p:nvSpPr>
            <p:cNvPr id="69" name="任意多边形 68"/>
            <p:cNvSpPr/>
            <p:nvPr/>
          </p:nvSpPr>
          <p:spPr>
            <a:xfrm>
              <a:off x="8637342" y="1414643"/>
              <a:ext cx="3199130" cy="668286"/>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亚当</a:t>
              </a:r>
              <a:r>
                <a:rPr lang="en-US" altLang="zh-CN" sz="2000" dirty="0" smtClean="0">
                  <a:solidFill>
                    <a:prstClr val="black">
                      <a:hueOff val="0"/>
                      <a:satOff val="0"/>
                      <a:lumOff val="0"/>
                      <a:alphaOff val="0"/>
                    </a:prstClr>
                  </a:solidFill>
                </a:rPr>
                <a:t>·</a:t>
              </a:r>
              <a:r>
                <a:rPr lang="zh-CN" altLang="en-US" sz="2000" dirty="0" smtClean="0">
                  <a:solidFill>
                    <a:prstClr val="black">
                      <a:hueOff val="0"/>
                      <a:satOff val="0"/>
                      <a:lumOff val="0"/>
                      <a:alphaOff val="0"/>
                    </a:prstClr>
                  </a:solidFill>
                </a:rPr>
                <a:t>斯密、大卫</a:t>
              </a:r>
              <a:r>
                <a:rPr lang="en-US" altLang="zh-CN" sz="2000" dirty="0" smtClean="0">
                  <a:solidFill>
                    <a:prstClr val="black">
                      <a:hueOff val="0"/>
                      <a:satOff val="0"/>
                      <a:lumOff val="0"/>
                      <a:alphaOff val="0"/>
                    </a:prstClr>
                  </a:solidFill>
                </a:rPr>
                <a:t>·</a:t>
              </a:r>
              <a:r>
                <a:rPr lang="zh-CN" altLang="en-US" sz="2000" dirty="0" smtClean="0">
                  <a:solidFill>
                    <a:prstClr val="black">
                      <a:hueOff val="0"/>
                      <a:satOff val="0"/>
                      <a:lumOff val="0"/>
                      <a:alphaOff val="0"/>
                    </a:prstClr>
                  </a:solidFill>
                </a:rPr>
                <a:t>李嘉图</a:t>
              </a:r>
              <a:endParaRPr lang="zh-CN" altLang="en-US" sz="2000" dirty="0">
                <a:solidFill>
                  <a:prstClr val="black">
                    <a:hueOff val="0"/>
                    <a:satOff val="0"/>
                    <a:lumOff val="0"/>
                    <a:alphaOff val="0"/>
                  </a:prstClr>
                </a:solidFill>
              </a:endParaRPr>
            </a:p>
          </p:txBody>
        </p:sp>
        <p:sp>
          <p:nvSpPr>
            <p:cNvPr id="70" name="任意多边形 69"/>
            <p:cNvSpPr/>
            <p:nvPr/>
          </p:nvSpPr>
          <p:spPr>
            <a:xfrm>
              <a:off x="6708211" y="2249543"/>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pPr>
              <a:r>
                <a:rPr lang="zh-CN" altLang="en-US" sz="2000" dirty="0" smtClean="0">
                  <a:solidFill>
                    <a:prstClr val="black">
                      <a:hueOff val="0"/>
                      <a:satOff val="0"/>
                      <a:lumOff val="0"/>
                      <a:alphaOff val="0"/>
                    </a:prstClr>
                  </a:solidFill>
                </a:rPr>
                <a:t>英法</a:t>
              </a:r>
              <a:endParaRPr lang="en-US" altLang="zh-CN" sz="2000" dirty="0" smtClean="0">
                <a:solidFill>
                  <a:prstClr val="black">
                    <a:hueOff val="0"/>
                    <a:satOff val="0"/>
                    <a:lumOff val="0"/>
                    <a:alphaOff val="0"/>
                  </a:prstClr>
                </a:solidFill>
              </a:endParaRPr>
            </a:p>
            <a:p>
              <a:pPr algn="ctr" defTabSz="889000">
                <a:lnSpc>
                  <a:spcPct val="90000"/>
                </a:lnSpc>
                <a:spcBef>
                  <a:spcPct val="0"/>
                </a:spcBef>
              </a:pPr>
              <a:r>
                <a:rPr lang="zh-CN" altLang="en-US" sz="2000" dirty="0" smtClean="0">
                  <a:solidFill>
                    <a:prstClr val="black">
                      <a:hueOff val="0"/>
                      <a:satOff val="0"/>
                      <a:lumOff val="0"/>
                      <a:alphaOff val="0"/>
                    </a:prstClr>
                  </a:solidFill>
                </a:rPr>
                <a:t>空想社会主义</a:t>
              </a:r>
              <a:endParaRPr lang="zh-CN" altLang="en-US" sz="2000" dirty="0">
                <a:solidFill>
                  <a:prstClr val="black">
                    <a:hueOff val="0"/>
                    <a:satOff val="0"/>
                    <a:lumOff val="0"/>
                    <a:alphaOff val="0"/>
                  </a:prstClr>
                </a:solidFill>
              </a:endParaRPr>
            </a:p>
          </p:txBody>
        </p:sp>
        <p:sp>
          <p:nvSpPr>
            <p:cNvPr id="71" name="任意多边形 70"/>
            <p:cNvSpPr/>
            <p:nvPr/>
          </p:nvSpPr>
          <p:spPr>
            <a:xfrm>
              <a:off x="8637031" y="2249543"/>
              <a:ext cx="286408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圣西门、傅立叶、欧文</a:t>
              </a:r>
              <a:endParaRPr lang="zh-CN" altLang="en-US" sz="2000" dirty="0">
                <a:solidFill>
                  <a:prstClr val="black">
                    <a:hueOff val="0"/>
                    <a:satOff val="0"/>
                    <a:lumOff val="0"/>
                    <a:alphaOff val="0"/>
                  </a:prstClr>
                </a:solidFill>
              </a:endParaRPr>
            </a:p>
          </p:txBody>
        </p:sp>
        <p:sp>
          <p:nvSpPr>
            <p:cNvPr id="72" name="任意多边形 71"/>
            <p:cNvSpPr/>
            <p:nvPr/>
          </p:nvSpPr>
          <p:spPr>
            <a:xfrm>
              <a:off x="4779391" y="2249543"/>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实践中发展</a:t>
              </a:r>
              <a:endParaRPr lang="zh-CN" altLang="en-US" sz="2000" dirty="0">
                <a:solidFill>
                  <a:prstClr val="black">
                    <a:hueOff val="0"/>
                    <a:satOff val="0"/>
                    <a:lumOff val="0"/>
                    <a:alphaOff val="0"/>
                  </a:prstClr>
                </a:solidFill>
              </a:endParaRPr>
            </a:p>
          </p:txBody>
        </p:sp>
        <p:sp>
          <p:nvSpPr>
            <p:cNvPr id="73" name="任意多边形 72"/>
            <p:cNvSpPr/>
            <p:nvPr/>
          </p:nvSpPr>
          <p:spPr>
            <a:xfrm>
              <a:off x="1926012" y="4337573"/>
              <a:ext cx="2576198"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第二节 马克思主义科学性与革命性的统一</a:t>
              </a:r>
              <a:endParaRPr lang="zh-CN" altLang="en-US" sz="2000" dirty="0">
                <a:solidFill>
                  <a:prstClr val="black">
                    <a:hueOff val="0"/>
                    <a:satOff val="0"/>
                    <a:lumOff val="0"/>
                    <a:alphaOff val="0"/>
                  </a:prstClr>
                </a:solidFill>
              </a:endParaRPr>
            </a:p>
          </p:txBody>
        </p:sp>
        <p:sp>
          <p:nvSpPr>
            <p:cNvPr id="74" name="任意多边形 73"/>
            <p:cNvSpPr/>
            <p:nvPr/>
          </p:nvSpPr>
          <p:spPr>
            <a:xfrm>
              <a:off x="4779391" y="3084755"/>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smtClean="0">
                  <a:solidFill>
                    <a:schemeClr val="bg1"/>
                  </a:solidFill>
                </a:rPr>
                <a:t>科学内涵</a:t>
              </a:r>
              <a:endParaRPr lang="zh-CN" altLang="en-US" sz="2000" b="1" dirty="0" smtClean="0">
                <a:solidFill>
                  <a:schemeClr val="bg1"/>
                </a:solidFill>
              </a:endParaRPr>
            </a:p>
          </p:txBody>
        </p:sp>
        <p:sp>
          <p:nvSpPr>
            <p:cNvPr id="75" name="任意多边形 74"/>
            <p:cNvSpPr/>
            <p:nvPr/>
          </p:nvSpPr>
          <p:spPr>
            <a:xfrm>
              <a:off x="4779391" y="3919967"/>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a:solidFill>
                    <a:prstClr val="white"/>
                  </a:solidFill>
                </a:rPr>
                <a:t>理论特征</a:t>
              </a:r>
              <a:endParaRPr lang="zh-CN" altLang="en-US" sz="2000" b="1" dirty="0">
                <a:solidFill>
                  <a:prstClr val="white"/>
                </a:solidFill>
              </a:endParaRPr>
            </a:p>
          </p:txBody>
        </p:sp>
        <p:sp>
          <p:nvSpPr>
            <p:cNvPr id="76" name="任意多边形 75"/>
            <p:cNvSpPr/>
            <p:nvPr/>
          </p:nvSpPr>
          <p:spPr>
            <a:xfrm>
              <a:off x="6708211" y="3919889"/>
              <a:ext cx="3390265" cy="668286"/>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pPr>
              <a:r>
                <a:rPr lang="zh-CN" altLang="en-US" sz="2000" dirty="0" smtClean="0">
                  <a:solidFill>
                    <a:prstClr val="black">
                      <a:hueOff val="0"/>
                      <a:satOff val="0"/>
                      <a:lumOff val="0"/>
                      <a:alphaOff val="0"/>
                    </a:prstClr>
                  </a:solidFill>
                </a:rPr>
                <a:t>科学性</a:t>
              </a:r>
              <a:r>
                <a:rPr lang="zh-CN" altLang="en-US" sz="2000" dirty="0">
                  <a:solidFill>
                    <a:prstClr val="black">
                      <a:hueOff val="0"/>
                      <a:satOff val="0"/>
                      <a:lumOff val="0"/>
                      <a:alphaOff val="0"/>
                    </a:prstClr>
                  </a:solidFill>
                </a:rPr>
                <a:t>和</a:t>
              </a:r>
              <a:r>
                <a:rPr lang="zh-CN" altLang="en-US" sz="2000" dirty="0" smtClean="0">
                  <a:solidFill>
                    <a:prstClr val="black">
                      <a:hueOff val="0"/>
                      <a:satOff val="0"/>
                      <a:lumOff val="0"/>
                      <a:alphaOff val="0"/>
                    </a:prstClr>
                  </a:solidFill>
                </a:rPr>
                <a:t>革命性的统一</a:t>
              </a:r>
              <a:endParaRPr lang="zh-CN" altLang="en-US" sz="2000" dirty="0">
                <a:solidFill>
                  <a:prstClr val="black">
                    <a:hueOff val="0"/>
                    <a:satOff val="0"/>
                    <a:lumOff val="0"/>
                    <a:alphaOff val="0"/>
                  </a:prstClr>
                </a:solidFill>
              </a:endParaRPr>
            </a:p>
          </p:txBody>
        </p:sp>
        <p:sp>
          <p:nvSpPr>
            <p:cNvPr id="77" name="任意多边形 76"/>
            <p:cNvSpPr/>
            <p:nvPr/>
          </p:nvSpPr>
          <p:spPr>
            <a:xfrm>
              <a:off x="4779391" y="4755178"/>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solidFill>
              <a:srgbClr val="C00000"/>
            </a:solidFill>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b="1" dirty="0">
                  <a:solidFill>
                    <a:prstClr val="white"/>
                  </a:solidFill>
                </a:rPr>
                <a:t>理论品质</a:t>
              </a:r>
              <a:endParaRPr lang="zh-CN" altLang="en-US" sz="2000" b="1" dirty="0">
                <a:solidFill>
                  <a:prstClr val="white"/>
                </a:solidFill>
              </a:endParaRPr>
            </a:p>
          </p:txBody>
        </p:sp>
        <p:sp>
          <p:nvSpPr>
            <p:cNvPr id="78" name="任意多边形 77"/>
            <p:cNvSpPr/>
            <p:nvPr/>
          </p:nvSpPr>
          <p:spPr>
            <a:xfrm>
              <a:off x="6708211" y="4755178"/>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与时俱进</a:t>
              </a:r>
              <a:endParaRPr lang="zh-CN" altLang="en-US" sz="2000" dirty="0">
                <a:solidFill>
                  <a:prstClr val="black">
                    <a:hueOff val="0"/>
                    <a:satOff val="0"/>
                    <a:lumOff val="0"/>
                    <a:alphaOff val="0"/>
                  </a:prstClr>
                </a:solidFill>
              </a:endParaRPr>
            </a:p>
          </p:txBody>
        </p:sp>
        <p:sp>
          <p:nvSpPr>
            <p:cNvPr id="79" name="任意多边形 78"/>
            <p:cNvSpPr/>
            <p:nvPr/>
          </p:nvSpPr>
          <p:spPr>
            <a:xfrm>
              <a:off x="4779391" y="5590391"/>
              <a:ext cx="1607349"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社会理想</a:t>
              </a:r>
              <a:endParaRPr lang="zh-CN" altLang="en-US" sz="2000" dirty="0">
                <a:solidFill>
                  <a:prstClr val="black">
                    <a:hueOff val="0"/>
                    <a:satOff val="0"/>
                    <a:lumOff val="0"/>
                    <a:alphaOff val="0"/>
                  </a:prstClr>
                </a:solidFill>
              </a:endParaRPr>
            </a:p>
          </p:txBody>
        </p:sp>
        <p:sp>
          <p:nvSpPr>
            <p:cNvPr id="80" name="任意多边形 79"/>
            <p:cNvSpPr/>
            <p:nvPr/>
          </p:nvSpPr>
          <p:spPr>
            <a:xfrm>
              <a:off x="1926012" y="5172785"/>
              <a:ext cx="2576198" cy="668169"/>
            </a:xfrm>
            <a:custGeom>
              <a:avLst/>
              <a:gdLst>
                <a:gd name="connsiteX0" fmla="*/ 0 w 1607349"/>
                <a:gd name="connsiteY0" fmla="*/ 0 h 490045"/>
                <a:gd name="connsiteX1" fmla="*/ 1607349 w 1607349"/>
                <a:gd name="connsiteY1" fmla="*/ 0 h 490045"/>
                <a:gd name="connsiteX2" fmla="*/ 1607349 w 1607349"/>
                <a:gd name="connsiteY2" fmla="*/ 490045 h 490045"/>
                <a:gd name="connsiteX3" fmla="*/ 0 w 1607349"/>
                <a:gd name="connsiteY3" fmla="*/ 490045 h 490045"/>
                <a:gd name="connsiteX4" fmla="*/ 0 w 1607349"/>
                <a:gd name="connsiteY4" fmla="*/ 0 h 49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9" h="490045">
                  <a:moveTo>
                    <a:pt x="0" y="0"/>
                  </a:moveTo>
                  <a:lnTo>
                    <a:pt x="1607349" y="0"/>
                  </a:lnTo>
                  <a:lnTo>
                    <a:pt x="1607349" y="490045"/>
                  </a:lnTo>
                  <a:lnTo>
                    <a:pt x="0" y="490045"/>
                  </a:lnTo>
                  <a:lnTo>
                    <a:pt x="0" y="0"/>
                  </a:lnTo>
                  <a:close/>
                </a:path>
              </a:pathLst>
            </a:custGeom>
            <a:ln w="12700" cmpd="sng">
              <a:solidFill>
                <a:srgbClr val="C00000"/>
              </a:solidFill>
              <a:prstDash val="solid"/>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zh-CN" altLang="en-US" sz="2000" dirty="0" smtClean="0">
                  <a:solidFill>
                    <a:prstClr val="black">
                      <a:hueOff val="0"/>
                      <a:satOff val="0"/>
                      <a:lumOff val="0"/>
                      <a:alphaOff val="0"/>
                    </a:prstClr>
                  </a:solidFill>
                </a:rPr>
                <a:t>第三节 学习、运用和发展马克思主义</a:t>
              </a:r>
              <a:endParaRPr lang="zh-CN" altLang="en-US" sz="2000" dirty="0">
                <a:solidFill>
                  <a:prstClr val="black">
                    <a:hueOff val="0"/>
                    <a:satOff val="0"/>
                    <a:lumOff val="0"/>
                    <a:alphaOff val="0"/>
                  </a:prstClr>
                </a:solidFill>
              </a:endParaRPr>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197735" y="2663825"/>
            <a:ext cx="7796530" cy="934085"/>
            <a:chOff x="3988" y="4665"/>
            <a:chExt cx="11228" cy="1471"/>
          </a:xfrm>
        </p:grpSpPr>
        <p:sp>
          <p:nvSpPr>
            <p:cNvPr id="2" name="矩形 1"/>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latin typeface="方正清刻本悦宋简体" panose="02000000000000000000" pitchFamily="2" charset="-122"/>
                  <a:ea typeface="方正清刻本悦宋简体" panose="02000000000000000000" pitchFamily="2" charset="-122"/>
                </a:rPr>
                <a:t>第一章     物质世界及其发展规律</a:t>
              </a:r>
              <a:endParaRPr lang="zh-CN" altLang="en-US" sz="2800" b="1">
                <a:latin typeface="方正清刻本悦宋简体" panose="02000000000000000000" pitchFamily="2" charset="-122"/>
                <a:ea typeface="方正清刻本悦宋简体" panose="02000000000000000000" pitchFamily="2" charset="-122"/>
              </a:endParaRP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71575" y="547370"/>
            <a:ext cx="9613265" cy="722630"/>
          </a:xfrm>
          <a:prstGeom prst="rect">
            <a:avLst/>
          </a:prstGeom>
          <a:noFill/>
          <a:ln w="9525">
            <a:noFill/>
          </a:ln>
        </p:spPr>
        <p:txBody>
          <a:bodyPr anchor="ctr"/>
          <a:lstStyle>
            <a:lvl1pPr algn="l" defTabSz="914400" rtl="0" eaLnBrk="1" latinLnBrk="0" hangingPunct="1">
              <a:lnSpc>
                <a:spcPct val="90000"/>
              </a:lnSpc>
              <a:spcBef>
                <a:spcPct val="0"/>
              </a:spcBef>
              <a:buNone/>
              <a:defRPr sz="3600" b="1"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l"/>
            <a:r>
              <a:rPr lang="zh-CN" altLang="en-US" sz="3200">
                <a:sym typeface="+mn-ea"/>
              </a:rPr>
              <a:t>第一章     物质世界及其发展规律</a:t>
            </a:r>
            <a:endParaRPr lang="zh-CN" altLang="en-US" sz="3200"/>
          </a:p>
        </p:txBody>
      </p:sp>
      <p:grpSp>
        <p:nvGrpSpPr>
          <p:cNvPr id="18" name="组合 17"/>
          <p:cNvGrpSpPr/>
          <p:nvPr/>
        </p:nvGrpSpPr>
        <p:grpSpPr>
          <a:xfrm>
            <a:off x="1621790" y="1454150"/>
            <a:ext cx="8201446" cy="3246755"/>
            <a:chOff x="3204" y="2295"/>
            <a:chExt cx="11588" cy="4223"/>
          </a:xfrm>
        </p:grpSpPr>
        <p:sp>
          <p:nvSpPr>
            <p:cNvPr id="194" name=" 194"/>
            <p:cNvSpPr/>
            <p:nvPr/>
          </p:nvSpPr>
          <p:spPr>
            <a:xfrm>
              <a:off x="3204" y="2295"/>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1</a:t>
              </a:r>
              <a:endParaRPr lang="en-US" altLang="zh-CN" sz="3200" b="1">
                <a:solidFill>
                  <a:srgbClr val="FFFFFF"/>
                </a:solidFill>
              </a:endParaRPr>
            </a:p>
          </p:txBody>
        </p:sp>
        <p:sp>
          <p:nvSpPr>
            <p:cNvPr id="220" name=" 220"/>
            <p:cNvSpPr/>
            <p:nvPr/>
          </p:nvSpPr>
          <p:spPr>
            <a:xfrm>
              <a:off x="5077" y="2295"/>
              <a:ext cx="9715" cy="1178"/>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2800" b="1">
                  <a:solidFill>
                    <a:srgbClr val="FFFFFF"/>
                  </a:solidFill>
                  <a:latin typeface="方正清刻本悦宋简体" panose="02000000000000000000" pitchFamily="2" charset="-122"/>
                  <a:ea typeface="方正清刻本悦宋简体" panose="02000000000000000000" pitchFamily="2" charset="-122"/>
                  <a:sym typeface="Arial" panose="020B0604020202020204" pitchFamily="34" charset="0"/>
                </a:rPr>
                <a:t>物质世界和实践</a:t>
              </a:r>
              <a:endParaRPr lang="en-US" altLang="zh-CN" sz="2800" b="1" dirty="0">
                <a:solidFill>
                  <a:schemeClr val="bg1"/>
                </a:solidFill>
                <a:latin typeface="方正清刻本悦宋简体" panose="02000000000000000000" pitchFamily="2" charset="-122"/>
                <a:ea typeface="方正清刻本悦宋简体" panose="02000000000000000000" pitchFamily="2" charset="-122"/>
                <a:sym typeface="+mn-ea"/>
              </a:endParaRPr>
            </a:p>
          </p:txBody>
        </p:sp>
        <p:grpSp>
          <p:nvGrpSpPr>
            <p:cNvPr id="17" name="组合 16"/>
            <p:cNvGrpSpPr/>
            <p:nvPr/>
          </p:nvGrpSpPr>
          <p:grpSpPr>
            <a:xfrm>
              <a:off x="3204" y="3806"/>
              <a:ext cx="11588" cy="1195"/>
              <a:chOff x="3204" y="4047"/>
              <a:chExt cx="11588" cy="1195"/>
            </a:xfrm>
          </p:grpSpPr>
          <p:sp>
            <p:nvSpPr>
              <p:cNvPr id="6" name=" 194"/>
              <p:cNvSpPr/>
              <p:nvPr/>
            </p:nvSpPr>
            <p:spPr>
              <a:xfrm>
                <a:off x="3204" y="4047"/>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2</a:t>
                </a:r>
                <a:endParaRPr lang="en-US" altLang="zh-CN" sz="3200" b="1">
                  <a:solidFill>
                    <a:srgbClr val="FFFFFF"/>
                  </a:solidFill>
                </a:endParaRPr>
              </a:p>
            </p:txBody>
          </p:sp>
          <p:sp>
            <p:nvSpPr>
              <p:cNvPr id="11" name=" 220"/>
              <p:cNvSpPr/>
              <p:nvPr/>
            </p:nvSpPr>
            <p:spPr>
              <a:xfrm>
                <a:off x="5077" y="4047"/>
                <a:ext cx="9715" cy="11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rPr>
                  <a:t>物质世界的普遍联系和永恒发展</a:t>
                </a:r>
                <a:endParaRPr lang="zh-CN" altLang="zh-CN" sz="2800" b="1" dirty="0" smtClean="0">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endParaRPr>
              </a:p>
            </p:txBody>
          </p:sp>
        </p:grpSp>
        <p:grpSp>
          <p:nvGrpSpPr>
            <p:cNvPr id="8" name="组合 7"/>
            <p:cNvGrpSpPr/>
            <p:nvPr/>
          </p:nvGrpSpPr>
          <p:grpSpPr>
            <a:xfrm>
              <a:off x="3204" y="5323"/>
              <a:ext cx="11588" cy="1195"/>
              <a:chOff x="3204" y="5732"/>
              <a:chExt cx="11588" cy="1195"/>
            </a:xfrm>
          </p:grpSpPr>
          <p:sp>
            <p:nvSpPr>
              <p:cNvPr id="7" name=" 194"/>
              <p:cNvSpPr/>
              <p:nvPr/>
            </p:nvSpPr>
            <p:spPr>
              <a:xfrm>
                <a:off x="3204" y="5732"/>
                <a:ext cx="1133" cy="1195"/>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3</a:t>
                </a:r>
                <a:endParaRPr lang="en-US" altLang="zh-CN" sz="3200" b="1">
                  <a:solidFill>
                    <a:srgbClr val="FFFFFF"/>
                  </a:solidFill>
                </a:endParaRPr>
              </a:p>
            </p:txBody>
          </p:sp>
          <p:sp>
            <p:nvSpPr>
              <p:cNvPr id="12" name=" 220"/>
              <p:cNvSpPr/>
              <p:nvPr/>
            </p:nvSpPr>
            <p:spPr>
              <a:xfrm>
                <a:off x="5077" y="5749"/>
                <a:ext cx="9715" cy="11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en-US" sz="2800" b="1" dirty="0" smtClean="0">
                    <a:solidFill>
                      <a:schemeClr val="tx1"/>
                    </a:solidFill>
                    <a:latin typeface="方正清刻本悦宋简体" panose="02000000000000000000" pitchFamily="2" charset="-122"/>
                    <a:ea typeface="方正清刻本悦宋简体" panose="02000000000000000000" pitchFamily="2" charset="-122"/>
                    <a:sym typeface="+mn-ea"/>
                  </a:rPr>
                  <a:t>客观规律性与主观能动性</a:t>
                </a:r>
                <a:endParaRPr lang="zh-CN" altLang="en-US" sz="2800" b="1" dirty="0" smtClean="0">
                  <a:solidFill>
                    <a:schemeClr val="tx1"/>
                  </a:solidFill>
                  <a:latin typeface="方正清刻本悦宋简体" panose="02000000000000000000" pitchFamily="2" charset="-122"/>
                  <a:ea typeface="方正清刻本悦宋简体" panose="02000000000000000000" pitchFamily="2" charset="-122"/>
                  <a:sym typeface="+mn-ea"/>
                </a:endParaRPr>
              </a:p>
            </p:txBody>
          </p:sp>
        </p:grpSp>
      </p:grpSp>
      <p:sp>
        <p:nvSpPr>
          <p:cNvPr id="3" name=" 194"/>
          <p:cNvSpPr/>
          <p:nvPr/>
        </p:nvSpPr>
        <p:spPr>
          <a:xfrm>
            <a:off x="1621790" y="4955002"/>
            <a:ext cx="801885" cy="918748"/>
          </a:xfrm>
          <a:prstGeom prst="oc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a:solidFill>
                  <a:srgbClr val="FFFFFF"/>
                </a:solidFill>
              </a:rPr>
              <a:t>4</a:t>
            </a:r>
            <a:endParaRPr lang="en-US" altLang="zh-CN" sz="3200" b="1">
              <a:solidFill>
                <a:srgbClr val="FFFFFF"/>
              </a:solidFill>
            </a:endParaRPr>
          </a:p>
        </p:txBody>
      </p:sp>
      <p:sp>
        <p:nvSpPr>
          <p:cNvPr id="4" name=" 220"/>
          <p:cNvSpPr/>
          <p:nvPr/>
        </p:nvSpPr>
        <p:spPr>
          <a:xfrm>
            <a:off x="2947412" y="4954737"/>
            <a:ext cx="6875824" cy="905678"/>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r>
              <a:rPr lang="zh-CN" altLang="zh-CN" sz="2800" b="1">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rPr>
              <a:t>解放思想实事求是</a:t>
            </a:r>
            <a:endParaRPr lang="zh-CN" altLang="zh-CN" sz="2800" b="1" dirty="0" smtClean="0">
              <a:solidFill>
                <a:schemeClr val="tx1"/>
              </a:solidFill>
              <a:latin typeface="方正清刻本悦宋简体" panose="02000000000000000000" pitchFamily="2" charset="-122"/>
              <a:ea typeface="方正清刻本悦宋简体" panose="02000000000000000000" pitchFamily="2"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8610600" y="6356350"/>
            <a:ext cx="2743200" cy="365125"/>
          </a:xfrm>
          <a:prstGeom prst="rect">
            <a:avLst/>
          </a:prstGeo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3" name="文本框 2"/>
          <p:cNvSpPr txBox="1"/>
          <p:nvPr/>
        </p:nvSpPr>
        <p:spPr>
          <a:xfrm>
            <a:off x="3699163" y="1737359"/>
            <a:ext cx="5660967" cy="738664"/>
          </a:xfrm>
          <a:prstGeom prst="rect">
            <a:avLst/>
          </a:prstGeom>
          <a:noFill/>
        </p:spPr>
        <p:txBody>
          <a:bodyPr wrap="square" rtlCol="0">
            <a:spAutoFit/>
          </a:bodyPr>
          <a:lstStyle/>
          <a:p>
            <a:pPr defTabSz="914400">
              <a:lnSpc>
                <a:spcPct val="150000"/>
              </a:lnSpc>
            </a:pPr>
            <a:r>
              <a:rPr lang="en-US" altLang="zh-CN" sz="2800" dirty="0" smtClean="0">
                <a:solidFill>
                  <a:prstClr val="black"/>
                </a:solidFill>
                <a:latin typeface="方正清刻本悦宋简体" panose="02000000000000000000" pitchFamily="2" charset="-122"/>
                <a:ea typeface="方正清刻本悦宋简体" panose="02000000000000000000" pitchFamily="2" charset="-122"/>
              </a:rPr>
              <a:t>Q</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：这个世界的</a:t>
            </a:r>
            <a:r>
              <a:rPr lang="zh-CN" altLang="en-US" sz="2800" b="1" dirty="0" smtClean="0">
                <a:solidFill>
                  <a:srgbClr val="C00000"/>
                </a:solidFill>
                <a:latin typeface="方正清刻本悦宋简体" panose="02000000000000000000" pitchFamily="2" charset="-122"/>
                <a:ea typeface="方正清刻本悦宋简体" panose="02000000000000000000" pitchFamily="2" charset="-122"/>
              </a:rPr>
              <a:t>本质</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究竟是什么？</a:t>
            </a:r>
            <a:endParaRPr lang="zh-CN" altLang="en-US" sz="2800" dirty="0" smtClean="0">
              <a:solidFill>
                <a:prstClr val="black"/>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nvSpPr>
        <p:spPr>
          <a:xfrm>
            <a:off x="3699163" y="2941983"/>
            <a:ext cx="5660967" cy="738664"/>
          </a:xfrm>
          <a:prstGeom prst="rect">
            <a:avLst/>
          </a:prstGeom>
          <a:noFill/>
        </p:spPr>
        <p:txBody>
          <a:bodyPr wrap="square" rtlCol="0">
            <a:spAutoFit/>
          </a:bodyPr>
          <a:lstStyle/>
          <a:p>
            <a:pPr defTabSz="914400">
              <a:lnSpc>
                <a:spcPct val="150000"/>
              </a:lnSpc>
            </a:pPr>
            <a:r>
              <a:rPr lang="en-US" altLang="zh-CN" sz="2800" dirty="0" smtClean="0">
                <a:solidFill>
                  <a:prstClr val="black"/>
                </a:solidFill>
                <a:latin typeface="方正清刻本悦宋简体" panose="02000000000000000000" pitchFamily="2" charset="-122"/>
                <a:ea typeface="方正清刻本悦宋简体" panose="02000000000000000000" pitchFamily="2" charset="-122"/>
              </a:rPr>
              <a:t>Q</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：我们能真正</a:t>
            </a:r>
            <a:r>
              <a:rPr lang="zh-CN" altLang="en-US" sz="2800" b="1" dirty="0">
                <a:solidFill>
                  <a:srgbClr val="C00000"/>
                </a:solidFill>
                <a:latin typeface="方正清刻本悦宋简体" panose="02000000000000000000" pitchFamily="2" charset="-122"/>
                <a:ea typeface="方正清刻本悦宋简体" panose="02000000000000000000" pitchFamily="2" charset="-122"/>
              </a:rPr>
              <a:t>认识</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这个世界吗？</a:t>
            </a:r>
            <a:endParaRPr lang="zh-CN" altLang="en-US" sz="2800" dirty="0" smtClean="0">
              <a:solidFill>
                <a:prstClr val="black"/>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nvSpPr>
        <p:spPr>
          <a:xfrm>
            <a:off x="3699163" y="4146607"/>
            <a:ext cx="5660967" cy="738664"/>
          </a:xfrm>
          <a:prstGeom prst="rect">
            <a:avLst/>
          </a:prstGeom>
          <a:noFill/>
        </p:spPr>
        <p:txBody>
          <a:bodyPr wrap="square" rtlCol="0">
            <a:spAutoFit/>
          </a:bodyPr>
          <a:lstStyle/>
          <a:p>
            <a:pPr defTabSz="914400">
              <a:lnSpc>
                <a:spcPct val="150000"/>
              </a:lnSpc>
            </a:pPr>
            <a:r>
              <a:rPr lang="en-US" altLang="zh-CN" sz="2800" dirty="0" smtClean="0">
                <a:solidFill>
                  <a:prstClr val="black"/>
                </a:solidFill>
                <a:latin typeface="方正清刻本悦宋简体" panose="02000000000000000000" pitchFamily="2" charset="-122"/>
                <a:ea typeface="方正清刻本悦宋简体" panose="02000000000000000000" pitchFamily="2" charset="-122"/>
              </a:rPr>
              <a:t>Q</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：世界是以什么样的状态</a:t>
            </a:r>
            <a:r>
              <a:rPr lang="zh-CN" altLang="en-US" sz="2800" b="1" dirty="0">
                <a:solidFill>
                  <a:srgbClr val="C00000"/>
                </a:solidFill>
                <a:latin typeface="方正清刻本悦宋简体" panose="02000000000000000000" pitchFamily="2" charset="-122"/>
                <a:ea typeface="方正清刻本悦宋简体" panose="02000000000000000000" pitchFamily="2" charset="-122"/>
              </a:rPr>
              <a:t>存在</a:t>
            </a:r>
            <a:r>
              <a:rPr lang="zh-CN" altLang="en-US" sz="2800" dirty="0" smtClean="0">
                <a:solidFill>
                  <a:prstClr val="black"/>
                </a:solidFill>
                <a:latin typeface="方正清刻本悦宋简体" panose="02000000000000000000" pitchFamily="2" charset="-122"/>
                <a:ea typeface="方正清刻本悦宋简体" panose="02000000000000000000" pitchFamily="2" charset="-122"/>
              </a:rPr>
              <a:t>？</a:t>
            </a:r>
            <a:endParaRPr lang="zh-CN" altLang="en-US" sz="2800" dirty="0" smtClean="0">
              <a:solidFill>
                <a:prstClr val="black"/>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nvSpPr>
        <p:spPr>
          <a:xfrm>
            <a:off x="8836429" y="1699496"/>
            <a:ext cx="523701" cy="673005"/>
          </a:xfrm>
          <a:prstGeom prst="rect">
            <a:avLst/>
          </a:prstGeom>
          <a:noFill/>
        </p:spPr>
        <p:txBody>
          <a:bodyPr wrap="square" rtlCol="0">
            <a:spAutoFit/>
          </a:bodyPr>
          <a:lstStyle/>
          <a:p>
            <a:pPr defTabSz="914400">
              <a:lnSpc>
                <a:spcPct val="150000"/>
              </a:lnSpc>
            </a:pPr>
            <a:r>
              <a:rPr lang="zh-CN" altLang="en-US" sz="2800" b="1" dirty="0" smtClean="0">
                <a:solidFill>
                  <a:srgbClr val="4472C4"/>
                </a:solidFill>
              </a:rPr>
              <a:t>√</a:t>
            </a:r>
            <a:endParaRPr lang="zh-CN" altLang="en-US" sz="2800" b="1" dirty="0" smtClean="0">
              <a:solidFill>
                <a:srgbClr val="4472C4"/>
              </a:solidFill>
            </a:endParaRPr>
          </a:p>
        </p:txBody>
      </p:sp>
      <p:sp>
        <p:nvSpPr>
          <p:cNvPr id="7" name="矩形 6"/>
          <p:cNvSpPr/>
          <p:nvPr/>
        </p:nvSpPr>
        <p:spPr>
          <a:xfrm rot="5400000">
            <a:off x="1753491" y="2791342"/>
            <a:ext cx="2440720" cy="400110"/>
          </a:xfrm>
          <a:prstGeom prst="rect">
            <a:avLst/>
          </a:prstGeom>
        </p:spPr>
        <p:txBody>
          <a:bodyPr wrap="square">
            <a:spAutoFit/>
          </a:bodyPr>
          <a:lstStyle/>
          <a:p>
            <a:r>
              <a:rPr lang="zh-CN" altLang="en-US" sz="2000" dirty="0">
                <a:latin typeface="方正清刻本悦宋简体" panose="02000000000000000000" pitchFamily="2" charset="-122"/>
                <a:ea typeface="方正清刻本悦宋简体" panose="02000000000000000000" pitchFamily="2" charset="-122"/>
              </a:rPr>
              <a:t>哲学的基本问题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13" name="文本框 12"/>
          <p:cNvSpPr txBox="1"/>
          <p:nvPr/>
        </p:nvSpPr>
        <p:spPr>
          <a:xfrm>
            <a:off x="812165" y="2732405"/>
            <a:ext cx="10367645" cy="525528"/>
          </a:xfrm>
          <a:prstGeom prst="rect">
            <a:avLst/>
          </a:prstGeom>
          <a:noFill/>
        </p:spPr>
        <p:txBody>
          <a:bodyPr wrap="square" rtlCol="0" anchor="t">
            <a:spAutoFit/>
          </a:bodyPr>
          <a:lstStyle/>
          <a:p>
            <a:pPr>
              <a:lnSpc>
                <a:spcPct val="130000"/>
              </a:lnSpc>
            </a:pPr>
            <a:r>
              <a:rPr lang="en-US" altLang="zh-CN"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b="1" dirty="0" smtClean="0">
                <a:solidFill>
                  <a:sysClr val="windowText" lastClr="000000"/>
                </a:solidFill>
                <a:latin typeface="华文中宋" panose="02010600040101010101" charset="-122"/>
                <a:ea typeface="华文中宋" panose="02010600040101010101" charset="-122"/>
                <a:cs typeface="+mn-ea"/>
                <a:sym typeface="+mn-ea"/>
              </a:rPr>
              <a:t>知识点</a:t>
            </a:r>
            <a:r>
              <a:rPr lang="en-US" altLang="zh-CN" sz="2400" b="1" dirty="0" smtClean="0">
                <a:solidFill>
                  <a:sysClr val="windowText" lastClr="000000"/>
                </a:solidFill>
                <a:latin typeface="华文中宋" panose="02010600040101010101" charset="-122"/>
                <a:ea typeface="华文中宋" panose="02010600040101010101" charset="-122"/>
                <a:cs typeface="+mn-ea"/>
                <a:sym typeface="+mn-ea"/>
              </a:rPr>
              <a:t>1</a:t>
            </a:r>
            <a:r>
              <a:rPr lang="en-US" altLang="zh-CN"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smtClean="0">
                <a:solidFill>
                  <a:sysClr val="windowText" lastClr="000000"/>
                </a:solidFill>
                <a:latin typeface="华文中宋" panose="02010600040101010101" charset="-122"/>
                <a:ea typeface="华文中宋" panose="02010600040101010101" charset="-122"/>
                <a:cs typeface="+mn-ea"/>
                <a:sym typeface="+mn-ea"/>
              </a:rPr>
              <a:t>哲学的基本问题：</a:t>
            </a:r>
            <a:r>
              <a:rPr lang="zh-CN" altLang="en-US" sz="2000" b="1" u="sng" dirty="0" smtClean="0">
                <a:solidFill>
                  <a:srgbClr val="C00000"/>
                </a:solidFill>
                <a:latin typeface="微软雅黑" panose="020B0503020204020204" pitchFamily="34" charset="-122"/>
                <a:ea typeface="微软雅黑" panose="020B0503020204020204" pitchFamily="34" charset="-122"/>
              </a:rPr>
              <a:t>（     ）和（     ）的</a:t>
            </a:r>
            <a:r>
              <a:rPr lang="zh-CN" altLang="en-US" sz="2000" b="1" u="sng" dirty="0">
                <a:solidFill>
                  <a:srgbClr val="C00000"/>
                </a:solidFill>
                <a:latin typeface="微软雅黑" panose="020B0503020204020204" pitchFamily="34" charset="-122"/>
                <a:ea typeface="微软雅黑" panose="020B0503020204020204" pitchFamily="34" charset="-122"/>
              </a:rPr>
              <a:t>关系</a:t>
            </a:r>
            <a:r>
              <a:rPr lang="zh-CN" altLang="en-US" sz="2000" b="1" u="sng" dirty="0" smtClean="0">
                <a:solidFill>
                  <a:srgbClr val="C00000"/>
                </a:solidFill>
                <a:latin typeface="微软雅黑" panose="020B0503020204020204" pitchFamily="34" charset="-122"/>
                <a:ea typeface="微软雅黑" panose="020B0503020204020204" pitchFamily="34" charset="-122"/>
              </a:rPr>
              <a:t>问题</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sym typeface="+mn-ea"/>
              </a:rPr>
              <a:t>（</a:t>
            </a:r>
            <a:r>
              <a:rPr lang="zh-CN" altLang="en-US" sz="2400" dirty="0">
                <a:solidFill>
                  <a:sysClr val="windowText" lastClr="000000"/>
                </a:solidFill>
                <a:latin typeface="华文中宋" panose="02010600040101010101" charset="-122"/>
                <a:ea typeface="华文中宋" panose="02010600040101010101" charset="-122"/>
                <a:cs typeface="+mn-ea"/>
                <a:sym typeface="+mn-ea"/>
              </a:rPr>
              <a:t>选择）</a:t>
            </a:r>
            <a:endParaRPr lang="zh-CN" altLang="en-US" sz="2400" dirty="0">
              <a:solidFill>
                <a:sysClr val="windowText" lastClr="000000"/>
              </a:solidFill>
              <a:latin typeface="华文中宋" panose="02010600040101010101" charset="-122"/>
              <a:ea typeface="华文中宋" panose="02010600040101010101" charset="-122"/>
              <a:cs typeface="+mn-ea"/>
            </a:endParaRPr>
          </a:p>
        </p:txBody>
      </p:sp>
    </p:spTree>
    <p:custDataLst>
      <p:tags r:id="rId1"/>
    </p:custData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13" name="文本框 12"/>
          <p:cNvSpPr txBox="1"/>
          <p:nvPr/>
        </p:nvSpPr>
        <p:spPr>
          <a:xfrm>
            <a:off x="912495" y="2671445"/>
            <a:ext cx="10367645" cy="570865"/>
          </a:xfrm>
          <a:prstGeom prst="rect">
            <a:avLst/>
          </a:prstGeom>
          <a:noFill/>
        </p:spPr>
        <p:txBody>
          <a:bodyPr wrap="square" rtlCol="0" anchor="t">
            <a:spAutoFit/>
          </a:bodyPr>
          <a:lstStyle/>
          <a:p>
            <a:pPr>
              <a:lnSpc>
                <a:spcPct val="130000"/>
              </a:lnSpc>
            </a:pPr>
            <a:r>
              <a:rPr lang="en-US" altLang="zh-CN"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b="1" dirty="0" smtClean="0">
                <a:solidFill>
                  <a:sysClr val="windowText" lastClr="000000"/>
                </a:solidFill>
                <a:latin typeface="华文中宋" panose="02010600040101010101" charset="-122"/>
                <a:ea typeface="华文中宋" panose="02010600040101010101" charset="-122"/>
                <a:cs typeface="+mn-ea"/>
                <a:sym typeface="+mn-ea"/>
              </a:rPr>
              <a:t>知识点</a:t>
            </a:r>
            <a:r>
              <a:rPr lang="en-US" altLang="zh-CN" sz="2400" b="1" dirty="0" smtClean="0">
                <a:solidFill>
                  <a:sysClr val="windowText" lastClr="000000"/>
                </a:solidFill>
                <a:latin typeface="华文中宋" panose="02010600040101010101" charset="-122"/>
                <a:ea typeface="华文中宋" panose="02010600040101010101" charset="-122"/>
                <a:cs typeface="+mn-ea"/>
                <a:sym typeface="+mn-ea"/>
              </a:rPr>
              <a:t>1</a:t>
            </a:r>
            <a:r>
              <a:rPr lang="en-US" altLang="zh-CN" sz="2400" dirty="0" smtClean="0">
                <a:solidFill>
                  <a:sysClr val="windowText" lastClr="000000"/>
                </a:solidFill>
                <a:latin typeface="华文中宋" panose="02010600040101010101" charset="-122"/>
                <a:ea typeface="华文中宋" panose="02010600040101010101" charset="-122"/>
                <a:cs typeface="+mn-ea"/>
                <a:sym typeface="+mn-ea"/>
              </a:rPr>
              <a:t>】</a:t>
            </a:r>
            <a:r>
              <a:rPr lang="zh-CN" altLang="en-US" sz="2400" dirty="0" smtClean="0">
                <a:solidFill>
                  <a:sysClr val="windowText" lastClr="000000"/>
                </a:solidFill>
                <a:latin typeface="华文中宋" panose="02010600040101010101" charset="-122"/>
                <a:ea typeface="华文中宋" panose="02010600040101010101" charset="-122"/>
                <a:cs typeface="+mn-ea"/>
                <a:sym typeface="+mn-ea"/>
              </a:rPr>
              <a:t>哲学的基本问题：</a:t>
            </a:r>
            <a:r>
              <a:rPr lang="zh-CN" altLang="en-US" sz="2000" b="1" u="sng" dirty="0" smtClean="0">
                <a:solidFill>
                  <a:srgbClr val="C00000"/>
                </a:solidFill>
                <a:latin typeface="微软雅黑" panose="020B0503020204020204" pitchFamily="34" charset="-122"/>
                <a:ea typeface="微软雅黑" panose="020B0503020204020204" pitchFamily="34" charset="-122"/>
              </a:rPr>
              <a:t>物质（</a:t>
            </a:r>
            <a:r>
              <a:rPr lang="zh-CN" altLang="en-US" sz="2000" dirty="0">
                <a:latin typeface="微软雅黑" panose="020B0503020204020204" pitchFamily="34" charset="-122"/>
                <a:ea typeface="微软雅黑" panose="020B0503020204020204" pitchFamily="34" charset="-122"/>
              </a:rPr>
              <a:t>存在</a:t>
            </a:r>
            <a:r>
              <a:rPr lang="zh-CN" altLang="en-US" sz="2000" b="1" u="sng" dirty="0" smtClean="0">
                <a:solidFill>
                  <a:srgbClr val="C00000"/>
                </a:solidFill>
                <a:latin typeface="微软雅黑" panose="020B0503020204020204" pitchFamily="34" charset="-122"/>
                <a:ea typeface="微软雅黑" panose="020B0503020204020204" pitchFamily="34" charset="-122"/>
              </a:rPr>
              <a:t>）</a:t>
            </a:r>
            <a:r>
              <a:rPr lang="zh-CN" altLang="en-US" sz="2000" b="1" u="sng" dirty="0">
                <a:solidFill>
                  <a:srgbClr val="C00000"/>
                </a:solidFill>
                <a:latin typeface="微软雅黑" panose="020B0503020204020204" pitchFamily="34" charset="-122"/>
                <a:ea typeface="微软雅黑" panose="020B0503020204020204" pitchFamily="34" charset="-122"/>
              </a:rPr>
              <a:t>和</a:t>
            </a:r>
            <a:r>
              <a:rPr lang="zh-CN" altLang="en-US" sz="2000" b="1" u="sng" dirty="0" smtClean="0">
                <a:solidFill>
                  <a:srgbClr val="C00000"/>
                </a:solidFill>
                <a:latin typeface="微软雅黑" panose="020B0503020204020204" pitchFamily="34" charset="-122"/>
                <a:ea typeface="微软雅黑" panose="020B0503020204020204" pitchFamily="34" charset="-122"/>
              </a:rPr>
              <a:t>意识（</a:t>
            </a:r>
            <a:r>
              <a:rPr lang="zh-CN" altLang="en-US" sz="2000" dirty="0">
                <a:latin typeface="微软雅黑" panose="020B0503020204020204" pitchFamily="34" charset="-122"/>
                <a:ea typeface="微软雅黑" panose="020B0503020204020204" pitchFamily="34" charset="-122"/>
              </a:rPr>
              <a:t>思维</a:t>
            </a:r>
            <a:r>
              <a:rPr lang="zh-CN" altLang="en-US" sz="2000" b="1" u="sng" dirty="0" smtClean="0">
                <a:solidFill>
                  <a:srgbClr val="C00000"/>
                </a:solidFill>
                <a:latin typeface="微软雅黑" panose="020B0503020204020204" pitchFamily="34" charset="-122"/>
                <a:ea typeface="微软雅黑" panose="020B0503020204020204" pitchFamily="34" charset="-122"/>
              </a:rPr>
              <a:t>）的</a:t>
            </a:r>
            <a:r>
              <a:rPr lang="zh-CN" altLang="en-US" sz="2000" b="1" u="sng" dirty="0">
                <a:solidFill>
                  <a:srgbClr val="C00000"/>
                </a:solidFill>
                <a:latin typeface="微软雅黑" panose="020B0503020204020204" pitchFamily="34" charset="-122"/>
                <a:ea typeface="微软雅黑" panose="020B0503020204020204" pitchFamily="34" charset="-122"/>
              </a:rPr>
              <a:t>关系</a:t>
            </a:r>
            <a:r>
              <a:rPr lang="zh-CN" altLang="en-US" sz="2000" b="1" u="sng" dirty="0" smtClean="0">
                <a:solidFill>
                  <a:srgbClr val="C00000"/>
                </a:solidFill>
                <a:latin typeface="微软雅黑" panose="020B0503020204020204" pitchFamily="34" charset="-122"/>
                <a:ea typeface="微软雅黑" panose="020B0503020204020204" pitchFamily="34" charset="-122"/>
              </a:rPr>
              <a:t>问题</a:t>
            </a:r>
            <a:r>
              <a:rPr lang="zh-CN" altLang="en-US" sz="2000" dirty="0">
                <a:solidFill>
                  <a:sysClr val="windowText" lastClr="000000"/>
                </a:solidFill>
                <a:latin typeface="微软雅黑" panose="020B0503020204020204" pitchFamily="34" charset="-122"/>
                <a:ea typeface="微软雅黑" panose="020B0503020204020204" pitchFamily="34" charset="-122"/>
                <a:cs typeface="+mn-ea"/>
                <a:sym typeface="+mn-ea"/>
              </a:rPr>
              <a:t>（</a:t>
            </a:r>
            <a:r>
              <a:rPr lang="zh-CN" altLang="en-US" sz="2400" dirty="0">
                <a:solidFill>
                  <a:sysClr val="windowText" lastClr="000000"/>
                </a:solidFill>
                <a:latin typeface="华文中宋" panose="02010600040101010101" charset="-122"/>
                <a:ea typeface="华文中宋" panose="02010600040101010101" charset="-122"/>
                <a:cs typeface="+mn-ea"/>
                <a:sym typeface="+mn-ea"/>
              </a:rPr>
              <a:t>选择）</a:t>
            </a:r>
            <a:endParaRPr lang="zh-CN" altLang="en-US" sz="2400" dirty="0">
              <a:solidFill>
                <a:sysClr val="windowText" lastClr="000000"/>
              </a:solidFill>
              <a:latin typeface="华文中宋" panose="02010600040101010101" charset="-122"/>
              <a:ea typeface="华文中宋" panose="02010600040101010101" charset="-122"/>
              <a:cs typeface="+mn-ea"/>
            </a:endParaRPr>
          </a:p>
        </p:txBody>
      </p:sp>
    </p:spTree>
    <p:custDataLst>
      <p:tags r:id="rId1"/>
    </p:custData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33805" y="2279650"/>
            <a:ext cx="10036810" cy="2995295"/>
          </a:xfrm>
        </p:spPr>
        <p:txBody>
          <a:bodyPr>
            <a:normAutofit/>
          </a:bodyPr>
          <a:lstStyle/>
          <a:p>
            <a:pPr marL="0" indent="0">
              <a:lnSpc>
                <a:spcPct val="200000"/>
              </a:lnSpc>
              <a:buNone/>
            </a:pPr>
            <a:r>
              <a:rPr lang="en-US" altLang="zh-CN" sz="2400" dirty="0">
                <a:solidFill>
                  <a:schemeClr val="tx1"/>
                </a:solidFill>
                <a:latin typeface="华文中宋" panose="02010600040101010101" charset="-122"/>
                <a:ea typeface="华文中宋" panose="02010600040101010101" charset="-122"/>
              </a:rPr>
              <a:t>1</a:t>
            </a:r>
            <a:r>
              <a:rPr lang="zh-CN" altLang="en-US" sz="2400" dirty="0">
                <a:solidFill>
                  <a:schemeClr val="tx1"/>
                </a:solidFill>
                <a:latin typeface="华文中宋" panose="02010600040101010101" charset="-122"/>
                <a:ea typeface="华文中宋" panose="02010600040101010101" charset="-122"/>
              </a:rPr>
              <a:t>、物质和意识哪一个是本原、哪个是第一性？（世界是怎么来的）</a:t>
            </a:r>
            <a:endParaRPr lang="zh-CN" altLang="en-US" sz="2400" dirty="0">
              <a:solidFill>
                <a:schemeClr val="tx1"/>
              </a:solidFill>
              <a:latin typeface="华文中宋" panose="02010600040101010101" charset="-122"/>
              <a:ea typeface="华文中宋" panose="02010600040101010101" charset="-122"/>
            </a:endParaRPr>
          </a:p>
          <a:p>
            <a:pPr marL="0" indent="0">
              <a:lnSpc>
                <a:spcPct val="200000"/>
              </a:lnSpc>
              <a:buNone/>
            </a:pPr>
            <a:r>
              <a:rPr lang="zh-CN" altLang="en-US" sz="2400" dirty="0">
                <a:solidFill>
                  <a:schemeClr val="tx1"/>
                </a:solidFill>
                <a:latin typeface="华文中宋" panose="02010600040101010101" charset="-122"/>
                <a:ea typeface="华文中宋" panose="02010600040101010101" charset="-122"/>
              </a:rPr>
              <a:t>           </a:t>
            </a:r>
            <a:r>
              <a:rPr lang="zh-CN" altLang="en-US" sz="2400" dirty="0" smtClean="0">
                <a:solidFill>
                  <a:prstClr val="black"/>
                </a:solidFill>
                <a:latin typeface="微软雅黑" panose="020B0503020204020204" pitchFamily="34" charset="-122"/>
                <a:ea typeface="微软雅黑" panose="020B0503020204020204" pitchFamily="34" charset="-122"/>
                <a:sym typeface="+mn-ea"/>
              </a:rPr>
              <a:t>世界的本原</a:t>
            </a:r>
            <a:r>
              <a:rPr lang="zh-CN" altLang="en-US" sz="2400" u="sng" dirty="0">
                <a:solidFill>
                  <a:prstClr val="black"/>
                </a:solidFill>
                <a:latin typeface="微软雅黑" panose="020B0503020204020204" pitchFamily="34" charset="-122"/>
                <a:ea typeface="微软雅黑" panose="020B0503020204020204" pitchFamily="34" charset="-122"/>
                <a:sym typeface="+mn-ea"/>
              </a:rPr>
              <a:t>是</a:t>
            </a:r>
            <a:r>
              <a:rPr lang="zh-CN" altLang="en-US" sz="2400" b="1" u="sng" dirty="0">
                <a:solidFill>
                  <a:srgbClr val="C00000"/>
                </a:solidFill>
                <a:latin typeface="微软雅黑" panose="020B0503020204020204" pitchFamily="34" charset="-122"/>
                <a:ea typeface="微软雅黑" panose="020B0503020204020204" pitchFamily="34" charset="-122"/>
                <a:sym typeface="+mn-ea"/>
              </a:rPr>
              <a:t>物质</a:t>
            </a:r>
            <a:r>
              <a:rPr lang="en-US" altLang="zh-CN" sz="2400" dirty="0">
                <a:solidFill>
                  <a:schemeClr val="tx1"/>
                </a:solidFill>
                <a:latin typeface="华文中宋" panose="02010600040101010101" charset="-122"/>
                <a:ea typeface="华文中宋" panose="02010600040101010101" charset="-122"/>
              </a:rPr>
              <a:t>—— </a:t>
            </a:r>
            <a:endParaRPr lang="en-US" altLang="zh-CN" sz="2400" dirty="0">
              <a:solidFill>
                <a:schemeClr val="tx1"/>
              </a:solidFill>
              <a:latin typeface="华文中宋" panose="02010600040101010101" charset="-122"/>
              <a:ea typeface="华文中宋" panose="02010600040101010101" charset="-122"/>
            </a:endParaRPr>
          </a:p>
          <a:p>
            <a:pPr marL="0" indent="0">
              <a:lnSpc>
                <a:spcPct val="200000"/>
              </a:lnSpc>
              <a:buNone/>
            </a:pPr>
            <a:r>
              <a:rPr lang="zh-CN" altLang="en-US" sz="2400" dirty="0">
                <a:solidFill>
                  <a:schemeClr val="tx1"/>
                </a:solidFill>
                <a:latin typeface="华文中宋" panose="02010600040101010101" charset="-122"/>
                <a:ea typeface="华文中宋" panose="02010600040101010101" charset="-122"/>
              </a:rPr>
              <a:t>           </a:t>
            </a:r>
            <a:r>
              <a:rPr lang="zh-CN" altLang="en-US" sz="2400" dirty="0" smtClean="0">
                <a:solidFill>
                  <a:prstClr val="black"/>
                </a:solidFill>
                <a:latin typeface="微软雅黑" panose="020B0503020204020204" pitchFamily="34" charset="-122"/>
                <a:ea typeface="微软雅黑" panose="020B0503020204020204" pitchFamily="34" charset="-122"/>
                <a:sym typeface="+mn-ea"/>
              </a:rPr>
              <a:t>世界的本原</a:t>
            </a:r>
            <a:r>
              <a:rPr lang="zh-CN" altLang="en-US" sz="2400" u="sng" dirty="0">
                <a:solidFill>
                  <a:prstClr val="black"/>
                </a:solidFill>
                <a:latin typeface="微软雅黑" panose="020B0503020204020204" pitchFamily="34" charset="-122"/>
                <a:ea typeface="微软雅黑" panose="020B0503020204020204" pitchFamily="34" charset="-122"/>
                <a:sym typeface="+mn-ea"/>
              </a:rPr>
              <a:t>是</a:t>
            </a:r>
            <a:r>
              <a:rPr lang="zh-CN" altLang="en-US" sz="2400" b="1" u="sng" dirty="0">
                <a:solidFill>
                  <a:srgbClr val="C00000"/>
                </a:solidFill>
                <a:latin typeface="微软雅黑" panose="020B0503020204020204" pitchFamily="34" charset="-122"/>
                <a:ea typeface="微软雅黑" panose="020B0503020204020204" pitchFamily="34" charset="-122"/>
                <a:sym typeface="+mn-ea"/>
              </a:rPr>
              <a:t>意识</a:t>
            </a:r>
            <a:r>
              <a:rPr lang="en-US" altLang="zh-CN" sz="2400" dirty="0">
                <a:solidFill>
                  <a:schemeClr val="tx1"/>
                </a:solidFill>
                <a:latin typeface="华文中宋" panose="02010600040101010101" charset="-122"/>
                <a:ea typeface="华文中宋" panose="02010600040101010101" charset="-122"/>
              </a:rPr>
              <a:t>—— </a:t>
            </a:r>
            <a:endParaRPr lang="en-US" altLang="zh-CN" sz="2400" dirty="0">
              <a:solidFill>
                <a:schemeClr val="tx1"/>
              </a:solidFill>
              <a:latin typeface="华文中宋" panose="02010600040101010101" charset="-122"/>
              <a:ea typeface="华文中宋" panose="02010600040101010101" charset="-122"/>
            </a:endParaRPr>
          </a:p>
          <a:p>
            <a:pPr marL="0" indent="0">
              <a:buNone/>
            </a:pPr>
            <a:endParaRPr lang="en-US" altLang="zh-CN" sz="2400" dirty="0">
              <a:solidFill>
                <a:schemeClr val="tx1"/>
              </a:solidFill>
              <a:latin typeface="华文中宋" panose="02010600040101010101" charset="-122"/>
              <a:ea typeface="华文中宋" panose="02010600040101010101" charset="-122"/>
            </a:endParaRPr>
          </a:p>
          <a:p>
            <a:pPr marL="0" indent="0">
              <a:buNone/>
            </a:pPr>
            <a:endParaRPr lang="zh-CN" altLang="en-US" sz="2400" dirty="0">
              <a:solidFill>
                <a:schemeClr val="bg2">
                  <a:lumMod val="50000"/>
                </a:schemeClr>
              </a:solidFill>
              <a:latin typeface="华文中宋" panose="02010600040101010101" charset="-122"/>
              <a:ea typeface="华文中宋" panose="02010600040101010101" charset="-122"/>
            </a:endParaRPr>
          </a:p>
        </p:txBody>
      </p:sp>
      <p:sp>
        <p:nvSpPr>
          <p:cNvPr id="4" name="文本框 3"/>
          <p:cNvSpPr txBox="1"/>
          <p:nvPr/>
        </p:nvSpPr>
        <p:spPr>
          <a:xfrm>
            <a:off x="5193030" y="3436620"/>
            <a:ext cx="1842770" cy="460375"/>
          </a:xfrm>
          <a:prstGeom prst="rect">
            <a:avLst/>
          </a:prstGeom>
          <a:noFill/>
        </p:spPr>
        <p:txBody>
          <a:bodyPr wrap="square" rtlCol="0">
            <a:spAutoFit/>
          </a:bodyPr>
          <a:lstStyle/>
          <a:p>
            <a:pPr algn="l"/>
            <a:r>
              <a:rPr lang="zh-CN" altLang="en-US" sz="2400">
                <a:solidFill>
                  <a:schemeClr val="tx1"/>
                </a:solidFill>
                <a:latin typeface="华文中宋" panose="02010600040101010101" charset="-122"/>
                <a:ea typeface="华文中宋" panose="02010600040101010101" charset="-122"/>
                <a:sym typeface="+mn-ea"/>
              </a:rPr>
              <a:t>（       ）</a:t>
            </a:r>
            <a:endParaRPr lang="zh-CN" altLang="en-US" sz="2400">
              <a:solidFill>
                <a:schemeClr val="tx1"/>
              </a:solidFill>
              <a:latin typeface="华文中宋" panose="02010600040101010101" charset="-122"/>
              <a:ea typeface="华文中宋" panose="02010600040101010101" charset="-122"/>
              <a:sym typeface="+mn-ea"/>
            </a:endParaRPr>
          </a:p>
        </p:txBody>
      </p:sp>
      <p:sp>
        <p:nvSpPr>
          <p:cNvPr id="5" name="文本框 4"/>
          <p:cNvSpPr txBox="1"/>
          <p:nvPr/>
        </p:nvSpPr>
        <p:spPr>
          <a:xfrm>
            <a:off x="5193030" y="4350385"/>
            <a:ext cx="1477010" cy="460375"/>
          </a:xfrm>
          <a:prstGeom prst="rect">
            <a:avLst/>
          </a:prstGeom>
          <a:noFill/>
        </p:spPr>
        <p:txBody>
          <a:bodyPr wrap="none" rtlCol="0">
            <a:spAutoFit/>
          </a:bodyPr>
          <a:lstStyle/>
          <a:p>
            <a:pPr algn="l"/>
            <a:r>
              <a:rPr lang="zh-CN" altLang="en-US" sz="2400">
                <a:latin typeface="华文中宋" panose="02010600040101010101" charset="-122"/>
                <a:ea typeface="华文中宋" panose="02010600040101010101" charset="-122"/>
                <a:sym typeface="+mn-ea"/>
              </a:rPr>
              <a:t>（       ）</a:t>
            </a:r>
            <a:endParaRPr lang="zh-CN" altLang="en-US" sz="2400">
              <a:solidFill>
                <a:schemeClr val="tx1"/>
              </a:solidFill>
              <a:latin typeface="华文中宋" panose="02010600040101010101" charset="-122"/>
              <a:ea typeface="华文中宋" panose="02010600040101010101" charset="-122"/>
              <a:sym typeface="+mn-ea"/>
            </a:endParaRPr>
          </a:p>
        </p:txBody>
      </p:sp>
      <p:sp>
        <p:nvSpPr>
          <p:cNvPr id="6" name="文本框 5"/>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13" name="文本框 12"/>
          <p:cNvSpPr txBox="1"/>
          <p:nvPr/>
        </p:nvSpPr>
        <p:spPr>
          <a:xfrm>
            <a:off x="1334135" y="1312545"/>
            <a:ext cx="5247640" cy="570865"/>
          </a:xfrm>
          <a:prstGeom prst="rect">
            <a:avLst/>
          </a:prstGeom>
          <a:noFill/>
        </p:spPr>
        <p:txBody>
          <a:bodyPr wrap="none" rtlCol="0" anchor="t">
            <a:spAutoFit/>
          </a:bodyPr>
          <a:lstStyle/>
          <a:p>
            <a:pPr>
              <a:lnSpc>
                <a:spcPct val="130000"/>
              </a:lnSpc>
            </a:pPr>
            <a:r>
              <a:rPr lang="en-US" altLang="zh-CN" sz="2400" dirty="0" smtClean="0">
                <a:solidFill>
                  <a:sysClr val="windowText" lastClr="000000"/>
                </a:solidFill>
                <a:latin typeface="方正清刻本悦宋简体" panose="02000000000000000000" pitchFamily="2" charset="-122"/>
                <a:ea typeface="方正清刻本悦宋简体" panose="02000000000000000000" pitchFamily="2" charset="-122"/>
                <a:cs typeface="+mn-ea"/>
                <a:sym typeface="+mn-ea"/>
              </a:rPr>
              <a:t>【</a:t>
            </a:r>
            <a:r>
              <a:rPr lang="zh-CN" altLang="en-US" sz="2400" b="1" dirty="0" smtClean="0">
                <a:solidFill>
                  <a:sysClr val="windowText" lastClr="000000"/>
                </a:solidFill>
                <a:latin typeface="微软雅黑" panose="020B0503020204020204" pitchFamily="34" charset="-122"/>
                <a:ea typeface="微软雅黑" panose="020B0503020204020204" pitchFamily="34" charset="-122"/>
                <a:cs typeface="+mn-ea"/>
                <a:sym typeface="+mn-ea"/>
              </a:rPr>
              <a:t>知识点</a:t>
            </a:r>
            <a:r>
              <a:rPr lang="en-US" altLang="zh-CN" sz="2400" b="1" dirty="0" smtClean="0">
                <a:solidFill>
                  <a:sysClr val="windowText" lastClr="000000"/>
                </a:solidFill>
                <a:latin typeface="微软雅黑" panose="020B0503020204020204" pitchFamily="34" charset="-122"/>
                <a:ea typeface="微软雅黑" panose="020B0503020204020204" pitchFamily="34" charset="-122"/>
                <a:cs typeface="+mn-ea"/>
                <a:sym typeface="+mn-ea"/>
              </a:rPr>
              <a:t>1</a:t>
            </a:r>
            <a:r>
              <a:rPr lang="en-US" altLang="zh-CN" sz="2400" dirty="0" smtClean="0">
                <a:solidFill>
                  <a:sysClr val="windowText" lastClr="000000"/>
                </a:solidFill>
                <a:latin typeface="方正清刻本悦宋简体" panose="02000000000000000000" pitchFamily="2" charset="-122"/>
                <a:ea typeface="方正清刻本悦宋简体" panose="02000000000000000000" pitchFamily="2" charset="-122"/>
                <a:cs typeface="+mn-ea"/>
                <a:sym typeface="+mn-ea"/>
              </a:rPr>
              <a:t>】</a:t>
            </a:r>
            <a:r>
              <a:rPr lang="zh-CN" altLang="en-US" sz="2400" dirty="0" smtClean="0">
                <a:solidFill>
                  <a:sysClr val="windowText" lastClr="000000"/>
                </a:solidFill>
                <a:latin typeface="方正清刻本悦宋简体" panose="02000000000000000000" pitchFamily="2" charset="-122"/>
                <a:ea typeface="方正清刻本悦宋简体" panose="02000000000000000000" pitchFamily="2" charset="-122"/>
                <a:cs typeface="+mn-ea"/>
                <a:sym typeface="+mn-ea"/>
              </a:rPr>
              <a:t>哲学的基本问题（选择）</a:t>
            </a:r>
            <a:endParaRPr lang="zh-CN" altLang="en-US" sz="1400" dirty="0" smtClean="0">
              <a:latin typeface="Arial" panose="020B0604020202020204" pitchFamily="34" charset="0"/>
              <a:ea typeface="微软雅黑" panose="020B0503020204020204" pitchFamily="34" charset="-122"/>
            </a:endParaRPr>
          </a:p>
        </p:txBody>
      </p:sp>
      <p:sp>
        <p:nvSpPr>
          <p:cNvPr id="7" name="圆角矩形 6"/>
          <p:cNvSpPr/>
          <p:nvPr/>
        </p:nvSpPr>
        <p:spPr>
          <a:xfrm>
            <a:off x="6960096" y="3717607"/>
            <a:ext cx="3633470" cy="7766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意识和物质哪个是世界的本原？</a:t>
            </a:r>
            <a:endParaRPr lang="zh-CN" altLang="en-US"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即</a:t>
            </a:r>
            <a:r>
              <a:rPr lang="zh-CN" altLang="en-US" sz="2000" u="sng" dirty="0">
                <a:solidFill>
                  <a:srgbClr val="FF0000"/>
                </a:solidFill>
                <a:latin typeface="微软雅黑" panose="020B0503020204020204" pitchFamily="34" charset="-122"/>
                <a:ea typeface="微软雅黑" panose="020B0503020204020204" pitchFamily="34" charset="-122"/>
              </a:rPr>
              <a:t>第一性</a:t>
            </a:r>
            <a:r>
              <a:rPr lang="zh-CN" altLang="en-US" sz="2000" dirty="0">
                <a:latin typeface="微软雅黑" panose="020B0503020204020204" pitchFamily="34" charset="-122"/>
                <a:ea typeface="微软雅黑" panose="020B0503020204020204" pitchFamily="34" charset="-122"/>
              </a:rPr>
              <a:t>问题。</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33805" y="2279650"/>
            <a:ext cx="10036810" cy="2995295"/>
          </a:xfrm>
        </p:spPr>
        <p:txBody>
          <a:bodyPr>
            <a:normAutofit/>
          </a:bodyPr>
          <a:lstStyle/>
          <a:p>
            <a:pPr marL="0" indent="0">
              <a:lnSpc>
                <a:spcPct val="200000"/>
              </a:lnSpc>
              <a:buNone/>
            </a:pPr>
            <a:r>
              <a:rPr lang="en-US" altLang="zh-CN" sz="2400" dirty="0">
                <a:solidFill>
                  <a:schemeClr val="tx1"/>
                </a:solidFill>
                <a:latin typeface="华文中宋" panose="02010600040101010101" charset="-122"/>
                <a:ea typeface="华文中宋" panose="02010600040101010101" charset="-122"/>
              </a:rPr>
              <a:t>1</a:t>
            </a:r>
            <a:r>
              <a:rPr lang="zh-CN" altLang="en-US" sz="2400" dirty="0">
                <a:solidFill>
                  <a:schemeClr val="tx1"/>
                </a:solidFill>
                <a:latin typeface="华文中宋" panose="02010600040101010101" charset="-122"/>
                <a:ea typeface="华文中宋" panose="02010600040101010101" charset="-122"/>
              </a:rPr>
              <a:t>、物质和意识哪一个是本原、哪个是第一性？（世界是怎么来的）</a:t>
            </a:r>
            <a:endParaRPr lang="zh-CN" altLang="en-US" sz="2400" dirty="0">
              <a:solidFill>
                <a:schemeClr val="tx1"/>
              </a:solidFill>
              <a:latin typeface="华文中宋" panose="02010600040101010101" charset="-122"/>
              <a:ea typeface="华文中宋" panose="02010600040101010101" charset="-122"/>
            </a:endParaRPr>
          </a:p>
          <a:p>
            <a:pPr marL="0" indent="0">
              <a:lnSpc>
                <a:spcPct val="200000"/>
              </a:lnSpc>
              <a:buNone/>
            </a:pPr>
            <a:r>
              <a:rPr lang="zh-CN" altLang="en-US" sz="2400" dirty="0">
                <a:solidFill>
                  <a:schemeClr val="tx1"/>
                </a:solidFill>
                <a:latin typeface="华文中宋" panose="02010600040101010101" charset="-122"/>
                <a:ea typeface="华文中宋" panose="02010600040101010101" charset="-122"/>
              </a:rPr>
              <a:t>           </a:t>
            </a:r>
            <a:r>
              <a:rPr lang="zh-CN" altLang="en-US" sz="2400" dirty="0" smtClean="0">
                <a:solidFill>
                  <a:prstClr val="black"/>
                </a:solidFill>
                <a:latin typeface="微软雅黑" panose="020B0503020204020204" pitchFamily="34" charset="-122"/>
                <a:ea typeface="微软雅黑" panose="020B0503020204020204" pitchFamily="34" charset="-122"/>
                <a:sym typeface="+mn-ea"/>
              </a:rPr>
              <a:t>世界的本原</a:t>
            </a:r>
            <a:r>
              <a:rPr lang="zh-CN" altLang="en-US" sz="2400" u="sng" dirty="0">
                <a:solidFill>
                  <a:prstClr val="black"/>
                </a:solidFill>
                <a:latin typeface="微软雅黑" panose="020B0503020204020204" pitchFamily="34" charset="-122"/>
                <a:ea typeface="微软雅黑" panose="020B0503020204020204" pitchFamily="34" charset="-122"/>
                <a:sym typeface="+mn-ea"/>
              </a:rPr>
              <a:t>是</a:t>
            </a:r>
            <a:r>
              <a:rPr lang="zh-CN" altLang="en-US" sz="2400" b="1" u="sng" dirty="0">
                <a:solidFill>
                  <a:srgbClr val="C00000"/>
                </a:solidFill>
                <a:latin typeface="微软雅黑" panose="020B0503020204020204" pitchFamily="34" charset="-122"/>
                <a:ea typeface="微软雅黑" panose="020B0503020204020204" pitchFamily="34" charset="-122"/>
                <a:sym typeface="+mn-ea"/>
              </a:rPr>
              <a:t>物质</a:t>
            </a:r>
            <a:r>
              <a:rPr lang="en-US" altLang="zh-CN" sz="2400" dirty="0">
                <a:solidFill>
                  <a:schemeClr val="tx1"/>
                </a:solidFill>
                <a:latin typeface="华文中宋" panose="02010600040101010101" charset="-122"/>
                <a:ea typeface="华文中宋" panose="02010600040101010101" charset="-122"/>
              </a:rPr>
              <a:t>—— </a:t>
            </a:r>
            <a:endParaRPr lang="en-US" altLang="zh-CN" sz="2400" dirty="0">
              <a:solidFill>
                <a:schemeClr val="tx1"/>
              </a:solidFill>
              <a:latin typeface="华文中宋" panose="02010600040101010101" charset="-122"/>
              <a:ea typeface="华文中宋" panose="02010600040101010101" charset="-122"/>
            </a:endParaRPr>
          </a:p>
          <a:p>
            <a:pPr marL="0" indent="0">
              <a:lnSpc>
                <a:spcPct val="200000"/>
              </a:lnSpc>
              <a:buNone/>
            </a:pPr>
            <a:r>
              <a:rPr lang="zh-CN" altLang="en-US" sz="2400" dirty="0">
                <a:solidFill>
                  <a:schemeClr val="tx1"/>
                </a:solidFill>
                <a:latin typeface="华文中宋" panose="02010600040101010101" charset="-122"/>
                <a:ea typeface="华文中宋" panose="02010600040101010101" charset="-122"/>
              </a:rPr>
              <a:t>           </a:t>
            </a:r>
            <a:r>
              <a:rPr lang="zh-CN" altLang="en-US" sz="2400" dirty="0" smtClean="0">
                <a:solidFill>
                  <a:prstClr val="black"/>
                </a:solidFill>
                <a:latin typeface="微软雅黑" panose="020B0503020204020204" pitchFamily="34" charset="-122"/>
                <a:ea typeface="微软雅黑" panose="020B0503020204020204" pitchFamily="34" charset="-122"/>
                <a:sym typeface="+mn-ea"/>
              </a:rPr>
              <a:t>世界的本原</a:t>
            </a:r>
            <a:r>
              <a:rPr lang="zh-CN" altLang="en-US" sz="2400" u="sng" dirty="0">
                <a:solidFill>
                  <a:prstClr val="black"/>
                </a:solidFill>
                <a:latin typeface="微软雅黑" panose="020B0503020204020204" pitchFamily="34" charset="-122"/>
                <a:ea typeface="微软雅黑" panose="020B0503020204020204" pitchFamily="34" charset="-122"/>
                <a:sym typeface="+mn-ea"/>
              </a:rPr>
              <a:t>是</a:t>
            </a:r>
            <a:r>
              <a:rPr lang="zh-CN" altLang="en-US" sz="2400" b="1" u="sng" dirty="0">
                <a:solidFill>
                  <a:srgbClr val="C00000"/>
                </a:solidFill>
                <a:latin typeface="微软雅黑" panose="020B0503020204020204" pitchFamily="34" charset="-122"/>
                <a:ea typeface="微软雅黑" panose="020B0503020204020204" pitchFamily="34" charset="-122"/>
                <a:sym typeface="+mn-ea"/>
              </a:rPr>
              <a:t>意识</a:t>
            </a:r>
            <a:r>
              <a:rPr lang="en-US" altLang="zh-CN" sz="2400" dirty="0">
                <a:solidFill>
                  <a:schemeClr val="tx1"/>
                </a:solidFill>
                <a:latin typeface="华文中宋" panose="02010600040101010101" charset="-122"/>
                <a:ea typeface="华文中宋" panose="02010600040101010101" charset="-122"/>
              </a:rPr>
              <a:t>—— </a:t>
            </a:r>
            <a:endParaRPr lang="en-US" altLang="zh-CN" sz="2400" dirty="0">
              <a:solidFill>
                <a:schemeClr val="tx1"/>
              </a:solidFill>
              <a:latin typeface="华文中宋" panose="02010600040101010101" charset="-122"/>
              <a:ea typeface="华文中宋" panose="02010600040101010101" charset="-122"/>
            </a:endParaRPr>
          </a:p>
          <a:p>
            <a:pPr marL="0" indent="0">
              <a:buNone/>
            </a:pPr>
            <a:endParaRPr lang="en-US" altLang="zh-CN" sz="2400" dirty="0">
              <a:solidFill>
                <a:schemeClr val="tx1"/>
              </a:solidFill>
              <a:latin typeface="华文中宋" panose="02010600040101010101" charset="-122"/>
              <a:ea typeface="华文中宋" panose="02010600040101010101" charset="-122"/>
            </a:endParaRPr>
          </a:p>
          <a:p>
            <a:pPr marL="0" indent="0">
              <a:buNone/>
            </a:pPr>
            <a:endParaRPr lang="zh-CN" altLang="en-US" sz="2400" dirty="0">
              <a:solidFill>
                <a:schemeClr val="bg2">
                  <a:lumMod val="50000"/>
                </a:schemeClr>
              </a:solidFill>
              <a:latin typeface="华文中宋" panose="02010600040101010101" charset="-122"/>
              <a:ea typeface="华文中宋" panose="02010600040101010101" charset="-122"/>
            </a:endParaRPr>
          </a:p>
        </p:txBody>
      </p:sp>
      <p:sp>
        <p:nvSpPr>
          <p:cNvPr id="4" name="文本框 3"/>
          <p:cNvSpPr txBox="1"/>
          <p:nvPr/>
        </p:nvSpPr>
        <p:spPr>
          <a:xfrm>
            <a:off x="5401310" y="3436620"/>
            <a:ext cx="1414780" cy="460375"/>
          </a:xfrm>
          <a:prstGeom prst="rect">
            <a:avLst/>
          </a:prstGeom>
          <a:noFill/>
        </p:spPr>
        <p:txBody>
          <a:bodyPr wrap="square" rtlCol="0">
            <a:spAutoFit/>
          </a:bodyPr>
          <a:lstStyle/>
          <a:p>
            <a:pPr algn="l"/>
            <a:r>
              <a:rPr lang="zh-CN" altLang="en-US" sz="2400">
                <a:solidFill>
                  <a:schemeClr val="tx1"/>
                </a:solidFill>
                <a:latin typeface="华文中宋" panose="02010600040101010101" charset="-122"/>
                <a:ea typeface="华文中宋" panose="02010600040101010101" charset="-122"/>
                <a:sym typeface="+mn-ea"/>
              </a:rPr>
              <a:t>唯物主义</a:t>
            </a:r>
            <a:endParaRPr lang="zh-CN" altLang="en-US" sz="2400">
              <a:solidFill>
                <a:schemeClr val="tx1"/>
              </a:solidFill>
              <a:latin typeface="华文中宋" panose="02010600040101010101" charset="-122"/>
              <a:ea typeface="华文中宋" panose="02010600040101010101" charset="-122"/>
              <a:sym typeface="+mn-ea"/>
            </a:endParaRPr>
          </a:p>
        </p:txBody>
      </p:sp>
      <p:sp>
        <p:nvSpPr>
          <p:cNvPr id="5" name="文本框 4"/>
          <p:cNvSpPr txBox="1"/>
          <p:nvPr/>
        </p:nvSpPr>
        <p:spPr>
          <a:xfrm>
            <a:off x="5401310" y="4325620"/>
            <a:ext cx="1402080" cy="460375"/>
          </a:xfrm>
          <a:prstGeom prst="rect">
            <a:avLst/>
          </a:prstGeom>
          <a:noFill/>
        </p:spPr>
        <p:txBody>
          <a:bodyPr wrap="none" rtlCol="0">
            <a:spAutoFit/>
          </a:bodyPr>
          <a:lstStyle/>
          <a:p>
            <a:pPr algn="l"/>
            <a:r>
              <a:rPr lang="zh-CN" altLang="en-US" sz="2400">
                <a:solidFill>
                  <a:schemeClr val="tx1"/>
                </a:solidFill>
                <a:latin typeface="华文中宋" panose="02010600040101010101" charset="-122"/>
                <a:ea typeface="华文中宋" panose="02010600040101010101" charset="-122"/>
                <a:sym typeface="+mn-ea"/>
              </a:rPr>
              <a:t>唯心主义</a:t>
            </a:r>
            <a:endParaRPr lang="zh-CN" altLang="en-US" sz="2400">
              <a:solidFill>
                <a:schemeClr val="tx1"/>
              </a:solidFill>
              <a:latin typeface="华文中宋" panose="02010600040101010101" charset="-122"/>
              <a:ea typeface="华文中宋" panose="02010600040101010101" charset="-122"/>
              <a:sym typeface="+mn-ea"/>
            </a:endParaRPr>
          </a:p>
        </p:txBody>
      </p:sp>
      <p:sp>
        <p:nvSpPr>
          <p:cNvPr id="6" name="文本框 5"/>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13" name="文本框 12"/>
          <p:cNvSpPr txBox="1"/>
          <p:nvPr/>
        </p:nvSpPr>
        <p:spPr>
          <a:xfrm>
            <a:off x="1334135" y="1312545"/>
            <a:ext cx="5247640" cy="570865"/>
          </a:xfrm>
          <a:prstGeom prst="rect">
            <a:avLst/>
          </a:prstGeom>
          <a:noFill/>
        </p:spPr>
        <p:txBody>
          <a:bodyPr wrap="none" rtlCol="0" anchor="t">
            <a:spAutoFit/>
          </a:bodyPr>
          <a:lstStyle/>
          <a:p>
            <a:pPr>
              <a:lnSpc>
                <a:spcPct val="130000"/>
              </a:lnSpc>
            </a:pPr>
            <a:r>
              <a:rPr lang="en-US" altLang="zh-CN" sz="2400" dirty="0" smtClean="0">
                <a:solidFill>
                  <a:sysClr val="windowText" lastClr="000000"/>
                </a:solidFill>
                <a:latin typeface="方正清刻本悦宋简体" panose="02000000000000000000" pitchFamily="2" charset="-122"/>
                <a:ea typeface="方正清刻本悦宋简体" panose="02000000000000000000" pitchFamily="2" charset="-122"/>
                <a:cs typeface="+mn-ea"/>
                <a:sym typeface="+mn-ea"/>
              </a:rPr>
              <a:t>【</a:t>
            </a:r>
            <a:r>
              <a:rPr lang="zh-CN" altLang="en-US" sz="2400" b="1" dirty="0" smtClean="0">
                <a:solidFill>
                  <a:sysClr val="windowText" lastClr="000000"/>
                </a:solidFill>
                <a:latin typeface="微软雅黑" panose="020B0503020204020204" pitchFamily="34" charset="-122"/>
                <a:ea typeface="微软雅黑" panose="020B0503020204020204" pitchFamily="34" charset="-122"/>
                <a:cs typeface="+mn-ea"/>
                <a:sym typeface="+mn-ea"/>
              </a:rPr>
              <a:t>知识点</a:t>
            </a:r>
            <a:r>
              <a:rPr lang="en-US" altLang="zh-CN" sz="2400" b="1" dirty="0" smtClean="0">
                <a:solidFill>
                  <a:sysClr val="windowText" lastClr="000000"/>
                </a:solidFill>
                <a:latin typeface="微软雅黑" panose="020B0503020204020204" pitchFamily="34" charset="-122"/>
                <a:ea typeface="微软雅黑" panose="020B0503020204020204" pitchFamily="34" charset="-122"/>
                <a:cs typeface="+mn-ea"/>
                <a:sym typeface="+mn-ea"/>
              </a:rPr>
              <a:t>1</a:t>
            </a:r>
            <a:r>
              <a:rPr lang="en-US" altLang="zh-CN" sz="2400" dirty="0" smtClean="0">
                <a:solidFill>
                  <a:sysClr val="windowText" lastClr="000000"/>
                </a:solidFill>
                <a:latin typeface="方正清刻本悦宋简体" panose="02000000000000000000" pitchFamily="2" charset="-122"/>
                <a:ea typeface="方正清刻本悦宋简体" panose="02000000000000000000" pitchFamily="2" charset="-122"/>
                <a:cs typeface="+mn-ea"/>
                <a:sym typeface="+mn-ea"/>
              </a:rPr>
              <a:t>】</a:t>
            </a:r>
            <a:r>
              <a:rPr lang="zh-CN" altLang="en-US" sz="2400" dirty="0" smtClean="0">
                <a:solidFill>
                  <a:sysClr val="windowText" lastClr="000000"/>
                </a:solidFill>
                <a:latin typeface="方正清刻本悦宋简体" panose="02000000000000000000" pitchFamily="2" charset="-122"/>
                <a:ea typeface="方正清刻本悦宋简体" panose="02000000000000000000" pitchFamily="2" charset="-122"/>
                <a:cs typeface="+mn-ea"/>
                <a:sym typeface="+mn-ea"/>
              </a:rPr>
              <a:t>哲学的基本问题（选择）</a:t>
            </a:r>
            <a:endParaRPr lang="zh-CN" altLang="en-US" sz="1400" dirty="0" smtClean="0">
              <a:latin typeface="Arial" panose="020B0604020202020204" pitchFamily="34" charset="0"/>
              <a:ea typeface="微软雅黑" panose="020B0503020204020204" pitchFamily="34" charset="-122"/>
            </a:endParaRPr>
          </a:p>
        </p:txBody>
      </p:sp>
      <p:sp>
        <p:nvSpPr>
          <p:cNvPr id="7" name="圆角矩形 6"/>
          <p:cNvSpPr/>
          <p:nvPr/>
        </p:nvSpPr>
        <p:spPr>
          <a:xfrm>
            <a:off x="6960096" y="3717607"/>
            <a:ext cx="3633470" cy="7766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意识和物质哪个是世界的本原？</a:t>
            </a:r>
            <a:endParaRPr lang="zh-CN" altLang="en-US"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即</a:t>
            </a:r>
            <a:r>
              <a:rPr lang="zh-CN" altLang="en-US" sz="2000" u="sng" dirty="0">
                <a:solidFill>
                  <a:srgbClr val="FF0000"/>
                </a:solidFill>
                <a:latin typeface="微软雅黑" panose="020B0503020204020204" pitchFamily="34" charset="-122"/>
                <a:ea typeface="微软雅黑" panose="020B0503020204020204" pitchFamily="34" charset="-122"/>
              </a:rPr>
              <a:t>第一性</a:t>
            </a:r>
            <a:r>
              <a:rPr lang="zh-CN" altLang="en-US" sz="2000" dirty="0">
                <a:latin typeface="微软雅黑" panose="020B0503020204020204" pitchFamily="34" charset="-122"/>
                <a:ea typeface="微软雅黑" panose="020B0503020204020204" pitchFamily="34" charset="-122"/>
              </a:rPr>
              <a:t>问题。</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64335" y="1582420"/>
            <a:ext cx="9061450" cy="2613660"/>
          </a:xfrm>
        </p:spPr>
        <p:txBody>
          <a:bodyPr>
            <a:normAutofit/>
          </a:bodyPr>
          <a:lstStyle/>
          <a:p>
            <a:pPr marL="0" indent="0">
              <a:lnSpc>
                <a:spcPct val="200000"/>
              </a:lnSpc>
              <a:buNone/>
            </a:pPr>
            <a:r>
              <a:rPr lang="zh-CN" altLang="en-US" sz="3600" dirty="0">
                <a:latin typeface="华文中宋" panose="02010600040101010101" charset="-122"/>
                <a:ea typeface="华文中宋" panose="02010600040101010101" charset="-122"/>
              </a:rPr>
              <a:t>唯物 </a:t>
            </a:r>
            <a:r>
              <a:rPr lang="en-US" altLang="zh-CN" sz="3600" dirty="0">
                <a:latin typeface="华文中宋" panose="02010600040101010101" charset="-122"/>
                <a:ea typeface="华文中宋" panose="02010600040101010101" charset="-122"/>
              </a:rPr>
              <a:t>/ </a:t>
            </a:r>
            <a:r>
              <a:rPr lang="zh-CN" altLang="en-US" sz="3600" dirty="0">
                <a:latin typeface="华文中宋" panose="02010600040101010101" charset="-122"/>
                <a:ea typeface="华文中宋" panose="02010600040101010101" charset="-122"/>
              </a:rPr>
              <a:t>唯心                 （        ）</a:t>
            </a:r>
            <a:endParaRPr lang="en-US" altLang="zh-CN" sz="3600" dirty="0">
              <a:latin typeface="华文中宋" panose="02010600040101010101" charset="-122"/>
              <a:ea typeface="华文中宋" panose="02010600040101010101" charset="-122"/>
            </a:endParaRPr>
          </a:p>
          <a:p>
            <a:pPr marL="0" indent="0">
              <a:lnSpc>
                <a:spcPct val="200000"/>
              </a:lnSpc>
              <a:buNone/>
            </a:pPr>
            <a:r>
              <a:rPr lang="zh-CN" altLang="en-US" sz="3600" dirty="0">
                <a:latin typeface="华文中宋" panose="02010600040101010101" charset="-122"/>
                <a:ea typeface="华文中宋" panose="02010600040101010101" charset="-122"/>
              </a:rPr>
              <a:t>唯物 </a:t>
            </a:r>
            <a:r>
              <a:rPr lang="en-US" altLang="zh-CN" sz="3600" dirty="0">
                <a:latin typeface="华文中宋" panose="02010600040101010101" charset="-122"/>
                <a:ea typeface="华文中宋" panose="02010600040101010101" charset="-122"/>
              </a:rPr>
              <a:t>+ </a:t>
            </a:r>
            <a:r>
              <a:rPr lang="zh-CN" altLang="en-US" sz="3600" dirty="0">
                <a:latin typeface="华文中宋" panose="02010600040101010101" charset="-122"/>
                <a:ea typeface="华文中宋" panose="02010600040101010101" charset="-122"/>
              </a:rPr>
              <a:t>唯心                 </a:t>
            </a:r>
            <a:r>
              <a:rPr lang="zh-CN" altLang="en-US" sz="3600">
                <a:latin typeface="华文中宋" panose="02010600040101010101" charset="-122"/>
                <a:ea typeface="华文中宋" panose="02010600040101010101" charset="-122"/>
                <a:sym typeface="+mn-ea"/>
              </a:rPr>
              <a:t>（       ）</a:t>
            </a:r>
            <a:endParaRPr lang="zh-CN" altLang="en-US" sz="3600" dirty="0">
              <a:latin typeface="华文中宋" panose="02010600040101010101" charset="-122"/>
              <a:ea typeface="华文中宋" panose="02010600040101010101" charset="-122"/>
            </a:endParaRPr>
          </a:p>
        </p:txBody>
      </p:sp>
      <p:sp>
        <p:nvSpPr>
          <p:cNvPr id="5" name="文本框 4"/>
          <p:cNvSpPr txBox="1"/>
          <p:nvPr/>
        </p:nvSpPr>
        <p:spPr>
          <a:xfrm>
            <a:off x="1334135" y="90805"/>
            <a:ext cx="7960360" cy="1491615"/>
          </a:xfrm>
          <a:prstGeom prst="rect">
            <a:avLst/>
          </a:prstGeom>
          <a:noFill/>
        </p:spPr>
        <p:txBody>
          <a:bodyPr wrap="square" rtlCol="0">
            <a:spAutoFit/>
          </a:bodyPr>
          <a:lstStyle/>
          <a:p>
            <a:pPr algn="l" defTabSz="914400">
              <a:lnSpc>
                <a:spcPct val="200000"/>
              </a:lnSpc>
            </a:pPr>
            <a:r>
              <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rPr>
              <a:t>第一节     物质世界和实践</a:t>
            </a:r>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a:p>
            <a:endParaRPr lang="zh-CN" altLang="en-US" sz="3600" b="1" dirty="0" smtClean="0">
              <a:solidFill>
                <a:schemeClr val="tx1">
                  <a:lumMod val="50000"/>
                </a:schemeClr>
              </a:solidFill>
              <a:latin typeface="方正清刻本悦宋简体" panose="02000000000000000000" pitchFamily="2" charset="-122"/>
              <a:ea typeface="方正清刻本悦宋简体" panose="02000000000000000000" pitchFamily="2" charset="-122"/>
              <a:sym typeface="+mn-ea"/>
            </a:endParaRPr>
          </a:p>
        </p:txBody>
      </p:sp>
      <p:sp>
        <p:nvSpPr>
          <p:cNvPr id="7" name="矩形 6"/>
          <p:cNvSpPr/>
          <p:nvPr/>
        </p:nvSpPr>
        <p:spPr>
          <a:xfrm>
            <a:off x="1664449" y="2482671"/>
            <a:ext cx="3647152" cy="369332"/>
          </a:xfrm>
          <a:prstGeom prst="rect">
            <a:avLst/>
          </a:prstGeom>
        </p:spPr>
        <p:txBody>
          <a:bodyPr wrap="none">
            <a:spAutoFit/>
          </a:bodyPr>
          <a:p>
            <a:r>
              <a:rPr lang="zh-CN" altLang="en-US" sz="1800" b="1" dirty="0" smtClean="0">
                <a:solidFill>
                  <a:srgbClr val="C00000"/>
                </a:solidFill>
                <a:latin typeface="微软雅黑" panose="020B0503020204020204" pitchFamily="34" charset="-122"/>
                <a:ea typeface="微软雅黑" panose="020B0503020204020204" pitchFamily="34" charset="-122"/>
              </a:rPr>
              <a:t>本原只有一个，要么物质要么意识</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6815326" y="2482654"/>
            <a:ext cx="2236510" cy="400110"/>
          </a:xfrm>
          <a:prstGeom prst="rect">
            <a:avLst/>
          </a:prstGeom>
        </p:spPr>
        <p:txBody>
          <a:bodyPr wrap="none">
            <a:spAutoFit/>
          </a:bodyPr>
          <a:p>
            <a:r>
              <a:rPr lang="zh-CN" altLang="en-US" sz="2000" b="1" dirty="0">
                <a:solidFill>
                  <a:srgbClr val="C00000"/>
                </a:solidFill>
                <a:latin typeface="微软雅黑" panose="020B0503020204020204" pitchFamily="34" charset="-122"/>
                <a:ea typeface="微软雅黑" panose="020B0503020204020204" pitchFamily="34" charset="-122"/>
              </a:rPr>
              <a:t>承认</a:t>
            </a:r>
            <a:r>
              <a:rPr lang="zh-CN" altLang="en-US" sz="2000" b="1" dirty="0" smtClean="0">
                <a:solidFill>
                  <a:srgbClr val="C00000"/>
                </a:solidFill>
                <a:latin typeface="微软雅黑" panose="020B0503020204020204" pitchFamily="34" charset="-122"/>
                <a:ea typeface="微软雅黑" panose="020B0503020204020204" pitchFamily="34" charset="-122"/>
              </a:rPr>
              <a:t>世界</a:t>
            </a:r>
            <a:r>
              <a:rPr lang="zh-CN" altLang="en-US" sz="2000" b="1" dirty="0">
                <a:solidFill>
                  <a:srgbClr val="C00000"/>
                </a:solidFill>
                <a:latin typeface="微软雅黑" panose="020B0503020204020204" pitchFamily="34" charset="-122"/>
                <a:ea typeface="微软雅黑" panose="020B0503020204020204" pitchFamily="34" charset="-122"/>
              </a:rPr>
              <a:t>的统一性</a:t>
            </a:r>
            <a:endParaRPr lang="zh-CN" altLang="en-US" dirty="0"/>
          </a:p>
        </p:txBody>
      </p:sp>
      <p:sp>
        <p:nvSpPr>
          <p:cNvPr id="6" name="矩形 5"/>
          <p:cNvSpPr/>
          <p:nvPr/>
        </p:nvSpPr>
        <p:spPr>
          <a:xfrm>
            <a:off x="1763400" y="3734587"/>
            <a:ext cx="2262158" cy="369332"/>
          </a:xfrm>
          <a:prstGeom prst="rect">
            <a:avLst/>
          </a:prstGeom>
        </p:spPr>
        <p:txBody>
          <a:bodyPr wrap="none">
            <a:spAutoFit/>
          </a:bodyPr>
          <a:p>
            <a:r>
              <a:rPr lang="zh-CN" altLang="en-US" sz="1800" b="1" dirty="0">
                <a:solidFill>
                  <a:srgbClr val="C00000"/>
                </a:solidFill>
                <a:latin typeface="微软雅黑" panose="020B0503020204020204" pitchFamily="34" charset="-122"/>
                <a:ea typeface="微软雅黑" panose="020B0503020204020204" pitchFamily="34" charset="-122"/>
              </a:rPr>
              <a:t>物质和意识都是本原</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2" name="矩形 1"/>
          <p:cNvSpPr/>
          <p:nvPr/>
        </p:nvSpPr>
        <p:spPr>
          <a:xfrm>
            <a:off x="6815455" y="3735705"/>
            <a:ext cx="3416935" cy="368300"/>
          </a:xfrm>
          <a:prstGeom prst="rect">
            <a:avLst/>
          </a:prstGeom>
        </p:spPr>
        <p:txBody>
          <a:bodyPr wrap="square">
            <a:spAutoFit/>
          </a:bodyPr>
          <a:p>
            <a:r>
              <a:rPr lang="zh-CN" altLang="en-US" sz="1800" b="1" dirty="0">
                <a:solidFill>
                  <a:srgbClr val="C00000"/>
                </a:solidFill>
                <a:latin typeface="微软雅黑" panose="020B0503020204020204" pitchFamily="34" charset="-122"/>
                <a:ea typeface="微软雅黑" panose="020B0503020204020204" pitchFamily="34" charset="-122"/>
              </a:rPr>
              <a:t>否认世界的统一性，就是二元论</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2*f*1"/>
  <p:tag name="KSO_WM_UNIT_CLEAR" val="1"/>
  <p:tag name="KSO_WM_UNIT_LAYERLEVEL" val="1"/>
  <p:tag name="KSO_WM_UNIT_VALUE" val="408"/>
  <p:tag name="KSO_WM_UNIT_HIGHLIGHT" val="0"/>
  <p:tag name="KSO_WM_UNIT_COMPATIBLE" val="0"/>
  <p:tag name="KSO_WM_UNIT_PRESET_TEXT_INDEX" val="5"/>
  <p:tag name="KSO_WM_UNIT_PRESET_TEXT_LEN" val="232"/>
</p:tagLst>
</file>

<file path=ppt/tags/tag10.xml><?xml version="1.0" encoding="utf-8"?>
<p:tagLst xmlns:p="http://schemas.openxmlformats.org/presentationml/2006/main">
  <p:tag name="KSO_WM_BEAUTIFY_FLAG" val="#wm#"/>
  <p:tag name="KSO_WM_TEMPLATE_CATEGORY" val="custom"/>
  <p:tag name="KSO_WM_TEMPLATE_INDEX" val="160110"/>
</p:tagLst>
</file>

<file path=ppt/tags/tag100.xml><?xml version="1.0" encoding="utf-8"?>
<p:tagLst xmlns:p="http://schemas.openxmlformats.org/presentationml/2006/main">
  <p:tag name="KSO_WM_BEAUTIFY_FLAG" val="#wm#"/>
  <p:tag name="KSO_WM_TEMPLATE_CATEGORY" val="custom"/>
  <p:tag name="KSO_WM_TEMPLATE_INDEX" val="160110"/>
</p:tagLst>
</file>

<file path=ppt/tags/tag101.xml><?xml version="1.0" encoding="utf-8"?>
<p:tagLst xmlns:p="http://schemas.openxmlformats.org/presentationml/2006/main">
  <p:tag name="KSO_WM_BEAUTIFY_FLAG" val="#wm#"/>
  <p:tag name="KSO_WM_TEMPLATE_CATEGORY" val="custom"/>
  <p:tag name="KSO_WM_TEMPLATE_INDEX" val="160110"/>
</p:tagLst>
</file>

<file path=ppt/tags/tag102.xml><?xml version="1.0" encoding="utf-8"?>
<p:tagLst xmlns:p="http://schemas.openxmlformats.org/presentationml/2006/main">
  <p:tag name="KSO_WM_BEAUTIFY_FLAG" val="#wm#"/>
  <p:tag name="KSO_WM_TEMPLATE_CATEGORY" val="custom"/>
  <p:tag name="KSO_WM_TEMPLATE_INDEX" val="160110"/>
</p:tagLst>
</file>

<file path=ppt/tags/tag103.xml><?xml version="1.0" encoding="utf-8"?>
<p:tagLst xmlns:p="http://schemas.openxmlformats.org/presentationml/2006/main">
  <p:tag name="KSO_WM_BEAUTIFY_FLAG" val="#wm#"/>
  <p:tag name="KSO_WM_TEMPLATE_CATEGORY" val="custom"/>
  <p:tag name="KSO_WM_TEMPLATE_INDEX" val="160110"/>
</p:tagLst>
</file>

<file path=ppt/tags/tag104.xml><?xml version="1.0" encoding="utf-8"?>
<p:tagLst xmlns:p="http://schemas.openxmlformats.org/presentationml/2006/main">
  <p:tag name="KSO_WM_BEAUTIFY_FLAG" val="#wm#"/>
  <p:tag name="KSO_WM_TEMPLATE_CATEGORY" val="custom"/>
  <p:tag name="KSO_WM_TEMPLATE_INDEX" val="160110"/>
</p:tagLst>
</file>

<file path=ppt/tags/tag105.xml><?xml version="1.0" encoding="utf-8"?>
<p:tagLst xmlns:p="http://schemas.openxmlformats.org/presentationml/2006/main">
  <p:tag name="KSO_WM_BEAUTIFY_FLAG" val="#wm#"/>
  <p:tag name="KSO_WM_TEMPLATE_CATEGORY" val="custom"/>
  <p:tag name="KSO_WM_TEMPLATE_INDEX" val="160110"/>
</p:tagLst>
</file>

<file path=ppt/tags/tag106.xml><?xml version="1.0" encoding="utf-8"?>
<p:tagLst xmlns:p="http://schemas.openxmlformats.org/presentationml/2006/main">
  <p:tag name="KSO_WM_BEAUTIFY_FLAG" val="#wm#"/>
  <p:tag name="KSO_WM_TEMPLATE_CATEGORY" val="custom"/>
  <p:tag name="KSO_WM_TEMPLATE_INDEX" val="160110"/>
</p:tagLst>
</file>

<file path=ppt/tags/tag107.xml><?xml version="1.0" encoding="utf-8"?>
<p:tagLst xmlns:p="http://schemas.openxmlformats.org/presentationml/2006/main">
  <p:tag name="KSO_WM_BEAUTIFY_FLAG" val="#wm#"/>
  <p:tag name="KSO_WM_TEMPLATE_CATEGORY" val="custom"/>
  <p:tag name="KSO_WM_TEMPLATE_INDEX" val="160110"/>
</p:tagLst>
</file>

<file path=ppt/tags/tag108.xml><?xml version="1.0" encoding="utf-8"?>
<p:tagLst xmlns:p="http://schemas.openxmlformats.org/presentationml/2006/main">
  <p:tag name="KSO_WM_BEAUTIFY_FLAG" val="#wm#"/>
  <p:tag name="KSO_WM_TEMPLATE_CATEGORY" val="custom"/>
  <p:tag name="KSO_WM_TEMPLATE_INDEX" val="160110"/>
</p:tagLst>
</file>

<file path=ppt/tags/tag109.xml><?xml version="1.0" encoding="utf-8"?>
<p:tagLst xmlns:p="http://schemas.openxmlformats.org/presentationml/2006/main">
  <p:tag name="KSO_WM_BEAUTIFY_FLAG" val="#wm#"/>
  <p:tag name="KSO_WM_TEMPLATE_CATEGORY" val="custom"/>
  <p:tag name="KSO_WM_TEMPLATE_INDEX" val="160110"/>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144"/>
  <p:tag name="KSO_WM_UNIT_TYPE" val="m_h_f"/>
  <p:tag name="KSO_WM_UNIT_INDEX" val="1_1_1"/>
  <p:tag name="KSO_WM_UNIT_ID" val="custom160144_15*m_h_f*1_1_1"/>
  <p:tag name="KSO_WM_UNIT_CLEAR" val="1"/>
  <p:tag name="KSO_WM_UNIT_LAYERLEVEL" val="1_1_1"/>
  <p:tag name="KSO_WM_UNIT_VALUE" val="56"/>
  <p:tag name="KSO_WM_UNIT_HIGHLIGHT" val="0"/>
  <p:tag name="KSO_WM_UNIT_COMPATIBLE" val="0"/>
  <p:tag name="KSO_WM_UNIT_PRESET_TEXT_INDEX" val="4"/>
  <p:tag name="KSO_WM_UNIT_PRESET_TEXT_LEN" val="57"/>
  <p:tag name="KSO_WM_DIAGRAM_GROUP_CODE" val="m1-1"/>
</p:tagLst>
</file>

<file path=ppt/tags/tag110.xml><?xml version="1.0" encoding="utf-8"?>
<p:tagLst xmlns:p="http://schemas.openxmlformats.org/presentationml/2006/main">
  <p:tag name="KSO_WM_BEAUTIFY_FLAG" val="#wm#"/>
  <p:tag name="KSO_WM_TEMPLATE_CATEGORY" val="custom"/>
  <p:tag name="KSO_WM_TEMPLATE_INDEX" val="160110"/>
</p:tagLst>
</file>

<file path=ppt/tags/tag111.xml><?xml version="1.0" encoding="utf-8"?>
<p:tagLst xmlns:p="http://schemas.openxmlformats.org/presentationml/2006/main">
  <p:tag name="KSO_WM_BEAUTIFY_FLAG" val="#wm#"/>
  <p:tag name="KSO_WM_TEMPLATE_CATEGORY" val="custom"/>
  <p:tag name="KSO_WM_TEMPLATE_INDEX" val="160110"/>
</p:tagLst>
</file>

<file path=ppt/tags/tag112.xml><?xml version="1.0" encoding="utf-8"?>
<p:tagLst xmlns:p="http://schemas.openxmlformats.org/presentationml/2006/main">
  <p:tag name="KSO_WM_BEAUTIFY_FLAG" val="#wm#"/>
  <p:tag name="KSO_WM_TEMPLATE_CATEGORY" val="custom"/>
  <p:tag name="KSO_WM_TEMPLATE_INDEX" val="160110"/>
</p:tagLst>
</file>

<file path=ppt/tags/tag113.xml><?xml version="1.0" encoding="utf-8"?>
<p:tagLst xmlns:p="http://schemas.openxmlformats.org/presentationml/2006/main">
  <p:tag name="KSO_WM_BEAUTIFY_FLAG" val="#wm#"/>
  <p:tag name="KSO_WM_TEMPLATE_CATEGORY" val="custom"/>
  <p:tag name="KSO_WM_TEMPLATE_INDEX" val="160110"/>
</p:tagLst>
</file>

<file path=ppt/tags/tag114.xml><?xml version="1.0" encoding="utf-8"?>
<p:tagLst xmlns:p="http://schemas.openxmlformats.org/presentationml/2006/main">
  <p:tag name="KSO_WM_BEAUTIFY_FLAG" val="#wm#"/>
  <p:tag name="KSO_WM_TEMPLATE_CATEGORY" val="custom"/>
  <p:tag name="KSO_WM_TEMPLATE_INDEX" val="160110"/>
</p:tagLst>
</file>

<file path=ppt/tags/tag115.xml><?xml version="1.0" encoding="utf-8"?>
<p:tagLst xmlns:p="http://schemas.openxmlformats.org/presentationml/2006/main">
  <p:tag name="KSO_WM_BEAUTIFY_FLAG" val="#wm#"/>
  <p:tag name="KSO_WM_TEMPLATE_CATEGORY" val="custom"/>
  <p:tag name="KSO_WM_TEMPLATE_INDEX" val="160110"/>
</p:tagLst>
</file>

<file path=ppt/tags/tag116.xml><?xml version="1.0" encoding="utf-8"?>
<p:tagLst xmlns:p="http://schemas.openxmlformats.org/presentationml/2006/main">
  <p:tag name="KSO_WM_BEAUTIFY_FLAG" val="#wm#"/>
  <p:tag name="KSO_WM_TEMPLATE_CATEGORY" val="custom"/>
  <p:tag name="KSO_WM_TEMPLATE_INDEX" val="160110"/>
</p:tagLst>
</file>

<file path=ppt/tags/tag117.xml><?xml version="1.0" encoding="utf-8"?>
<p:tagLst xmlns:p="http://schemas.openxmlformats.org/presentationml/2006/main">
  <p:tag name="KSO_WM_BEAUTIFY_FLAG" val="#wm#"/>
  <p:tag name="KSO_WM_TEMPLATE_CATEGORY" val="custom"/>
  <p:tag name="KSO_WM_TEMPLATE_INDEX" val="160110"/>
</p:tagLst>
</file>

<file path=ppt/tags/tag118.xml><?xml version="1.0" encoding="utf-8"?>
<p:tagLst xmlns:p="http://schemas.openxmlformats.org/presentationml/2006/main">
  <p:tag name="KSO_WM_BEAUTIFY_FLAG" val="#wm#"/>
  <p:tag name="KSO_WM_TEMPLATE_CATEGORY" val="custom"/>
  <p:tag name="KSO_WM_TEMPLATE_INDEX" val="160110"/>
</p:tagLst>
</file>

<file path=ppt/tags/tag119.xml><?xml version="1.0" encoding="utf-8"?>
<p:tagLst xmlns:p="http://schemas.openxmlformats.org/presentationml/2006/main">
  <p:tag name="KSO_WM_BEAUTIFY_FLAG" val="#wm#"/>
  <p:tag name="KSO_WM_TEMPLATE_CATEGORY" val="custom"/>
  <p:tag name="KSO_WM_TEMPLATE_INDEX" val="160110"/>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144"/>
  <p:tag name="KSO_WM_UNIT_TYPE" val="m_i"/>
  <p:tag name="KSO_WM_UNIT_INDEX" val="1_1"/>
  <p:tag name="KSO_WM_UNIT_ID" val="custom160144_15*m_i*1_1"/>
  <p:tag name="KSO_WM_UNIT_CLEAR" val="1"/>
  <p:tag name="KSO_WM_UNIT_LAYERLEVEL" val="1_1"/>
  <p:tag name="KSO_WM_DIAGRAM_GROUP_CODE" val="m1-1"/>
</p:tagLst>
</file>

<file path=ppt/tags/tag120.xml><?xml version="1.0" encoding="utf-8"?>
<p:tagLst xmlns:p="http://schemas.openxmlformats.org/presentationml/2006/main">
  <p:tag name="KSO_WM_BEAUTIFY_FLAG" val="#wm#"/>
  <p:tag name="KSO_WM_TEMPLATE_CATEGORY" val="custom"/>
  <p:tag name="KSO_WM_TEMPLATE_INDEX" val="160110"/>
</p:tagLst>
</file>

<file path=ppt/tags/tag121.xml><?xml version="1.0" encoding="utf-8"?>
<p:tagLst xmlns:p="http://schemas.openxmlformats.org/presentationml/2006/main">
  <p:tag name="KSO_WM_BEAUTIFY_FLAG" val="#wm#"/>
  <p:tag name="KSO_WM_TEMPLATE_CATEGORY" val="custom"/>
  <p:tag name="KSO_WM_TEMPLATE_INDEX" val="160110"/>
</p:tagLst>
</file>

<file path=ppt/tags/tag122.xml><?xml version="1.0" encoding="utf-8"?>
<p:tagLst xmlns:p="http://schemas.openxmlformats.org/presentationml/2006/main">
  <p:tag name="KSO_WM_BEAUTIFY_FLAG" val="#wm#"/>
  <p:tag name="KSO_WM_TEMPLATE_CATEGORY" val="custom"/>
  <p:tag name="KSO_WM_TEMPLATE_INDEX" val="160110"/>
</p:tagLst>
</file>

<file path=ppt/tags/tag123.xml><?xml version="1.0" encoding="utf-8"?>
<p:tagLst xmlns:p="http://schemas.openxmlformats.org/presentationml/2006/main">
  <p:tag name="KSO_WM_BEAUTIFY_FLAG" val="#wm#"/>
  <p:tag name="KSO_WM_TEMPLATE_CATEGORY" val="custom"/>
  <p:tag name="KSO_WM_TEMPLATE_INDEX" val="160110"/>
</p:tagLst>
</file>

<file path=ppt/tags/tag124.xml><?xml version="1.0" encoding="utf-8"?>
<p:tagLst xmlns:p="http://schemas.openxmlformats.org/presentationml/2006/main">
  <p:tag name="KSO_WM_BEAUTIFY_FLAG" val="#wm#"/>
  <p:tag name="KSO_WM_TEMPLATE_CATEGORY" val="custom"/>
  <p:tag name="KSO_WM_TEMPLATE_INDEX" val="160110"/>
</p:tagLst>
</file>

<file path=ppt/tags/tag125.xml><?xml version="1.0" encoding="utf-8"?>
<p:tagLst xmlns:p="http://schemas.openxmlformats.org/presentationml/2006/main">
  <p:tag name="KSO_WM_BEAUTIFY_FLAG" val="#wm#"/>
  <p:tag name="KSO_WM_TEMPLATE_CATEGORY" val="custom"/>
  <p:tag name="KSO_WM_TEMPLATE_INDEX" val="160110"/>
</p:tagLst>
</file>

<file path=ppt/tags/tag126.xml><?xml version="1.0" encoding="utf-8"?>
<p:tagLst xmlns:p="http://schemas.openxmlformats.org/presentationml/2006/main">
  <p:tag name="KSO_WM_BEAUTIFY_FLAG" val="#wm#"/>
  <p:tag name="KSO_WM_TEMPLATE_CATEGORY" val="custom"/>
  <p:tag name="KSO_WM_TEMPLATE_INDEX" val="160110"/>
</p:tagLst>
</file>

<file path=ppt/tags/tag127.xml><?xml version="1.0" encoding="utf-8"?>
<p:tagLst xmlns:p="http://schemas.openxmlformats.org/presentationml/2006/main">
  <p:tag name="KSO_WM_BEAUTIFY_FLAG" val="#wm#"/>
  <p:tag name="KSO_WM_TEMPLATE_CATEGORY" val="custom"/>
  <p:tag name="KSO_WM_TEMPLATE_INDEX" val="160110"/>
</p:tagLst>
</file>

<file path=ppt/tags/tag128.xml><?xml version="1.0" encoding="utf-8"?>
<p:tagLst xmlns:p="http://schemas.openxmlformats.org/presentationml/2006/main">
  <p:tag name="KSO_WM_BEAUTIFY_FLAG" val="#wm#"/>
  <p:tag name="KSO_WM_TEMPLATE_CATEGORY" val="custom"/>
  <p:tag name="KSO_WM_TEMPLATE_INDEX" val="160110"/>
</p:tagLst>
</file>

<file path=ppt/tags/tag129.xml><?xml version="1.0" encoding="utf-8"?>
<p:tagLst xmlns:p="http://schemas.openxmlformats.org/presentationml/2006/main">
  <p:tag name="KSO_WM_BEAUTIFY_FLAG" val="#wm#"/>
  <p:tag name="KSO_WM_TEMPLATE_CATEGORY" val="custom"/>
  <p:tag name="KSO_WM_TEMPLATE_INDEX" val="160110"/>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144"/>
  <p:tag name="KSO_WM_UNIT_TYPE" val="m_i"/>
  <p:tag name="KSO_WM_UNIT_INDEX" val="1_2"/>
  <p:tag name="KSO_WM_UNIT_ID" val="custom160144_15*m_i*1_2"/>
  <p:tag name="KSO_WM_UNIT_CLEAR" val="1"/>
  <p:tag name="KSO_WM_UNIT_LAYERLEVEL" val="1_1"/>
  <p:tag name="KSO_WM_DIAGRAM_GROUP_CODE" val="m1-1"/>
</p:tagLst>
</file>

<file path=ppt/tags/tag130.xml><?xml version="1.0" encoding="utf-8"?>
<p:tagLst xmlns:p="http://schemas.openxmlformats.org/presentationml/2006/main">
  <p:tag name="KSO_WM_BEAUTIFY_FLAG" val="#wm#"/>
  <p:tag name="KSO_WM_TEMPLATE_CATEGORY" val="custom"/>
  <p:tag name="KSO_WM_TEMPLATE_INDEX" val="160110"/>
</p:tagLst>
</file>

<file path=ppt/tags/tag131.xml><?xml version="1.0" encoding="utf-8"?>
<p:tagLst xmlns:p="http://schemas.openxmlformats.org/presentationml/2006/main">
  <p:tag name="KSO_WM_BEAUTIFY_FLAG" val="#wm#"/>
  <p:tag name="KSO_WM_TEMPLATE_CATEGORY" val="custom"/>
  <p:tag name="KSO_WM_TEMPLATE_INDEX" val="160110"/>
</p:tagLst>
</file>

<file path=ppt/tags/tag132.xml><?xml version="1.0" encoding="utf-8"?>
<p:tagLst xmlns:p="http://schemas.openxmlformats.org/presentationml/2006/main">
  <p:tag name="KSO_WM_BEAUTIFY_FLAG" val="#wm#"/>
  <p:tag name="KSO_WM_TEMPLATE_CATEGORY" val="custom"/>
  <p:tag name="KSO_WM_TEMPLATE_INDEX" val="160110"/>
</p:tagLst>
</file>

<file path=ppt/tags/tag133.xml><?xml version="1.0" encoding="utf-8"?>
<p:tagLst xmlns:p="http://schemas.openxmlformats.org/presentationml/2006/main">
  <p:tag name="KSO_WM_BEAUTIFY_FLAG" val="#wm#"/>
  <p:tag name="KSO_WM_TEMPLATE_CATEGORY" val="custom"/>
  <p:tag name="KSO_WM_TEMPLATE_INDEX" val="160110"/>
</p:tagLst>
</file>

<file path=ppt/tags/tag134.xml><?xml version="1.0" encoding="utf-8"?>
<p:tagLst xmlns:p="http://schemas.openxmlformats.org/presentationml/2006/main">
  <p:tag name="KSO_WM_BEAUTIFY_FLAG" val="#wm#"/>
  <p:tag name="KSO_WM_TEMPLATE_CATEGORY" val="custom"/>
  <p:tag name="KSO_WM_TEMPLATE_INDEX" val="160110"/>
</p:tagLst>
</file>

<file path=ppt/tags/tag135.xml><?xml version="1.0" encoding="utf-8"?>
<p:tagLst xmlns:p="http://schemas.openxmlformats.org/presentationml/2006/main">
  <p:tag name="KSO_WM_BEAUTIFY_FLAG" val="#wm#"/>
  <p:tag name="KSO_WM_TEMPLATE_CATEGORY" val="custom"/>
  <p:tag name="KSO_WM_TEMPLATE_INDEX" val="160110"/>
</p:tagLst>
</file>

<file path=ppt/tags/tag136.xml><?xml version="1.0" encoding="utf-8"?>
<p:tagLst xmlns:p="http://schemas.openxmlformats.org/presentationml/2006/main">
  <p:tag name="KSO_WM_BEAUTIFY_FLAG" val="#wm#"/>
  <p:tag name="KSO_WM_TEMPLATE_CATEGORY" val="custom"/>
  <p:tag name="KSO_WM_TEMPLATE_INDEX" val="160110"/>
</p:tagLst>
</file>

<file path=ppt/tags/tag137.xml><?xml version="1.0" encoding="utf-8"?>
<p:tagLst xmlns:p="http://schemas.openxmlformats.org/presentationml/2006/main">
  <p:tag name="KSO_WM_BEAUTIFY_FLAG" val="#wm#"/>
  <p:tag name="KSO_WM_TEMPLATE_CATEGORY" val="custom"/>
  <p:tag name="KSO_WM_TEMPLATE_INDEX" val="160110"/>
</p:tagLst>
</file>

<file path=ppt/tags/tag138.xml><?xml version="1.0" encoding="utf-8"?>
<p:tagLst xmlns:p="http://schemas.openxmlformats.org/presentationml/2006/main">
  <p:tag name="KSO_WM_BEAUTIFY_FLAG" val="#wm#"/>
  <p:tag name="KSO_WM_TEMPLATE_CATEGORY" val="custom"/>
  <p:tag name="KSO_WM_TEMPLATE_INDEX" val="160110"/>
</p:tagLst>
</file>

<file path=ppt/tags/tag139.xml><?xml version="1.0" encoding="utf-8"?>
<p:tagLst xmlns:p="http://schemas.openxmlformats.org/presentationml/2006/main">
  <p:tag name="KSO_WM_BEAUTIFY_FLAG" val="#wm#"/>
  <p:tag name="KSO_WM_TEMPLATE_CATEGORY" val="custom"/>
  <p:tag name="KSO_WM_TEMPLATE_INDEX" val="160110"/>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144"/>
  <p:tag name="KSO_WM_UNIT_TYPE" val="m_i"/>
  <p:tag name="KSO_WM_UNIT_INDEX" val="1_3"/>
  <p:tag name="KSO_WM_UNIT_ID" val="custom160144_15*m_i*1_3"/>
  <p:tag name="KSO_WM_UNIT_CLEAR" val="1"/>
  <p:tag name="KSO_WM_UNIT_LAYERLEVEL" val="1_1"/>
  <p:tag name="KSO_WM_DIAGRAM_GROUP_CODE" val="m1-1"/>
</p:tagLst>
</file>

<file path=ppt/tags/tag140.xml><?xml version="1.0" encoding="utf-8"?>
<p:tagLst xmlns:p="http://schemas.openxmlformats.org/presentationml/2006/main">
  <p:tag name="KSO_WM_BEAUTIFY_FLAG" val="#wm#"/>
  <p:tag name="KSO_WM_TEMPLATE_CATEGORY" val="custom"/>
  <p:tag name="KSO_WM_TEMPLATE_INDEX" val="160110"/>
</p:tagLst>
</file>

<file path=ppt/tags/tag141.xml><?xml version="1.0" encoding="utf-8"?>
<p:tagLst xmlns:p="http://schemas.openxmlformats.org/presentationml/2006/main">
  <p:tag name="KSO_WM_BEAUTIFY_FLAG" val="#wm#"/>
  <p:tag name="KSO_WM_TEMPLATE_CATEGORY" val="custom"/>
  <p:tag name="KSO_WM_TEMPLATE_INDEX" val="160110"/>
</p:tagLst>
</file>

<file path=ppt/tags/tag142.xml><?xml version="1.0" encoding="utf-8"?>
<p:tagLst xmlns:p="http://schemas.openxmlformats.org/presentationml/2006/main">
  <p:tag name="KSO_WM_BEAUTIFY_FLAG" val="#wm#"/>
  <p:tag name="KSO_WM_TEMPLATE_CATEGORY" val="custom"/>
  <p:tag name="KSO_WM_TEMPLATE_INDEX" val="160110"/>
</p:tagLst>
</file>

<file path=ppt/tags/tag143.xml><?xml version="1.0" encoding="utf-8"?>
<p:tagLst xmlns:p="http://schemas.openxmlformats.org/presentationml/2006/main">
  <p:tag name="KSO_WM_BEAUTIFY_FLAG" val="#wm#"/>
  <p:tag name="KSO_WM_TEMPLATE_CATEGORY" val="custom"/>
  <p:tag name="KSO_WM_TEMPLATE_INDEX" val="160110"/>
</p:tagLst>
</file>

<file path=ppt/tags/tag144.xml><?xml version="1.0" encoding="utf-8"?>
<p:tagLst xmlns:p="http://schemas.openxmlformats.org/presentationml/2006/main">
  <p:tag name="KSO_WM_BEAUTIFY_FLAG" val="#wm#"/>
  <p:tag name="KSO_WM_TEMPLATE_CATEGORY" val="custom"/>
  <p:tag name="KSO_WM_TEMPLATE_INDEX" val="160110"/>
</p:tagLst>
</file>

<file path=ppt/tags/tag145.xml><?xml version="1.0" encoding="utf-8"?>
<p:tagLst xmlns:p="http://schemas.openxmlformats.org/presentationml/2006/main">
  <p:tag name="KSO_WM_BEAUTIFY_FLAG" val="#wm#"/>
  <p:tag name="KSO_WM_TEMPLATE_CATEGORY" val="custom"/>
  <p:tag name="KSO_WM_TEMPLATE_INDEX" val="160110"/>
</p:tagLst>
</file>

<file path=ppt/tags/tag146.xml><?xml version="1.0" encoding="utf-8"?>
<p:tagLst xmlns:p="http://schemas.openxmlformats.org/presentationml/2006/main">
  <p:tag name="KSO_WM_BEAUTIFY_FLAG" val="#wm#"/>
  <p:tag name="KSO_WM_TEMPLATE_CATEGORY" val="custom"/>
  <p:tag name="KSO_WM_TEMPLATE_INDEX" val="160110"/>
</p:tagLst>
</file>

<file path=ppt/tags/tag147.xml><?xml version="1.0" encoding="utf-8"?>
<p:tagLst xmlns:p="http://schemas.openxmlformats.org/presentationml/2006/main">
  <p:tag name="KSO_WM_BEAUTIFY_FLAG" val="#wm#"/>
  <p:tag name="KSO_WM_TEMPLATE_CATEGORY" val="custom"/>
  <p:tag name="KSO_WM_TEMPLATE_INDEX" val="160110"/>
</p:tagLst>
</file>

<file path=ppt/tags/tag148.xml><?xml version="1.0" encoding="utf-8"?>
<p:tagLst xmlns:p="http://schemas.openxmlformats.org/presentationml/2006/main">
  <p:tag name="KSO_WM_BEAUTIFY_FLAG" val="#wm#"/>
  <p:tag name="KSO_WM_TEMPLATE_CATEGORY" val="custom"/>
  <p:tag name="KSO_WM_TEMPLATE_INDEX" val="160110"/>
</p:tagLst>
</file>

<file path=ppt/tags/tag149.xml><?xml version="1.0" encoding="utf-8"?>
<p:tagLst xmlns:p="http://schemas.openxmlformats.org/presentationml/2006/main">
  <p:tag name="KSO_WM_BEAUTIFY_FLAG" val="#wm#"/>
  <p:tag name="KSO_WM_TEMPLATE_CATEGORY" val="custom"/>
  <p:tag name="KSO_WM_TEMPLATE_INDEX" val="160110"/>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144"/>
  <p:tag name="KSO_WM_UNIT_TYPE" val="m_i"/>
  <p:tag name="KSO_WM_UNIT_INDEX" val="1_4"/>
  <p:tag name="KSO_WM_UNIT_ID" val="custom160144_15*m_i*1_4"/>
  <p:tag name="KSO_WM_UNIT_CLEAR" val="1"/>
  <p:tag name="KSO_WM_UNIT_LAYERLEVEL" val="1_1"/>
  <p:tag name="KSO_WM_DIAGRAM_GROUP_CODE" val="m1-1"/>
</p:tagLst>
</file>

<file path=ppt/tags/tag150.xml><?xml version="1.0" encoding="utf-8"?>
<p:tagLst xmlns:p="http://schemas.openxmlformats.org/presentationml/2006/main">
  <p:tag name="KSO_WM_BEAUTIFY_FLAG" val="#wm#"/>
  <p:tag name="KSO_WM_TEMPLATE_CATEGORY" val="custom"/>
  <p:tag name="KSO_WM_TEMPLATE_INDEX" val="160110"/>
</p:tagLst>
</file>

<file path=ppt/tags/tag151.xml><?xml version="1.0" encoding="utf-8"?>
<p:tagLst xmlns:p="http://schemas.openxmlformats.org/presentationml/2006/main">
  <p:tag name="KSO_WM_BEAUTIFY_FLAG" val="#wm#"/>
  <p:tag name="KSO_WM_TEMPLATE_CATEGORY" val="custom"/>
  <p:tag name="KSO_WM_TEMPLATE_INDEX" val="160110"/>
</p:tagLst>
</file>

<file path=ppt/tags/tag152.xml><?xml version="1.0" encoding="utf-8"?>
<p:tagLst xmlns:p="http://schemas.openxmlformats.org/presentationml/2006/main">
  <p:tag name="KSO_WM_BEAUTIFY_FLAG" val="#wm#"/>
  <p:tag name="KSO_WM_TEMPLATE_CATEGORY" val="custom"/>
  <p:tag name="KSO_WM_TEMPLATE_INDEX" val="160110"/>
</p:tagLst>
</file>

<file path=ppt/tags/tag153.xml><?xml version="1.0" encoding="utf-8"?>
<p:tagLst xmlns:p="http://schemas.openxmlformats.org/presentationml/2006/main">
  <p:tag name="KSO_WM_BEAUTIFY_FLAG" val="#wm#"/>
  <p:tag name="KSO_WM_TEMPLATE_CATEGORY" val="custom"/>
  <p:tag name="KSO_WM_TEMPLATE_INDEX" val="160110"/>
</p:tagLst>
</file>

<file path=ppt/tags/tag154.xml><?xml version="1.0" encoding="utf-8"?>
<p:tagLst xmlns:p="http://schemas.openxmlformats.org/presentationml/2006/main">
  <p:tag name="KSO_WM_BEAUTIFY_FLAG" val="#wm#"/>
  <p:tag name="KSO_WM_TEMPLATE_CATEGORY" val="custom"/>
  <p:tag name="KSO_WM_TEMPLATE_INDEX" val="160110"/>
</p:tagLst>
</file>

<file path=ppt/tags/tag155.xml><?xml version="1.0" encoding="utf-8"?>
<p:tagLst xmlns:p="http://schemas.openxmlformats.org/presentationml/2006/main">
  <p:tag name="KSO_WM_BEAUTIFY_FLAG" val="#wm#"/>
  <p:tag name="KSO_WM_TEMPLATE_CATEGORY" val="custom"/>
  <p:tag name="KSO_WM_TEMPLATE_INDEX" val="160110"/>
</p:tagLst>
</file>

<file path=ppt/tags/tag156.xml><?xml version="1.0" encoding="utf-8"?>
<p:tagLst xmlns:p="http://schemas.openxmlformats.org/presentationml/2006/main">
  <p:tag name="KSO_WM_BEAUTIFY_FLAG" val="#wm#"/>
  <p:tag name="KSO_WM_TEMPLATE_CATEGORY" val="custom"/>
  <p:tag name="KSO_WM_TEMPLATE_INDEX" val="160110"/>
</p:tagLst>
</file>

<file path=ppt/tags/tag157.xml><?xml version="1.0" encoding="utf-8"?>
<p:tagLst xmlns:p="http://schemas.openxmlformats.org/presentationml/2006/main">
  <p:tag name="KSO_WM_BEAUTIFY_FLAG" val="#wm#"/>
  <p:tag name="KSO_WM_TEMPLATE_CATEGORY" val="custom"/>
  <p:tag name="KSO_WM_TEMPLATE_INDEX" val="160110"/>
</p:tagLst>
</file>

<file path=ppt/tags/tag158.xml><?xml version="1.0" encoding="utf-8"?>
<p:tagLst xmlns:p="http://schemas.openxmlformats.org/presentationml/2006/main">
  <p:tag name="KSO_WM_BEAUTIFY_FLAG" val="#wm#"/>
  <p:tag name="KSO_WM_TEMPLATE_CATEGORY" val="custom"/>
  <p:tag name="KSO_WM_TEMPLATE_INDEX" val="160110"/>
</p:tagLst>
</file>

<file path=ppt/tags/tag159.xml><?xml version="1.0" encoding="utf-8"?>
<p:tagLst xmlns:p="http://schemas.openxmlformats.org/presentationml/2006/main">
  <p:tag name="KSO_WM_BEAUTIFY_FLAG" val="#wm#"/>
  <p:tag name="KSO_WM_TEMPLATE_CATEGORY" val="custom"/>
  <p:tag name="KSO_WM_TEMPLATE_INDEX" val="160110"/>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144"/>
  <p:tag name="KSO_WM_UNIT_TYPE" val="m_i"/>
  <p:tag name="KSO_WM_UNIT_INDEX" val="1_5"/>
  <p:tag name="KSO_WM_UNIT_ID" val="custom160144_15*m_i*1_5"/>
  <p:tag name="KSO_WM_UNIT_CLEAR" val="1"/>
  <p:tag name="KSO_WM_UNIT_LAYERLEVEL" val="1_1"/>
  <p:tag name="KSO_WM_DIAGRAM_GROUP_CODE" val="m1-1"/>
</p:tagLst>
</file>

<file path=ppt/tags/tag160.xml><?xml version="1.0" encoding="utf-8"?>
<p:tagLst xmlns:p="http://schemas.openxmlformats.org/presentationml/2006/main">
  <p:tag name="KSO_WM_BEAUTIFY_FLAG" val="#wm#"/>
  <p:tag name="KSO_WM_TEMPLATE_CATEGORY" val="custom"/>
  <p:tag name="KSO_WM_TEMPLATE_INDEX" val="160110"/>
</p:tagLst>
</file>

<file path=ppt/tags/tag161.xml><?xml version="1.0" encoding="utf-8"?>
<p:tagLst xmlns:p="http://schemas.openxmlformats.org/presentationml/2006/main">
  <p:tag name="KSO_WM_BEAUTIFY_FLAG" val="#wm#"/>
  <p:tag name="KSO_WM_TEMPLATE_CATEGORY" val="custom"/>
  <p:tag name="KSO_WM_TEMPLATE_INDEX" val="160110"/>
</p:tagLst>
</file>

<file path=ppt/tags/tag162.xml><?xml version="1.0" encoding="utf-8"?>
<p:tagLst xmlns:p="http://schemas.openxmlformats.org/presentationml/2006/main">
  <p:tag name="KSO_WM_BEAUTIFY_FLAG" val="#wm#"/>
  <p:tag name="KSO_WM_TEMPLATE_CATEGORY" val="custom"/>
  <p:tag name="KSO_WM_TEMPLATE_INDEX" val="160110"/>
</p:tagLst>
</file>

<file path=ppt/tags/tag163.xml><?xml version="1.0" encoding="utf-8"?>
<p:tagLst xmlns:p="http://schemas.openxmlformats.org/presentationml/2006/main">
  <p:tag name="KSO_WM_BEAUTIFY_FLAG" val="#wm#"/>
  <p:tag name="KSO_WM_TEMPLATE_CATEGORY" val="custom"/>
  <p:tag name="KSO_WM_TEMPLATE_INDEX" val="160110"/>
</p:tagLst>
</file>

<file path=ppt/tags/tag164.xml><?xml version="1.0" encoding="utf-8"?>
<p:tagLst xmlns:p="http://schemas.openxmlformats.org/presentationml/2006/main">
  <p:tag name="KSO_WM_BEAUTIFY_FLAG" val="#wm#"/>
  <p:tag name="KSO_WM_TEMPLATE_CATEGORY" val="custom"/>
  <p:tag name="KSO_WM_TEMPLATE_INDEX" val="160110"/>
</p:tagLst>
</file>

<file path=ppt/tags/tag165.xml><?xml version="1.0" encoding="utf-8"?>
<p:tagLst xmlns:p="http://schemas.openxmlformats.org/presentationml/2006/main">
  <p:tag name="KSO_WM_BEAUTIFY_FLAG" val="#wm#"/>
  <p:tag name="KSO_WM_TEMPLATE_CATEGORY" val="custom"/>
  <p:tag name="KSO_WM_TEMPLATE_INDEX" val="160110"/>
</p:tagLst>
</file>

<file path=ppt/tags/tag166.xml><?xml version="1.0" encoding="utf-8"?>
<p:tagLst xmlns:p="http://schemas.openxmlformats.org/presentationml/2006/main">
  <p:tag name="KSO_WM_BEAUTIFY_FLAG" val="#wm#"/>
  <p:tag name="KSO_WM_TEMPLATE_CATEGORY" val="custom"/>
  <p:tag name="KSO_WM_TEMPLATE_INDEX" val="160110"/>
</p:tagLst>
</file>

<file path=ppt/tags/tag167.xml><?xml version="1.0" encoding="utf-8"?>
<p:tagLst xmlns:p="http://schemas.openxmlformats.org/presentationml/2006/main">
  <p:tag name="KSO_WM_BEAUTIFY_FLAG" val="#wm#"/>
  <p:tag name="KSO_WM_TEMPLATE_CATEGORY" val="custom"/>
  <p:tag name="KSO_WM_TEMPLATE_INDEX" val="160110"/>
</p:tagLst>
</file>

<file path=ppt/tags/tag168.xml><?xml version="1.0" encoding="utf-8"?>
<p:tagLst xmlns:p="http://schemas.openxmlformats.org/presentationml/2006/main">
  <p:tag name="KSO_WM_BEAUTIFY_FLAG" val="#wm#"/>
  <p:tag name="KSO_WM_TEMPLATE_CATEGORY" val="custom"/>
  <p:tag name="KSO_WM_TEMPLATE_INDEX" val="160110"/>
</p:tagLst>
</file>

<file path=ppt/tags/tag169.xml><?xml version="1.0" encoding="utf-8"?>
<p:tagLst xmlns:p="http://schemas.openxmlformats.org/presentationml/2006/main">
  <p:tag name="KSO_WM_BEAUTIFY_FLAG" val="#wm#"/>
  <p:tag name="KSO_WM_TEMPLATE_CATEGORY" val="custom"/>
  <p:tag name="KSO_WM_TEMPLATE_INDEX" val="160110"/>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144"/>
  <p:tag name="KSO_WM_UNIT_TYPE" val="m_h_f"/>
  <p:tag name="KSO_WM_UNIT_INDEX" val="1_2_1"/>
  <p:tag name="KSO_WM_UNIT_ID" val="custom160144_15*m_h_f*1_2_1"/>
  <p:tag name="KSO_WM_UNIT_CLEAR" val="1"/>
  <p:tag name="KSO_WM_UNIT_LAYERLEVEL" val="1_1_1"/>
  <p:tag name="KSO_WM_UNIT_VALUE" val="56"/>
  <p:tag name="KSO_WM_UNIT_HIGHLIGHT" val="0"/>
  <p:tag name="KSO_WM_UNIT_COMPATIBLE" val="0"/>
  <p:tag name="KSO_WM_UNIT_PRESET_TEXT_INDEX" val="4"/>
  <p:tag name="KSO_WM_UNIT_PRESET_TEXT_LEN" val="57"/>
  <p:tag name="KSO_WM_DIAGRAM_GROUP_CODE" val="m1-1"/>
</p:tagLst>
</file>

<file path=ppt/tags/tag170.xml><?xml version="1.0" encoding="utf-8"?>
<p:tagLst xmlns:p="http://schemas.openxmlformats.org/presentationml/2006/main">
  <p:tag name="KSO_WM_BEAUTIFY_FLAG" val="#wm#"/>
  <p:tag name="KSO_WM_TEMPLATE_CATEGORY" val="custom"/>
  <p:tag name="KSO_WM_TEMPLATE_INDEX" val="160110"/>
</p:tagLst>
</file>

<file path=ppt/tags/tag171.xml><?xml version="1.0" encoding="utf-8"?>
<p:tagLst xmlns:p="http://schemas.openxmlformats.org/presentationml/2006/main">
  <p:tag name="KSO_WM_BEAUTIFY_FLAG" val="#wm#"/>
  <p:tag name="KSO_WM_TEMPLATE_CATEGORY" val="custom"/>
  <p:tag name="KSO_WM_TEMPLATE_INDEX" val="160110"/>
</p:tagLst>
</file>

<file path=ppt/tags/tag172.xml><?xml version="1.0" encoding="utf-8"?>
<p:tagLst xmlns:p="http://schemas.openxmlformats.org/presentationml/2006/main">
  <p:tag name="KSO_WM_BEAUTIFY_FLAG" val="#wm#"/>
  <p:tag name="KSO_WM_TEMPLATE_CATEGORY" val="custom"/>
  <p:tag name="KSO_WM_TEMPLATE_INDEX" val="160110"/>
</p:tagLst>
</file>

<file path=ppt/tags/tag173.xml><?xml version="1.0" encoding="utf-8"?>
<p:tagLst xmlns:p="http://schemas.openxmlformats.org/presentationml/2006/main">
  <p:tag name="KSO_WM_BEAUTIFY_FLAG" val="#wm#"/>
  <p:tag name="KSO_WM_TEMPLATE_CATEGORY" val="custom"/>
  <p:tag name="KSO_WM_TEMPLATE_INDEX" val="160110"/>
</p:tagLst>
</file>

<file path=ppt/tags/tag174.xml><?xml version="1.0" encoding="utf-8"?>
<p:tagLst xmlns:p="http://schemas.openxmlformats.org/presentationml/2006/main">
  <p:tag name="KSO_WM_BEAUTIFY_FLAG" val="#wm#"/>
  <p:tag name="KSO_WM_TEMPLATE_CATEGORY" val="custom"/>
  <p:tag name="KSO_WM_TEMPLATE_INDEX" val="160110"/>
</p:tagLst>
</file>

<file path=ppt/tags/tag175.xml><?xml version="1.0" encoding="utf-8"?>
<p:tagLst xmlns:p="http://schemas.openxmlformats.org/presentationml/2006/main">
  <p:tag name="KSO_WM_BEAUTIFY_FLAG" val="#wm#"/>
  <p:tag name="KSO_WM_TEMPLATE_CATEGORY" val="custom"/>
  <p:tag name="KSO_WM_TEMPLATE_INDEX" val="160110"/>
</p:tagLst>
</file>

<file path=ppt/tags/tag176.xml><?xml version="1.0" encoding="utf-8"?>
<p:tagLst xmlns:p="http://schemas.openxmlformats.org/presentationml/2006/main">
  <p:tag name="KSO_WM_BEAUTIFY_FLAG" val="#wm#"/>
  <p:tag name="KSO_WM_TEMPLATE_CATEGORY" val="custom"/>
  <p:tag name="KSO_WM_TEMPLATE_INDEX" val="160110"/>
</p:tagLst>
</file>

<file path=ppt/tags/tag177.xml><?xml version="1.0" encoding="utf-8"?>
<p:tagLst xmlns:p="http://schemas.openxmlformats.org/presentationml/2006/main">
  <p:tag name="KSO_WM_BEAUTIFY_FLAG" val="#wm#"/>
  <p:tag name="KSO_WM_TEMPLATE_CATEGORY" val="custom"/>
  <p:tag name="KSO_WM_TEMPLATE_INDEX" val="160110"/>
</p:tagLst>
</file>

<file path=ppt/tags/tag178.xml><?xml version="1.0" encoding="utf-8"?>
<p:tagLst xmlns:p="http://schemas.openxmlformats.org/presentationml/2006/main">
  <p:tag name="KSO_WM_BEAUTIFY_FLAG" val="#wm#"/>
  <p:tag name="KSO_WM_TEMPLATE_CATEGORY" val="custom"/>
  <p:tag name="KSO_WM_TEMPLATE_INDEX" val="160110"/>
</p:tagLst>
</file>

<file path=ppt/tags/tag179.xml><?xml version="1.0" encoding="utf-8"?>
<p:tagLst xmlns:p="http://schemas.openxmlformats.org/presentationml/2006/main">
  <p:tag name="KSO_WM_BEAUTIFY_FLAG" val="#wm#"/>
  <p:tag name="KSO_WM_TEMPLATE_CATEGORY" val="custom"/>
  <p:tag name="KSO_WM_TEMPLATE_INDEX" val="160110"/>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144"/>
  <p:tag name="KSO_WM_UNIT_TYPE" val="m_h_f"/>
  <p:tag name="KSO_WM_UNIT_INDEX" val="1_3_1"/>
  <p:tag name="KSO_WM_UNIT_ID" val="custom160144_15*m_h_f*1_3_1"/>
  <p:tag name="KSO_WM_UNIT_CLEAR" val="1"/>
  <p:tag name="KSO_WM_UNIT_LAYERLEVEL" val="1_1_1"/>
  <p:tag name="KSO_WM_UNIT_VALUE" val="56"/>
  <p:tag name="KSO_WM_UNIT_HIGHLIGHT" val="0"/>
  <p:tag name="KSO_WM_UNIT_COMPATIBLE" val="0"/>
  <p:tag name="KSO_WM_UNIT_PRESET_TEXT_INDEX" val="4"/>
  <p:tag name="KSO_WM_UNIT_PRESET_TEXT_LEN" val="57"/>
  <p:tag name="KSO_WM_DIAGRAM_GROUP_CODE" val="m1-1"/>
</p:tagLst>
</file>

<file path=ppt/tags/tag180.xml><?xml version="1.0" encoding="utf-8"?>
<p:tagLst xmlns:p="http://schemas.openxmlformats.org/presentationml/2006/main">
  <p:tag name="KSO_WM_BEAUTIFY_FLAG" val="#wm#"/>
  <p:tag name="KSO_WM_TEMPLATE_CATEGORY" val="custom"/>
  <p:tag name="KSO_WM_TEMPLATE_INDEX" val="160110"/>
</p:tagLst>
</file>

<file path=ppt/tags/tag181.xml><?xml version="1.0" encoding="utf-8"?>
<p:tagLst xmlns:p="http://schemas.openxmlformats.org/presentationml/2006/main">
  <p:tag name="KSO_WM_BEAUTIFY_FLAG" val="#wm#"/>
  <p:tag name="KSO_WM_TEMPLATE_CATEGORY" val="custom"/>
  <p:tag name="KSO_WM_TEMPLATE_INDEX" val="160110"/>
</p:tagLst>
</file>

<file path=ppt/tags/tag182.xml><?xml version="1.0" encoding="utf-8"?>
<p:tagLst xmlns:p="http://schemas.openxmlformats.org/presentationml/2006/main">
  <p:tag name="KSO_WM_UNIT_TABLE_BEAUTIFY" val="smartTable{f1701f63-dd5d-48cf-b7a7-b9bd917b3772}"/>
</p:tagLst>
</file>

<file path=ppt/tags/tag183.xml><?xml version="1.0" encoding="utf-8"?>
<p:tagLst xmlns:p="http://schemas.openxmlformats.org/presentationml/2006/main">
  <p:tag name="KSO_WM_BEAUTIFY_FLAG" val="#wm#"/>
  <p:tag name="KSO_WM_TEMPLATE_CATEGORY" val="custom"/>
  <p:tag name="KSO_WM_TEMPLATE_INDEX" val="160110"/>
</p:tagLst>
</file>

<file path=ppt/tags/tag184.xml><?xml version="1.0" encoding="utf-8"?>
<p:tagLst xmlns:p="http://schemas.openxmlformats.org/presentationml/2006/main">
  <p:tag name="KSO_WM_BEAUTIFY_FLAG" val="#wm#"/>
  <p:tag name="KSO_WM_TEMPLATE_CATEGORY" val="custom"/>
  <p:tag name="KSO_WM_TEMPLATE_INDEX" val="160110"/>
</p:tagLst>
</file>

<file path=ppt/tags/tag185.xml><?xml version="1.0" encoding="utf-8"?>
<p:tagLst xmlns:p="http://schemas.openxmlformats.org/presentationml/2006/main">
  <p:tag name="KSO_WM_BEAUTIFY_FLAG" val="#wm#"/>
  <p:tag name="KSO_WM_TEMPLATE_CATEGORY" val="custom"/>
  <p:tag name="KSO_WM_TEMPLATE_INDEX" val="160110"/>
</p:tagLst>
</file>

<file path=ppt/tags/tag186.xml><?xml version="1.0" encoding="utf-8"?>
<p:tagLst xmlns:p="http://schemas.openxmlformats.org/presentationml/2006/main">
  <p:tag name="KSO_WM_BEAUTIFY_FLAG" val="#wm#"/>
  <p:tag name="KSO_WM_TEMPLATE_CATEGORY" val="custom"/>
  <p:tag name="KSO_WM_TEMPLATE_INDEX" val="160110"/>
</p:tagLst>
</file>

<file path=ppt/tags/tag187.xml><?xml version="1.0" encoding="utf-8"?>
<p:tagLst xmlns:p="http://schemas.openxmlformats.org/presentationml/2006/main">
  <p:tag name="KSO_WM_BEAUTIFY_FLAG" val="#wm#"/>
  <p:tag name="KSO_WM_TEMPLATE_CATEGORY" val="custom"/>
  <p:tag name="KSO_WM_TEMPLATE_INDEX" val="160110"/>
</p:tagLst>
</file>

<file path=ppt/tags/tag188.xml><?xml version="1.0" encoding="utf-8"?>
<p:tagLst xmlns:p="http://schemas.openxmlformats.org/presentationml/2006/main">
  <p:tag name="KSO_WM_BEAUTIFY_FLAG" val="#wm#"/>
  <p:tag name="KSO_WM_TEMPLATE_CATEGORY" val="custom"/>
  <p:tag name="KSO_WM_TEMPLATE_INDEX" val="160110"/>
</p:tagLst>
</file>

<file path=ppt/tags/tag189.xml><?xml version="1.0" encoding="utf-8"?>
<p:tagLst xmlns:p="http://schemas.openxmlformats.org/presentationml/2006/main">
  <p:tag name="KSO_WM_BEAUTIFY_FLAG" val="#wm#"/>
  <p:tag name="KSO_WM_TEMPLATE_CATEGORY" val="custom"/>
  <p:tag name="KSO_WM_TEMPLATE_INDEX" val="160110"/>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0.xml><?xml version="1.0" encoding="utf-8"?>
<p:tagLst xmlns:p="http://schemas.openxmlformats.org/presentationml/2006/main">
  <p:tag name="KSO_WM_BEAUTIFY_FLAG" val="#wm#"/>
  <p:tag name="KSO_WM_TEMPLATE_CATEGORY" val="custom"/>
  <p:tag name="KSO_WM_TEMPLATE_INDEX" val="160110"/>
</p:tagLst>
</file>

<file path=ppt/tags/tag191.xml><?xml version="1.0" encoding="utf-8"?>
<p:tagLst xmlns:p="http://schemas.openxmlformats.org/presentationml/2006/main">
  <p:tag name="KSO_WM_BEAUTIFY_FLAG" val="#wm#"/>
  <p:tag name="KSO_WM_TEMPLATE_CATEGORY" val="custom"/>
  <p:tag name="KSO_WM_TEMPLATE_INDEX" val="160110"/>
</p:tagLst>
</file>

<file path=ppt/tags/tag192.xml><?xml version="1.0" encoding="utf-8"?>
<p:tagLst xmlns:p="http://schemas.openxmlformats.org/presentationml/2006/main">
  <p:tag name="KSO_WM_BEAUTIFY_FLAG" val="#wm#"/>
  <p:tag name="KSO_WM_TEMPLATE_CATEGORY" val="custom"/>
  <p:tag name="KSO_WM_TEMPLATE_INDEX" val="160110"/>
</p:tagLst>
</file>

<file path=ppt/tags/tag193.xml><?xml version="1.0" encoding="utf-8"?>
<p:tagLst xmlns:p="http://schemas.openxmlformats.org/presentationml/2006/main">
  <p:tag name="KSO_WM_BEAUTIFY_FLAG" val="#wm#"/>
  <p:tag name="KSO_WM_TEMPLATE_CATEGORY" val="custom"/>
  <p:tag name="KSO_WM_TEMPLATE_INDEX" val="160110"/>
</p:tagLst>
</file>

<file path=ppt/tags/tag194.xml><?xml version="1.0" encoding="utf-8"?>
<p:tagLst xmlns:p="http://schemas.openxmlformats.org/presentationml/2006/main">
  <p:tag name="KSO_WM_BEAUTIFY_FLAG" val="#wm#"/>
  <p:tag name="KSO_WM_TEMPLATE_CATEGORY" val="custom"/>
  <p:tag name="KSO_WM_TEMPLATE_INDEX" val="160110"/>
</p:tagLst>
</file>

<file path=ppt/tags/tag195.xml><?xml version="1.0" encoding="utf-8"?>
<p:tagLst xmlns:p="http://schemas.openxmlformats.org/presentationml/2006/main">
  <p:tag name="KSO_WM_BEAUTIFY_FLAG" val="#wm#"/>
  <p:tag name="KSO_WM_TEMPLATE_CATEGORY" val="custom"/>
  <p:tag name="KSO_WM_TEMPLATE_INDEX" val="160110"/>
</p:tagLst>
</file>

<file path=ppt/tags/tag196.xml><?xml version="1.0" encoding="utf-8"?>
<p:tagLst xmlns:p="http://schemas.openxmlformats.org/presentationml/2006/main">
  <p:tag name="KSO_WM_BEAUTIFY_FLAG" val="#wm#"/>
  <p:tag name="KSO_WM_TEMPLATE_CATEGORY" val="custom"/>
  <p:tag name="KSO_WM_TEMPLATE_INDEX" val="160110"/>
</p:tagLst>
</file>

<file path=ppt/tags/tag197.xml><?xml version="1.0" encoding="utf-8"?>
<p:tagLst xmlns:p="http://schemas.openxmlformats.org/presentationml/2006/main">
  <p:tag name="KSO_WM_BEAUTIFY_FLAG" val="#wm#"/>
  <p:tag name="KSO_WM_TEMPLATE_CATEGORY" val="custom"/>
  <p:tag name="KSO_WM_TEMPLATE_INDEX" val="160110"/>
</p:tagLst>
</file>

<file path=ppt/tags/tag198.xml><?xml version="1.0" encoding="utf-8"?>
<p:tagLst xmlns:p="http://schemas.openxmlformats.org/presentationml/2006/main">
  <p:tag name="KSO_WM_BEAUTIFY_FLAG" val="#wm#"/>
  <p:tag name="KSO_WM_TEMPLATE_CATEGORY" val="custom"/>
  <p:tag name="KSO_WM_TEMPLATE_INDEX" val="160110"/>
</p:tagLst>
</file>

<file path=ppt/tags/tag199.xml><?xml version="1.0" encoding="utf-8"?>
<p:tagLst xmlns:p="http://schemas.openxmlformats.org/presentationml/2006/main">
  <p:tag name="KSO_WM_BEAUTIFY_FLAG" val="#wm#"/>
  <p:tag name="KSO_WM_TEMPLATE_CATEGORY" val="custom"/>
  <p:tag name="KSO_WM_TEMPLATE_INDEX" val="160110"/>
</p:tagLst>
</file>

<file path=ppt/tags/tag2.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p="http://schemas.openxmlformats.org/presentationml/2006/main">
  <p:tag name="KSO_WM_UNIT_CLEAR" val="1"/>
  <p:tag name="KSO_WM_TAG_VERSION" val="1.0"/>
  <p:tag name="KSO_WM_BEAUTIFY_FLAG" val="#wm#"/>
  <p:tag name="KSO_WM_TEMPLATE_CATEGORY" val="diagram"/>
  <p:tag name="KSO_WM_TEMPLATE_INDEX" val="160822"/>
  <p:tag name="KSO_WM_UNIT_TYPE" val="p_i"/>
  <p:tag name="KSO_WM_UNIT_INDEX" val="1_2"/>
  <p:tag name="KSO_WM_UNIT_ID" val="diagram160822_3*p_i*1_2"/>
  <p:tag name="KSO_WM_UNIT_LAYERLEVEL" val="1_1"/>
  <p:tag name="KSO_WM_DIAGRAM_GROUP_CODE" val="p1-1"/>
  <p:tag name="KSO_WM_UNIT_LINE_FORE_SCHEMECOLOR_INDEX" val="5"/>
  <p:tag name="KSO_WM_UNIT_LINE_FILL_TYPE" val="2"/>
  <p:tag name="KSO_WM_UNIT_TEXT_FILL_FORE_SCHEMECOLOR_INDEX" val="13"/>
  <p:tag name="KSO_WM_UNIT_TEXT_FILL_TYPE" val="1"/>
</p:tagLst>
</file>

<file path=ppt/tags/tag22.xml><?xml version="1.0" encoding="utf-8"?>
<p:tagLst xmlns:p="http://schemas.openxmlformats.org/presentationml/2006/main">
  <p:tag name="KSO_WM_UNIT_CLEAR" val="1"/>
  <p:tag name="KSO_WM_TAG_VERSION" val="1.0"/>
  <p:tag name="KSO_WM_BEAUTIFY_FLAG" val="#wm#"/>
  <p:tag name="KSO_WM_TEMPLATE_CATEGORY" val="diagram"/>
  <p:tag name="KSO_WM_TEMPLATE_INDEX" val="160822"/>
  <p:tag name="KSO_WM_UNIT_TYPE" val="p_i"/>
  <p:tag name="KSO_WM_UNIT_INDEX" val="1_3"/>
  <p:tag name="KSO_WM_UNIT_ID" val="diagram160822_3*p_i*1_3"/>
  <p:tag name="KSO_WM_UNIT_LAYERLEVEL" val="1_1"/>
  <p:tag name="KSO_WM_DIAGRAM_GROUP_CODE" val="p1-1"/>
  <p:tag name="KSO_WM_UNIT_LINE_FORE_SCHEMECOLOR_INDEX" val="5"/>
  <p:tag name="KSO_WM_UNIT_LINE_FILL_TYPE" val="2"/>
  <p:tag name="KSO_WM_UNIT_TEXT_FILL_FORE_SCHEMECOLOR_INDEX" val="13"/>
  <p:tag name="KSO_WM_UNIT_TEXT_FILL_TYPE" val="1"/>
</p:tagLst>
</file>

<file path=ppt/tags/tag23.xml><?xml version="1.0" encoding="utf-8"?>
<p:tagLst xmlns:p="http://schemas.openxmlformats.org/presentationml/2006/main">
  <p:tag name="KSO_WM_DIAGRAM_GROUP_CODE" val="p1-1"/>
  <p:tag name="KSO_WM_TAG_VERSION" val="1.0"/>
  <p:tag name="KSO_WM_BEAUTIFY_FLAG" val="#wm#"/>
  <p:tag name="KSO_WM_TEMPLATE_CATEGORY" val="diagram"/>
  <p:tag name="KSO_WM_TEMPLATE_INDEX" val="160822"/>
  <p:tag name="KSO_WM_UNIT_TYPE" val="p_h_f"/>
  <p:tag name="KSO_WM_UNIT_INDEX" val="1_1_1"/>
  <p:tag name="KSO_WM_UNIT_ID" val="diagram160822_3*p_h_f*1_1_1"/>
  <p:tag name="KSO_WM_UNIT_LAYERLEVEL" val="1_1_1"/>
  <p:tag name="KSO_WM_UNIT_VALUE" val="28"/>
  <p:tag name="KSO_WM_UNIT_HIGHLIGHT" val="0"/>
  <p:tag name="KSO_WM_UNIT_COMPATIBLE" val="0"/>
  <p:tag name="KSO_WM_UNIT_CLEAR" val="0"/>
  <p:tag name="KSO_WM_UNIT_PRESET_TEXT" val="LOREM IPSUM DOLOR"/>
  <p:tag name="KSO_WM_UNIT_FILL_FORE_SCHEMECOLOR_INDEX" val="5"/>
  <p:tag name="KSO_WM_UNIT_FILL_TYPE" val="1"/>
  <p:tag name="KSO_WM_UNIT_TEXT_FILL_FORE_SCHEMECOLOR_INDEX" val="14"/>
  <p:tag name="KSO_WM_UNIT_TEXT_FILL_TYPE" val="1"/>
</p:tagLst>
</file>

<file path=ppt/tags/tag24.xml><?xml version="1.0" encoding="utf-8"?>
<p:tagLst xmlns:p="http://schemas.openxmlformats.org/presentationml/2006/main">
  <p:tag name="KSO_WM_UNIT_CLEAR" val="1"/>
  <p:tag name="KSO_WM_DIAGRAM_GROUP_CODE" val="p1-1"/>
  <p:tag name="KSO_WM_TAG_VERSION" val="1.0"/>
  <p:tag name="KSO_WM_BEAUTIFY_FLAG" val="#wm#"/>
  <p:tag name="KSO_WM_TEMPLATE_CATEGORY" val="diagram"/>
  <p:tag name="KSO_WM_TEMPLATE_INDEX" val="160822"/>
  <p:tag name="KSO_WM_UNIT_TYPE" val="p_i"/>
  <p:tag name="KSO_WM_UNIT_INDEX" val="1_1"/>
  <p:tag name="KSO_WM_UNIT_ID" val="diagram160822_3*p_i*1_1"/>
  <p:tag name="KSO_WM_UNIT_LAYERLEVEL" val="1_1"/>
  <p:tag name="KSO_WM_UNIT_LINE_FORE_SCHEMECOLOR_INDEX" val="5"/>
  <p:tag name="KSO_WM_UNIT_LINE_FILL_TYPE" val="2"/>
</p:tagLst>
</file>

<file path=ppt/tags/tag25.xml><?xml version="1.0" encoding="utf-8"?>
<p:tagLst xmlns:p="http://schemas.openxmlformats.org/presentationml/2006/main">
  <p:tag name="KSO_WM_DIAGRAM_GROUP_CODE" val="p1-1"/>
  <p:tag name="KSO_WM_TAG_VERSION" val="1.0"/>
  <p:tag name="KSO_WM_BEAUTIFY_FLAG" val="#wm#"/>
  <p:tag name="KSO_WM_TEMPLATE_CATEGORY" val="diagram"/>
  <p:tag name="KSO_WM_TEMPLATE_INDEX" val="160822"/>
  <p:tag name="KSO_WM_UNIT_TYPE" val="p_h_f"/>
  <p:tag name="KSO_WM_UNIT_INDEX" val="1_2_2"/>
  <p:tag name="KSO_WM_UNIT_ID" val="diagram160822_3*p_h_f*1_2_2"/>
  <p:tag name="KSO_WM_UNIT_LAYERLEVEL" val="1_1_1"/>
  <p:tag name="KSO_WM_UNIT_VALUE" val="28"/>
  <p:tag name="KSO_WM_UNIT_HIGHLIGHT" val="0"/>
  <p:tag name="KSO_WM_UNIT_COMPATIBLE" val="0"/>
  <p:tag name="KSO_WM_UNIT_CLEAR" val="0"/>
  <p:tag name="KSO_WM_UNIT_PRESET_TEXT" val="LOREM IPSUM DOLOR"/>
  <p:tag name="KSO_WM_UNIT_FILL_FORE_SCHEMECOLOR_INDEX" val="6"/>
  <p:tag name="KSO_WM_UNIT_FILL_TYPE" val="1"/>
  <p:tag name="KSO_WM_UNIT_TEXT_FILL_FORE_SCHEMECOLOR_INDEX" val="14"/>
  <p:tag name="KSO_WM_UNIT_TEXT_FILL_TYPE" val="1"/>
</p:tagLst>
</file>

<file path=ppt/tags/tag26.xml><?xml version="1.0" encoding="utf-8"?>
<p:tagLst xmlns:p="http://schemas.openxmlformats.org/presentationml/2006/main">
  <p:tag name="KSO_WM_DIAGRAM_GROUP_CODE" val="p1-1"/>
  <p:tag name="KSO_WM_TAG_VERSION" val="1.0"/>
  <p:tag name="KSO_WM_BEAUTIFY_FLAG" val="#wm#"/>
  <p:tag name="KSO_WM_TEMPLATE_CATEGORY" val="diagram"/>
  <p:tag name="KSO_WM_TEMPLATE_INDEX" val="160822"/>
  <p:tag name="KSO_WM_UNIT_TYPE" val="p_h_f"/>
  <p:tag name="KSO_WM_UNIT_INDEX" val="1_2_1"/>
  <p:tag name="KSO_WM_UNIT_ID" val="diagram160822_3*p_h_f*1_2_1"/>
  <p:tag name="KSO_WM_UNIT_LAYERLEVEL" val="1_1_1"/>
  <p:tag name="KSO_WM_UNIT_VALUE" val="28"/>
  <p:tag name="KSO_WM_UNIT_HIGHLIGHT" val="0"/>
  <p:tag name="KSO_WM_UNIT_COMPATIBLE" val="0"/>
  <p:tag name="KSO_WM_UNIT_CLEAR" val="0"/>
  <p:tag name="KSO_WM_UNIT_PRESET_TEXT" val="LOREM IPSUM DOLOR"/>
  <p:tag name="KSO_WM_UNIT_FILL_FORE_SCHEMECOLOR_INDEX" val="6"/>
  <p:tag name="KSO_WM_UNIT_FILL_TYPE" val="1"/>
  <p:tag name="KSO_WM_UNIT_TEXT_FILL_FORE_SCHEMECOLOR_INDEX" val="14"/>
  <p:tag name="KSO_WM_UNIT_TEXT_FILL_TYPE" val="1"/>
</p:tagLst>
</file>

<file path=ppt/tags/tag27.xml><?xml version="1.0" encoding="utf-8"?>
<p:tagLst xmlns:p="http://schemas.openxmlformats.org/presentationml/2006/main">
  <p:tag name="KSO_WM_DIAGRAM_GROUP_CODE" val="p1-1"/>
  <p:tag name="KSO_WM_TAG_VERSION" val="1.0"/>
  <p:tag name="KSO_WM_BEAUTIFY_FLAG" val="#wm#"/>
  <p:tag name="KSO_WM_TEMPLATE_CATEGORY" val="diagram"/>
  <p:tag name="KSO_WM_TEMPLATE_INDEX" val="160822"/>
  <p:tag name="KSO_WM_UNIT_TYPE" val="p_h_f"/>
  <p:tag name="KSO_WM_UNIT_INDEX" val="1_2_3"/>
  <p:tag name="KSO_WM_UNIT_ID" val="diagram160822_3*p_h_f*1_2_3"/>
  <p:tag name="KSO_WM_UNIT_LAYERLEVEL" val="1_1_1"/>
  <p:tag name="KSO_WM_UNIT_VALUE" val="28"/>
  <p:tag name="KSO_WM_UNIT_HIGHLIGHT" val="0"/>
  <p:tag name="KSO_WM_UNIT_COMPATIBLE" val="0"/>
  <p:tag name="KSO_WM_UNIT_CLEAR" val="0"/>
  <p:tag name="KSO_WM_UNIT_PRESET_TEXT" val="LOREM IPSUM DOLOR"/>
  <p:tag name="KSO_WM_UNIT_FILL_FORE_SCHEMECOLOR_INDEX" val="6"/>
  <p:tag name="KSO_WM_UNIT_FILL_TYPE" val="1"/>
  <p:tag name="KSO_WM_UNIT_TEXT_FILL_FORE_SCHEMECOLOR_INDEX" val="14"/>
  <p:tag name="KSO_WM_UNIT_TEXT_FILL_TYPE" val="1"/>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p="http://schemas.openxmlformats.org/presentationml/2006/main">
  <p:tag name="KSO_WM_BEAUTIFY_FLAG" val="#wm#"/>
  <p:tag name="KSO_WM_TEMPLATE_CATEGORY" val="custom"/>
  <p:tag name="KSO_WM_TEMPLATE_INDEX" val="160110"/>
</p:tagLst>
</file>

<file path=ppt/tags/tag33.xml><?xml version="1.0" encoding="utf-8"?>
<p:tagLst xmlns:p="http://schemas.openxmlformats.org/presentationml/2006/main">
  <p:tag name="KSO_WM_BEAUTIFY_FLAG" val="#wm#"/>
  <p:tag name="KSO_WM_TEMPLATE_CATEGORY" val="custom"/>
  <p:tag name="KSO_WM_TEMPLATE_INDEX" val="160110"/>
</p:tagLst>
</file>

<file path=ppt/tags/tag34.xml><?xml version="1.0" encoding="utf-8"?>
<p:tagLst xmlns:p="http://schemas.openxmlformats.org/presentationml/2006/main">
  <p:tag name="KSO_WM_BEAUTIFY_FLAG" val="#wm#"/>
  <p:tag name="KSO_WM_TEMPLATE_CATEGORY" val="custom"/>
  <p:tag name="KSO_WM_TEMPLATE_INDEX" val="160110"/>
</p:tagLst>
</file>

<file path=ppt/tags/tag35.xml><?xml version="1.0" encoding="utf-8"?>
<p:tagLst xmlns:p="http://schemas.openxmlformats.org/presentationml/2006/main">
  <p:tag name="KSO_WM_BEAUTIFY_FLAG" val="#wm#"/>
  <p:tag name="KSO_WM_TEMPLATE_CATEGORY" val="custom"/>
  <p:tag name="KSO_WM_TEMPLATE_INDEX" val="160110"/>
</p:tagLst>
</file>

<file path=ppt/tags/tag36.xml><?xml version="1.0" encoding="utf-8"?>
<p:tagLst xmlns:p="http://schemas.openxmlformats.org/presentationml/2006/main">
  <p:tag name="KSO_WM_BEAUTIFY_FLAG" val="#wm#"/>
  <p:tag name="KSO_WM_TEMPLATE_CATEGORY" val="custom"/>
  <p:tag name="KSO_WM_TEMPLATE_INDEX" val="160110"/>
</p:tagLst>
</file>

<file path=ppt/tags/tag37.xml><?xml version="1.0" encoding="utf-8"?>
<p:tagLst xmlns:p="http://schemas.openxmlformats.org/presentationml/2006/main">
  <p:tag name="KSO_WM_BEAUTIFY_FLAG" val="#wm#"/>
  <p:tag name="KSO_WM_TEMPLATE_CATEGORY" val="custom"/>
  <p:tag name="KSO_WM_TEMPLATE_INDEX" val="160110"/>
</p:tagLst>
</file>

<file path=ppt/tags/tag38.xml><?xml version="1.0" encoding="utf-8"?>
<p:tagLst xmlns:p="http://schemas.openxmlformats.org/presentationml/2006/main">
  <p:tag name="KSO_WM_BEAUTIFY_FLAG" val="#wm#"/>
  <p:tag name="KSO_WM_TEMPLATE_CATEGORY" val="custom"/>
  <p:tag name="KSO_WM_TEMPLATE_INDEX" val="160110"/>
</p:tagLst>
</file>

<file path=ppt/tags/tag39.xml><?xml version="1.0" encoding="utf-8"?>
<p:tagLst xmlns:p="http://schemas.openxmlformats.org/presentationml/2006/main">
  <p:tag name="KSO_WM_BEAUTIFY_FLAG" val="#wm#"/>
  <p:tag name="KSO_WM_TEMPLATE_CATEGORY" val="custom"/>
  <p:tag name="KSO_WM_TEMPLATE_INDEX" val="160110"/>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40.xml><?xml version="1.0" encoding="utf-8"?>
<p:tagLst xmlns:p="http://schemas.openxmlformats.org/presentationml/2006/main">
  <p:tag name="KSO_WM_BEAUTIFY_FLAG" val="#wm#"/>
  <p:tag name="KSO_WM_TEMPLATE_CATEGORY" val="custom"/>
  <p:tag name="KSO_WM_TEMPLATE_INDEX" val="160110"/>
</p:tagLst>
</file>

<file path=ppt/tags/tag41.xml><?xml version="1.0" encoding="utf-8"?>
<p:tagLst xmlns:p="http://schemas.openxmlformats.org/presentationml/2006/main">
  <p:tag name="KSO_WM_BEAUTIFY_FLAG" val="#wm#"/>
  <p:tag name="KSO_WM_TEMPLATE_CATEGORY" val="custom"/>
  <p:tag name="KSO_WM_TEMPLATE_INDEX" val="160110"/>
</p:tagLst>
</file>

<file path=ppt/tags/tag42.xml><?xml version="1.0" encoding="utf-8"?>
<p:tagLst xmlns:p="http://schemas.openxmlformats.org/presentationml/2006/main">
  <p:tag name="KSO_WM_BEAUTIFY_FLAG" val="#wm#"/>
  <p:tag name="KSO_WM_TEMPLATE_CATEGORY" val="custom"/>
  <p:tag name="KSO_WM_TEMPLATE_INDEX" val="160110"/>
</p:tagLst>
</file>

<file path=ppt/tags/tag43.xml><?xml version="1.0" encoding="utf-8"?>
<p:tagLst xmlns:p="http://schemas.openxmlformats.org/presentationml/2006/main">
  <p:tag name="KSO_WM_BEAUTIFY_FLAG" val="#wm#"/>
  <p:tag name="KSO_WM_TEMPLATE_CATEGORY" val="custom"/>
  <p:tag name="KSO_WM_TEMPLATE_INDEX" val="160110"/>
</p:tagLst>
</file>

<file path=ppt/tags/tag44.xml><?xml version="1.0" encoding="utf-8"?>
<p:tagLst xmlns:p="http://schemas.openxmlformats.org/presentationml/2006/main">
  <p:tag name="KSO_WM_BEAUTIFY_FLAG" val="#wm#"/>
  <p:tag name="KSO_WM_TEMPLATE_CATEGORY" val="custom"/>
  <p:tag name="KSO_WM_TEMPLATE_INDEX" val="160110"/>
</p:tagLst>
</file>

<file path=ppt/tags/tag45.xml><?xml version="1.0" encoding="utf-8"?>
<p:tagLst xmlns:p="http://schemas.openxmlformats.org/presentationml/2006/main">
  <p:tag name="KSO_WM_BEAUTIFY_FLAG" val="#wm#"/>
  <p:tag name="KSO_WM_TEMPLATE_CATEGORY" val="custom"/>
  <p:tag name="KSO_WM_TEMPLATE_INDEX" val="160110"/>
</p:tagLst>
</file>

<file path=ppt/tags/tag46.xml><?xml version="1.0" encoding="utf-8"?>
<p:tagLst xmlns:p="http://schemas.openxmlformats.org/presentationml/2006/main">
  <p:tag name="KSO_WM_BEAUTIFY_FLAG" val="#wm#"/>
  <p:tag name="KSO_WM_TEMPLATE_CATEGORY" val="custom"/>
  <p:tag name="KSO_WM_TEMPLATE_INDEX" val="160110"/>
</p:tagLst>
</file>

<file path=ppt/tags/tag47.xml><?xml version="1.0" encoding="utf-8"?>
<p:tagLst xmlns:p="http://schemas.openxmlformats.org/presentationml/2006/main">
  <p:tag name="KSO_WM_BEAUTIFY_FLAG" val="#wm#"/>
  <p:tag name="KSO_WM_TEMPLATE_CATEGORY" val="custom"/>
  <p:tag name="KSO_WM_TEMPLATE_INDEX" val="160110"/>
</p:tagLst>
</file>

<file path=ppt/tags/tag48.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1.xml><?xml version="1.0" encoding="utf-8"?>
<p:tagLst xmlns:p="http://schemas.openxmlformats.org/presentationml/2006/main">
  <p:tag name="KSO_WM_BEAUTIFY_FLAG" val="#wm#"/>
  <p:tag name="KSO_WM_TEMPLATE_CATEGORY" val="custom"/>
  <p:tag name="KSO_WM_TEMPLATE_INDEX" val="160110"/>
</p:tagLst>
</file>

<file path=ppt/tags/tag52.xml><?xml version="1.0" encoding="utf-8"?>
<p:tagLst xmlns:p="http://schemas.openxmlformats.org/presentationml/2006/main">
  <p:tag name="KSO_WM_BEAUTIFY_FLAG" val="#wm#"/>
  <p:tag name="KSO_WM_TEMPLATE_CATEGORY" val="custom"/>
  <p:tag name="KSO_WM_TEMPLATE_INDEX" val="160110"/>
</p:tagLst>
</file>

<file path=ppt/tags/tag53.xml><?xml version="1.0" encoding="utf-8"?>
<p:tagLst xmlns:p="http://schemas.openxmlformats.org/presentationml/2006/main">
  <p:tag name="KSO_WM_BEAUTIFY_FLAG" val="#wm#"/>
  <p:tag name="KSO_WM_TEMPLATE_CATEGORY" val="custom"/>
  <p:tag name="KSO_WM_TEMPLATE_INDEX" val="160110"/>
</p:tagLst>
</file>

<file path=ppt/tags/tag54.xml><?xml version="1.0" encoding="utf-8"?>
<p:tagLst xmlns:p="http://schemas.openxmlformats.org/presentationml/2006/main">
  <p:tag name="KSO_WM_BEAUTIFY_FLAG" val="#wm#"/>
  <p:tag name="KSO_WM_TEMPLATE_CATEGORY" val="custom"/>
  <p:tag name="KSO_WM_TEMPLATE_INDEX" val="160110"/>
</p:tagLst>
</file>

<file path=ppt/tags/tag55.xml><?xml version="1.0" encoding="utf-8"?>
<p:tagLst xmlns:p="http://schemas.openxmlformats.org/presentationml/2006/main">
  <p:tag name="KSO_WM_BEAUTIFY_FLAG" val="#wm#"/>
  <p:tag name="KSO_WM_TEMPLATE_CATEGORY" val="custom"/>
  <p:tag name="KSO_WM_TEMPLATE_INDEX" val="160110"/>
</p:tagLst>
</file>

<file path=ppt/tags/tag56.xml><?xml version="1.0" encoding="utf-8"?>
<p:tagLst xmlns:p="http://schemas.openxmlformats.org/presentationml/2006/main">
  <p:tag name="KSO_WM_BEAUTIFY_FLAG" val="#wm#"/>
  <p:tag name="KSO_WM_TEMPLATE_CATEGORY" val="custom"/>
  <p:tag name="KSO_WM_TEMPLATE_INDEX" val="160110"/>
</p:tagLst>
</file>

<file path=ppt/tags/tag57.xml><?xml version="1.0" encoding="utf-8"?>
<p:tagLst xmlns:p="http://schemas.openxmlformats.org/presentationml/2006/main">
  <p:tag name="KSO_WM_BEAUTIFY_FLAG" val="#wm#"/>
  <p:tag name="KSO_WM_TEMPLATE_CATEGORY" val="custom"/>
  <p:tag name="KSO_WM_TEMPLATE_INDEX" val="160110"/>
</p:tagLst>
</file>

<file path=ppt/tags/tag58.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9.xml><?xml version="1.0" encoding="utf-8"?>
<p:tagLst xmlns:p="http://schemas.openxmlformats.org/presentationml/2006/main">
  <p:tag name="KSO_WM_BEAUTIFY_FLAG" val="#wm#"/>
  <p:tag name="KSO_WM_TEMPLATE_CATEGORY" val="custom"/>
  <p:tag name="KSO_WM_TEMPLATE_INDEX" val="160110"/>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60.xml><?xml version="1.0" encoding="utf-8"?>
<p:tagLst xmlns:p="http://schemas.openxmlformats.org/presentationml/2006/main">
  <p:tag name="KSO_WM_BEAUTIFY_FLAG" val="#wm#"/>
  <p:tag name="KSO_WM_TEMPLATE_CATEGORY" val="custom"/>
  <p:tag name="KSO_WM_TEMPLATE_INDEX" val="160110"/>
</p:tagLst>
</file>

<file path=ppt/tags/tag61.xml><?xml version="1.0" encoding="utf-8"?>
<p:tagLst xmlns:p="http://schemas.openxmlformats.org/presentationml/2006/main">
  <p:tag name="KSO_WM_BEAUTIFY_FLAG" val="#wm#"/>
  <p:tag name="KSO_WM_TEMPLATE_CATEGORY" val="custom"/>
  <p:tag name="KSO_WM_TEMPLATE_INDEX" val="160110"/>
</p:tagLst>
</file>

<file path=ppt/tags/tag62.xml><?xml version="1.0" encoding="utf-8"?>
<p:tagLst xmlns:p="http://schemas.openxmlformats.org/presentationml/2006/main">
  <p:tag name="KSO_WM_BEAUTIFY_FLAG" val="#wm#"/>
  <p:tag name="KSO_WM_TEMPLATE_CATEGORY" val="custom"/>
  <p:tag name="KSO_WM_TEMPLATE_INDEX" val="160110"/>
</p:tagLst>
</file>

<file path=ppt/tags/tag63.xml><?xml version="1.0" encoding="utf-8"?>
<p:tagLst xmlns:p="http://schemas.openxmlformats.org/presentationml/2006/main">
  <p:tag name="KSO_WM_BEAUTIFY_FLAG" val="#wm#"/>
  <p:tag name="KSO_WM_TEMPLATE_CATEGORY" val="custom"/>
  <p:tag name="KSO_WM_TEMPLATE_INDEX" val="160110"/>
</p:tagLst>
</file>

<file path=ppt/tags/tag64.xml><?xml version="1.0" encoding="utf-8"?>
<p:tagLst xmlns:p="http://schemas.openxmlformats.org/presentationml/2006/main">
  <p:tag name="KSO_WM_BEAUTIFY_FLAG" val="#wm#"/>
  <p:tag name="KSO_WM_TEMPLATE_CATEGORY" val="custom"/>
  <p:tag name="KSO_WM_TEMPLATE_INDEX" val="160110"/>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8.xml><?xml version="1.0" encoding="utf-8"?>
<p:tagLst xmlns:p="http://schemas.openxmlformats.org/presentationml/2006/main">
  <p:tag name="KSO_WM_BEAUTIFY_FLAG" val="#wm#"/>
  <p:tag name="KSO_WM_TEMPLATE_CATEGORY" val="custom"/>
  <p:tag name="KSO_WM_TEMPLATE_INDEX" val="160110"/>
</p:tagLst>
</file>

<file path=ppt/tags/tag69.xml><?xml version="1.0" encoding="utf-8"?>
<p:tagLst xmlns:p="http://schemas.openxmlformats.org/presentationml/2006/main">
  <p:tag name="KSO_WM_BEAUTIFY_FLAG" val="#wm#"/>
  <p:tag name="KSO_WM_TEMPLATE_CATEGORY" val="custom"/>
  <p:tag name="KSO_WM_TEMPLATE_INDEX" val="160110"/>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144"/>
  <p:tag name="KSO_WM_UNIT_TYPE" val="m_i"/>
  <p:tag name="KSO_WM_UNIT_INDEX" val="1_4"/>
  <p:tag name="KSO_WM_UNIT_ID" val="custom160144_15*m_i*1_4"/>
  <p:tag name="KSO_WM_UNIT_CLEAR" val="1"/>
  <p:tag name="KSO_WM_UNIT_LAYERLEVEL" val="1_1"/>
  <p:tag name="KSO_WM_DIAGRAM_GROUP_CODE" val="m1-1"/>
</p:tagLst>
</file>

<file path=ppt/tags/tag70.xml><?xml version="1.0" encoding="utf-8"?>
<p:tagLst xmlns:p="http://schemas.openxmlformats.org/presentationml/2006/main">
  <p:tag name="KSO_WM_BEAUTIFY_FLAG" val="#wm#"/>
  <p:tag name="KSO_WM_TEMPLATE_CATEGORY" val="custom"/>
  <p:tag name="KSO_WM_TEMPLATE_INDEX" val="160110"/>
</p:tagLst>
</file>

<file path=ppt/tags/tag71.xml><?xml version="1.0" encoding="utf-8"?>
<p:tagLst xmlns:p="http://schemas.openxmlformats.org/presentationml/2006/main">
  <p:tag name="KSO_WM_BEAUTIFY_FLAG" val="#wm#"/>
  <p:tag name="KSO_WM_TEMPLATE_CATEGORY" val="custom"/>
  <p:tag name="KSO_WM_TEMPLATE_INDEX" val="160110"/>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3.xml><?xml version="1.0" encoding="utf-8"?>
<p:tagLst xmlns:p="http://schemas.openxmlformats.org/presentationml/2006/main">
  <p:tag name="KSO_WM_BEAUTIFY_FLAG" val="#wm#"/>
  <p:tag name="KSO_WM_TEMPLATE_CATEGORY" val="custom"/>
  <p:tag name="KSO_WM_TEMPLATE_INDEX" val="160110"/>
</p:tagLst>
</file>

<file path=ppt/tags/tag74.xml><?xml version="1.0" encoding="utf-8"?>
<p:tagLst xmlns:p="http://schemas.openxmlformats.org/presentationml/2006/main">
  <p:tag name="KSO_WM_BEAUTIFY_FLAG" val="#wm#"/>
  <p:tag name="KSO_WM_TEMPLATE_CATEGORY" val="custom"/>
  <p:tag name="KSO_WM_TEMPLATE_INDEX" val="160110"/>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7.xml><?xml version="1.0" encoding="utf-8"?>
<p:tagLst xmlns:p="http://schemas.openxmlformats.org/presentationml/2006/main">
  <p:tag name="KSO_WM_BEAUTIFY_FLAG" val="#wm#"/>
  <p:tag name="KSO_WM_TEMPLATE_CATEGORY" val="custom"/>
  <p:tag name="KSO_WM_TEMPLATE_INDEX" val="160110"/>
</p:tagLst>
</file>

<file path=ppt/tags/tag78.xml><?xml version="1.0" encoding="utf-8"?>
<p:tagLst xmlns:p="http://schemas.openxmlformats.org/presentationml/2006/main">
  <p:tag name="KSO_WM_BEAUTIFY_FLAG" val="#wm#"/>
  <p:tag name="KSO_WM_TEMPLATE_CATEGORY" val="custom"/>
  <p:tag name="KSO_WM_TEMPLATE_INDEX" val="160110"/>
</p:tagLst>
</file>

<file path=ppt/tags/tag79.xml><?xml version="1.0" encoding="utf-8"?>
<p:tagLst xmlns:p="http://schemas.openxmlformats.org/presentationml/2006/main">
  <p:tag name="KSO_WM_BEAUTIFY_FLAG" val="#wm#"/>
  <p:tag name="KSO_WM_TEMPLATE_CATEGORY" val="custom"/>
  <p:tag name="KSO_WM_TEMPLATE_INDEX" val="160110"/>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144"/>
  <p:tag name="KSO_WM_UNIT_TYPE" val="m_i"/>
  <p:tag name="KSO_WM_UNIT_INDEX" val="1_4"/>
  <p:tag name="KSO_WM_UNIT_ID" val="custom160144_15*m_i*1_4"/>
  <p:tag name="KSO_WM_UNIT_CLEAR" val="1"/>
  <p:tag name="KSO_WM_UNIT_LAYERLEVEL" val="1_1"/>
  <p:tag name="KSO_WM_DIAGRAM_GROUP_CODE" val="m1-1"/>
</p:tagLst>
</file>

<file path=ppt/tags/tag80.xml><?xml version="1.0" encoding="utf-8"?>
<p:tagLst xmlns:p="http://schemas.openxmlformats.org/presentationml/2006/main">
  <p:tag name="KSO_WM_BEAUTIFY_FLAG" val="#wm#"/>
  <p:tag name="KSO_WM_TEMPLATE_CATEGORY" val="custom"/>
  <p:tag name="KSO_WM_TEMPLATE_INDEX" val="160110"/>
</p:tagLst>
</file>

<file path=ppt/tags/tag81.xml><?xml version="1.0" encoding="utf-8"?>
<p:tagLst xmlns:p="http://schemas.openxmlformats.org/presentationml/2006/main">
  <p:tag name="KSO_WM_BEAUTIFY_FLAG" val="#wm#"/>
  <p:tag name="KSO_WM_TEMPLATE_CATEGORY" val="custom"/>
  <p:tag name="KSO_WM_TEMPLATE_INDEX" val="160110"/>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3.xml><?xml version="1.0" encoding="utf-8"?>
<p:tagLst xmlns:p="http://schemas.openxmlformats.org/presentationml/2006/main">
  <p:tag name="KSO_WM_BEAUTIFY_FLAG" val="#wm#"/>
  <p:tag name="KSO_WM_TEMPLATE_CATEGORY" val="custom"/>
  <p:tag name="KSO_WM_TEMPLATE_INDEX" val="160110"/>
</p:tagLst>
</file>

<file path=ppt/tags/tag84.xml><?xml version="1.0" encoding="utf-8"?>
<p:tagLst xmlns:p="http://schemas.openxmlformats.org/presentationml/2006/main">
  <p:tag name="KSO_WM_BEAUTIFY_FLAG" val="#wm#"/>
  <p:tag name="KSO_WM_TEMPLATE_CATEGORY" val="custom"/>
  <p:tag name="KSO_WM_TEMPLATE_INDEX" val="160110"/>
</p:tagLst>
</file>

<file path=ppt/tags/tag85.xml><?xml version="1.0" encoding="utf-8"?>
<p:tagLst xmlns:p="http://schemas.openxmlformats.org/presentationml/2006/main">
  <p:tag name="KSO_WM_BEAUTIFY_FLAG" val="#wm#"/>
  <p:tag name="KSO_WM_TEMPLATE_CATEGORY" val="custom"/>
  <p:tag name="KSO_WM_TEMPLATE_INDEX" val="160110"/>
</p:tagLst>
</file>

<file path=ppt/tags/tag86.xml><?xml version="1.0" encoding="utf-8"?>
<p:tagLst xmlns:p="http://schemas.openxmlformats.org/presentationml/2006/main">
  <p:tag name="KSO_WM_BEAUTIFY_FLAG" val="#wm#"/>
  <p:tag name="KSO_WM_TEMPLATE_CATEGORY" val="custom"/>
  <p:tag name="KSO_WM_TEMPLATE_INDEX" val="160110"/>
</p:tagLst>
</file>

<file path=ppt/tags/tag87.xml><?xml version="1.0" encoding="utf-8"?>
<p:tagLst xmlns:p="http://schemas.openxmlformats.org/presentationml/2006/main">
  <p:tag name="KSO_WM_BEAUTIFY_FLAG" val="#wm#"/>
  <p:tag name="KSO_WM_TEMPLATE_CATEGORY" val="custom"/>
  <p:tag name="KSO_WM_TEMPLATE_INDEX" val="160110"/>
</p:tagLst>
</file>

<file path=ppt/tags/tag88.xml><?xml version="1.0" encoding="utf-8"?>
<p:tagLst xmlns:p="http://schemas.openxmlformats.org/presentationml/2006/main">
  <p:tag name="KSO_WM_BEAUTIFY_FLAG" val="#wm#"/>
  <p:tag name="KSO_WM_TEMPLATE_CATEGORY" val="custom"/>
  <p:tag name="KSO_WM_TEMPLATE_INDEX" val="160110"/>
</p:tagLst>
</file>

<file path=ppt/tags/tag89.xml><?xml version="1.0" encoding="utf-8"?>
<p:tagLst xmlns:p="http://schemas.openxmlformats.org/presentationml/2006/main">
  <p:tag name="KSO_WM_BEAUTIFY_FLAG" val="#wm#"/>
  <p:tag name="KSO_WM_TEMPLATE_CATEGORY" val="custom"/>
  <p:tag name="KSO_WM_TEMPLATE_INDEX" val="160110"/>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144"/>
  <p:tag name="KSO_WM_UNIT_TYPE" val="m_i"/>
  <p:tag name="KSO_WM_UNIT_INDEX" val="1_4"/>
  <p:tag name="KSO_WM_UNIT_ID" val="custom160144_15*m_i*1_4"/>
  <p:tag name="KSO_WM_UNIT_CLEAR" val="1"/>
  <p:tag name="KSO_WM_UNIT_LAYERLEVEL" val="1_1"/>
  <p:tag name="KSO_WM_DIAGRAM_GROUP_CODE" val="m1-1"/>
</p:tagLst>
</file>

<file path=ppt/tags/tag90.xml><?xml version="1.0" encoding="utf-8"?>
<p:tagLst xmlns:p="http://schemas.openxmlformats.org/presentationml/2006/main">
  <p:tag name="KSO_WM_BEAUTIFY_FLAG" val="#wm#"/>
  <p:tag name="KSO_WM_TEMPLATE_CATEGORY" val="custom"/>
  <p:tag name="KSO_WM_TEMPLATE_INDEX" val="160110"/>
</p:tagLst>
</file>

<file path=ppt/tags/tag91.xml><?xml version="1.0" encoding="utf-8"?>
<p:tagLst xmlns:p="http://schemas.openxmlformats.org/presentationml/2006/main">
  <p:tag name="KSO_WM_BEAUTIFY_FLAG" val="#wm#"/>
  <p:tag name="KSO_WM_TEMPLATE_CATEGORY" val="custom"/>
  <p:tag name="KSO_WM_TEMPLATE_INDEX" val="160110"/>
</p:tagLst>
</file>

<file path=ppt/tags/tag92.xml><?xml version="1.0" encoding="utf-8"?>
<p:tagLst xmlns:p="http://schemas.openxmlformats.org/presentationml/2006/main">
  <p:tag name="KSO_WM_BEAUTIFY_FLAG" val="#wm#"/>
  <p:tag name="KSO_WM_TEMPLATE_CATEGORY" val="custom"/>
  <p:tag name="KSO_WM_TEMPLATE_INDEX" val="160110"/>
</p:tagLst>
</file>

<file path=ppt/tags/tag93.xml><?xml version="1.0" encoding="utf-8"?>
<p:tagLst xmlns:p="http://schemas.openxmlformats.org/presentationml/2006/main">
  <p:tag name="KSO_WM_BEAUTIFY_FLAG" val="#wm#"/>
  <p:tag name="KSO_WM_TEMPLATE_CATEGORY" val="custom"/>
  <p:tag name="KSO_WM_TEMPLATE_INDEX" val="160110"/>
</p:tagLst>
</file>

<file path=ppt/tags/tag94.xml><?xml version="1.0" encoding="utf-8"?>
<p:tagLst xmlns:p="http://schemas.openxmlformats.org/presentationml/2006/main">
  <p:tag name="KSO_WM_BEAUTIFY_FLAG" val="#wm#"/>
  <p:tag name="KSO_WM_TEMPLATE_CATEGORY" val="custom"/>
  <p:tag name="KSO_WM_TEMPLATE_INDEX" val="160110"/>
</p:tagLst>
</file>

<file path=ppt/tags/tag95.xml><?xml version="1.0" encoding="utf-8"?>
<p:tagLst xmlns:p="http://schemas.openxmlformats.org/presentationml/2006/main">
  <p:tag name="KSO_WM_BEAUTIFY_FLAG" val="#wm#"/>
  <p:tag name="KSO_WM_TEMPLATE_CATEGORY" val="custom"/>
  <p:tag name="KSO_WM_TEMPLATE_INDEX" val="160110"/>
</p:tagLst>
</file>

<file path=ppt/tags/tag96.xml><?xml version="1.0" encoding="utf-8"?>
<p:tagLst xmlns:p="http://schemas.openxmlformats.org/presentationml/2006/main">
  <p:tag name="KSO_WM_BEAUTIFY_FLAG" val="#wm#"/>
  <p:tag name="KSO_WM_TEMPLATE_CATEGORY" val="custom"/>
  <p:tag name="KSO_WM_TEMPLATE_INDEX" val="160110"/>
</p:tagLst>
</file>

<file path=ppt/tags/tag97.xml><?xml version="1.0" encoding="utf-8"?>
<p:tagLst xmlns:p="http://schemas.openxmlformats.org/presentationml/2006/main">
  <p:tag name="KSO_WM_BEAUTIFY_FLAG" val="#wm#"/>
  <p:tag name="KSO_WM_TEMPLATE_CATEGORY" val="custom"/>
  <p:tag name="KSO_WM_TEMPLATE_INDEX" val="160110"/>
</p:tagLst>
</file>

<file path=ppt/tags/tag98.xml><?xml version="1.0" encoding="utf-8"?>
<p:tagLst xmlns:p="http://schemas.openxmlformats.org/presentationml/2006/main">
  <p:tag name="KSO_WM_BEAUTIFY_FLAG" val="#wm#"/>
  <p:tag name="KSO_WM_TEMPLATE_CATEGORY" val="custom"/>
  <p:tag name="KSO_WM_TEMPLATE_INDEX" val="160110"/>
</p:tagLst>
</file>

<file path=ppt/tags/tag99.xml><?xml version="1.0" encoding="utf-8"?>
<p:tagLst xmlns:p="http://schemas.openxmlformats.org/presentationml/2006/main">
  <p:tag name="KSO_WM_BEAUTIFY_FLAG" val="#wm#"/>
  <p:tag name="KSO_WM_TEMPLATE_CATEGORY" val="custom"/>
  <p:tag name="KSO_WM_TEMPLATE_INDEX" val="1601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29929</Words>
  <Application>WPS 演示</Application>
  <PresentationFormat>自定义</PresentationFormat>
  <Paragraphs>3831</Paragraphs>
  <Slides>305</Slides>
  <Notes>22</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3</vt:i4>
      </vt:variant>
      <vt:variant>
        <vt:lpstr>幻灯片标题</vt:lpstr>
      </vt:variant>
      <vt:variant>
        <vt:i4>305</vt:i4>
      </vt:variant>
    </vt:vector>
  </HeadingPairs>
  <TitlesOfParts>
    <vt:vector size="329" baseType="lpstr">
      <vt:lpstr>Arial</vt:lpstr>
      <vt:lpstr>宋体</vt:lpstr>
      <vt:lpstr>Wingdings</vt:lpstr>
      <vt:lpstr>方正清刻本悦宋简体</vt:lpstr>
      <vt:lpstr>微软雅黑</vt:lpstr>
      <vt:lpstr>Arial</vt:lpstr>
      <vt:lpstr>华文中宋</vt:lpstr>
      <vt:lpstr>Wingdings</vt:lpstr>
      <vt:lpstr>楷体</vt:lpstr>
      <vt:lpstr>【果酱】哇，你好萌!    微博：果酱i</vt:lpstr>
      <vt:lpstr>黑体</vt:lpstr>
      <vt:lpstr>幼圆</vt:lpstr>
      <vt:lpstr>Calibri</vt:lpstr>
      <vt:lpstr>Arial Unicode MS</vt:lpstr>
      <vt:lpstr>Calibri Light</vt:lpstr>
      <vt:lpstr>方正清刻本悦宋简体</vt:lpstr>
      <vt:lpstr>方正苏新诗柳楷简体</vt:lpstr>
      <vt:lpstr>Times New Roman</vt:lpstr>
      <vt:lpstr>方正启体简体</vt:lpstr>
      <vt:lpstr>等线</vt:lpstr>
      <vt:lpstr>Office 主题</vt:lpstr>
      <vt:lpstr>Equation.KSEE3</vt:lpstr>
      <vt:lpstr>Equation.KSEE3</vt:lpstr>
      <vt:lpstr>Equation.KSEE3</vt:lpstr>
      <vt:lpstr>马克思主义基本原理概论  </vt:lpstr>
      <vt:lpstr>PowerPoint 演示文稿</vt:lpstr>
      <vt:lpstr>纪律说明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PowerPoint 演示文稿</vt:lpstr>
      <vt:lpstr>绪论：马克思主义是关于工人阶级和人类解放的科学</vt:lpstr>
      <vt:lpstr>PowerPoint 演示文稿</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PowerPoint 演示文稿</vt:lpstr>
      <vt:lpstr>PowerPoint 演示文稿</vt:lpstr>
      <vt:lpstr>老马带你练真题</vt:lpstr>
      <vt:lpstr>老马带你练真题</vt:lpstr>
      <vt:lpstr>PowerPoint 演示文稿</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PowerPoint 演示文稿</vt:lpstr>
      <vt:lpstr>PowerPoint 演示文稿</vt:lpstr>
      <vt:lpstr>绪论：马克思主义是关于工人阶级和人类解放的科学</vt:lpstr>
      <vt:lpstr>PowerPoint 演示文稿</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结构图</vt:lpstr>
      <vt:lpstr>PowerPoint 演示文稿</vt:lpstr>
      <vt:lpstr>PowerPoint 演示文稿</vt:lpstr>
      <vt:lpstr>结构图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物质世界和实践</vt:lpstr>
      <vt:lpstr>第一节  物质世界和实践</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PowerPoint 演示文稿</vt:lpstr>
      <vt:lpstr>PowerPoint 演示文稿</vt:lpstr>
      <vt:lpstr>PowerPoint 演示文稿</vt:lpstr>
      <vt:lpstr>老马带你练真题</vt:lpstr>
      <vt:lpstr>老马带你练真题</vt:lpstr>
      <vt:lpstr>PowerPoint 演示文稿</vt:lpstr>
      <vt:lpstr>PowerPoint 演示文稿</vt:lpstr>
      <vt:lpstr>PowerPoint 演示文稿</vt:lpstr>
      <vt:lpstr>老马带你练真题</vt:lpstr>
      <vt:lpstr>老马带你练真题</vt:lpstr>
      <vt:lpstr>第一节  物质世界和实践</vt:lpstr>
      <vt:lpstr>PowerPoint 演示文稿</vt:lpstr>
      <vt:lpstr>PowerPoint 演示文稿</vt:lpstr>
      <vt:lpstr>小结</vt:lpstr>
      <vt:lpstr>PowerPoint 演示文稿</vt:lpstr>
      <vt:lpstr>PowerPoint 演示文稿</vt:lpstr>
      <vt:lpstr>老马带你练真题</vt:lpstr>
      <vt:lpstr>老马带你练真题</vt:lpstr>
      <vt:lpstr>马克思的选择：</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PowerPoint 演示文稿</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第一节 总结</vt:lpstr>
      <vt:lpstr>PowerPoint 演示文稿</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PowerPoint 演示文稿</vt:lpstr>
      <vt:lpstr>老马带你练真题</vt:lpstr>
      <vt:lpstr>老马带你练真题</vt:lpstr>
      <vt:lpstr>PowerPoint 演示文稿</vt:lpstr>
      <vt:lpstr>PowerPoint 演示文稿</vt:lpstr>
      <vt:lpstr>PowerPoint 演示文稿</vt:lpstr>
      <vt:lpstr>第二节  物质世界的普遍联系和永恒发展</vt:lpstr>
      <vt:lpstr>第二节  物质世界的普遍联系和永恒发展</vt:lpstr>
      <vt:lpstr>第二节  物质世界的普遍联系和永恒发展</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PowerPoint 演示文稿</vt:lpstr>
      <vt:lpstr>对立统一规律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老马带你练真题</vt:lpstr>
      <vt:lpstr>老马带你练真题</vt:lpstr>
      <vt:lpstr>矛盾小结</vt:lpstr>
      <vt:lpstr>矛盾小结</vt:lpstr>
      <vt:lpstr>老马带你练真题</vt:lpstr>
      <vt:lpstr>老马带你练真题</vt:lpstr>
      <vt:lpstr>老马带你练真题</vt:lpstr>
      <vt:lpstr>老马带你练真题</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PowerPoint 演示文稿</vt:lpstr>
      <vt:lpstr>老马带你练真题</vt:lpstr>
      <vt:lpstr>老马带你练真题</vt:lpstr>
      <vt:lpstr>老马带你练真题</vt:lpstr>
      <vt:lpstr>老马带你练真题</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PowerPoint 演示文稿</vt:lpstr>
      <vt:lpstr>PowerPoint 演示文稿</vt:lpstr>
      <vt:lpstr>第二节总结</vt:lpstr>
      <vt:lpstr>第二节总结</vt:lpstr>
      <vt:lpstr>PowerPoint 演示文稿</vt:lpstr>
      <vt:lpstr>PowerPoint 演示文稿</vt:lpstr>
      <vt:lpstr>PowerPoint 演示文稿</vt:lpstr>
      <vt:lpstr>PowerPoint 演示文稿</vt:lpstr>
      <vt:lpstr>PowerPoint 演示文稿</vt:lpstr>
      <vt:lpstr>PowerPoint 演示文稿</vt:lpstr>
      <vt:lpstr>老马带你练真题</vt:lpstr>
      <vt:lpstr>老马带你练真题</vt:lpstr>
      <vt:lpstr>第二节总结</vt:lpstr>
      <vt:lpstr>PowerPoint 演示文稿</vt:lpstr>
      <vt:lpstr>PowerPoint 演示文稿</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PowerPoint 演示文稿</vt:lpstr>
      <vt:lpstr>PowerPoint 演示文稿</vt:lpstr>
      <vt:lpstr>PowerPoint 演示文稿</vt:lpstr>
      <vt:lpstr>PowerPoint 演示文稿</vt:lpstr>
      <vt:lpstr>PowerPoint 演示文稿</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老马带你练真题</vt:lpstr>
      <vt:lpstr>结构图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老马带你练真题</vt:lpstr>
      <vt:lpstr>老马带你练真题</vt:lpstr>
      <vt:lpstr>第二节总结</vt:lpstr>
    </vt:vector>
  </TitlesOfParts>
  <Company>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甜甜@微笑</cp:lastModifiedBy>
  <cp:revision>653</cp:revision>
  <dcterms:created xsi:type="dcterms:W3CDTF">2017-08-20T04:25:00Z</dcterms:created>
  <dcterms:modified xsi:type="dcterms:W3CDTF">2020-09-21T04:28:17Z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